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3" r:id="rId18"/>
    <p:sldId id="274" r:id="rId19"/>
    <p:sldId id="275" r:id="rId20"/>
    <p:sldId id="276" r:id="rId21"/>
    <p:sldId id="277" r:id="rId22"/>
    <p:sldId id="278"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1" autoAdjust="0"/>
    <p:restoredTop sz="94660"/>
  </p:normalViewPr>
  <p:slideViewPr>
    <p:cSldViewPr>
      <p:cViewPr varScale="1">
        <p:scale>
          <a:sx n="87" d="100"/>
          <a:sy n="87" d="100"/>
        </p:scale>
        <p:origin x="-143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E86963B-E8BD-4866-B3E1-4AFA70D005C7}" type="datetimeFigureOut">
              <a:rPr lang="en-US" smtClean="0"/>
              <a:t>20-Jul-20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53AE36A-C199-4562-8109-E74AF9D664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E86963B-E8BD-4866-B3E1-4AFA70D005C7}" type="datetimeFigureOut">
              <a:rPr lang="en-US" smtClean="0"/>
              <a:t>20-Jul-20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3AE36A-C199-4562-8109-E74AF9D664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E86963B-E8BD-4866-B3E1-4AFA70D005C7}" type="datetimeFigureOut">
              <a:rPr lang="en-US" smtClean="0"/>
              <a:t>20-Jul-20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3AE36A-C199-4562-8109-E74AF9D664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E86963B-E8BD-4866-B3E1-4AFA70D005C7}" type="datetimeFigureOut">
              <a:rPr lang="en-US" smtClean="0"/>
              <a:t>20-Jul-20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3AE36A-C199-4562-8109-E74AF9D664AA}"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E86963B-E8BD-4866-B3E1-4AFA70D005C7}" type="datetimeFigureOut">
              <a:rPr lang="en-US" smtClean="0"/>
              <a:t>20-Jul-20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3AE36A-C199-4562-8109-E74AF9D664AA}"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E86963B-E8BD-4866-B3E1-4AFA70D005C7}" type="datetimeFigureOut">
              <a:rPr lang="en-US" smtClean="0"/>
              <a:t>20-Jul-20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3AE36A-C199-4562-8109-E74AF9D664AA}"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E86963B-E8BD-4866-B3E1-4AFA70D005C7}" type="datetimeFigureOut">
              <a:rPr lang="en-US" smtClean="0"/>
              <a:t>20-Jul-20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53AE36A-C199-4562-8109-E74AF9D664A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E86963B-E8BD-4866-B3E1-4AFA70D005C7}" type="datetimeFigureOut">
              <a:rPr lang="en-US" smtClean="0"/>
              <a:t>20-Jul-20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53AE36A-C199-4562-8109-E74AF9D664AA}"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E86963B-E8BD-4866-B3E1-4AFA70D005C7}" type="datetimeFigureOut">
              <a:rPr lang="en-US" smtClean="0"/>
              <a:t>20-Jul-20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53AE36A-C199-4562-8109-E74AF9D664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E86963B-E8BD-4866-B3E1-4AFA70D005C7}" type="datetimeFigureOut">
              <a:rPr lang="en-US" smtClean="0"/>
              <a:t>20-Jul-20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3AE36A-C199-4562-8109-E74AF9D664A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E86963B-E8BD-4866-B3E1-4AFA70D005C7}" type="datetimeFigureOut">
              <a:rPr lang="en-US" smtClean="0"/>
              <a:t>20-Jul-20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53AE36A-C199-4562-8109-E74AF9D664AA}"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E86963B-E8BD-4866-B3E1-4AFA70D005C7}" type="datetimeFigureOut">
              <a:rPr lang="en-US" smtClean="0"/>
              <a:t>20-Jul-20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53AE36A-C199-4562-8109-E74AF9D664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Views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8159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Indexes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9598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database index is a data structure that improves the speed of operations in a table. Indexes can be created using one or more columns, providing the basis for both rapid random lookups and efficient ordering of access to records.</a:t>
            </a:r>
          </a:p>
          <a:p>
            <a:r>
              <a:rPr lang="en-US" dirty="0"/>
              <a:t>While creating index, it should be taken into consideration which all columns will be used to make SQL queries and create one or more indexes on those columns.</a:t>
            </a:r>
          </a:p>
          <a:p>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3854046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users cannot see the indexes, they are just used to speed up queries and will be used by the Database Search Engine to locate records very fast.</a:t>
            </a:r>
          </a:p>
          <a:p>
            <a:r>
              <a:rPr lang="en-US" dirty="0"/>
              <a:t>The INSERT and UPDATE statements take more time on tables having indexes, whereas the SELECT statements become fast on those tables. The reason is that while doing insert or update, a database needs to insert or update the index values as well.</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6540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can create a unique index on a table. A unique index means that two rows cannot have the same index value. Here is the syntax to create an Index on a table.</a:t>
            </a:r>
          </a:p>
          <a:p>
            <a:r>
              <a:rPr lang="en-US" dirty="0"/>
              <a:t>CREATE UNIQUE INDEX </a:t>
            </a:r>
            <a:r>
              <a:rPr lang="en-US" dirty="0" err="1"/>
              <a:t>index_name</a:t>
            </a:r>
            <a:r>
              <a:rPr lang="en-US" dirty="0"/>
              <a:t> ON </a:t>
            </a:r>
            <a:r>
              <a:rPr lang="en-US" dirty="0" err="1"/>
              <a:t>table_name</a:t>
            </a:r>
            <a:r>
              <a:rPr lang="en-US" dirty="0"/>
              <a:t> ( column1, column2,...); </a:t>
            </a:r>
          </a:p>
        </p:txBody>
      </p:sp>
      <p:sp>
        <p:nvSpPr>
          <p:cNvPr id="3" name="Title 2"/>
          <p:cNvSpPr>
            <a:spLocks noGrp="1"/>
          </p:cNvSpPr>
          <p:nvPr>
            <p:ph type="title"/>
          </p:nvPr>
        </p:nvSpPr>
        <p:spPr/>
        <p:txBody>
          <a:bodyPr>
            <a:normAutofit fontScale="90000"/>
          </a:bodyPr>
          <a:lstStyle/>
          <a:p>
            <a:r>
              <a:rPr lang="en-US" dirty="0"/>
              <a:t>Simple and Unique Index</a:t>
            </a:r>
            <a:br>
              <a:rPr lang="en-US" dirty="0"/>
            </a:br>
            <a:endParaRPr lang="en-US" dirty="0"/>
          </a:p>
        </p:txBody>
      </p:sp>
    </p:spTree>
    <p:extLst>
      <p:ext uri="{BB962C8B-B14F-4D97-AF65-F5344CB8AC3E}">
        <p14:creationId xmlns:p14="http://schemas.microsoft.com/office/powerpoint/2010/main" val="799097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can use one or more columns to create an index.</a:t>
            </a:r>
          </a:p>
          <a:p>
            <a:r>
              <a:rPr lang="en-US" dirty="0"/>
              <a:t>For example, we can create an index on </a:t>
            </a:r>
            <a:r>
              <a:rPr lang="en-US" b="1" dirty="0" err="1"/>
              <a:t>tutorials_tbl</a:t>
            </a:r>
            <a:r>
              <a:rPr lang="en-US" dirty="0"/>
              <a:t> using </a:t>
            </a:r>
            <a:r>
              <a:rPr lang="en-US" b="1" dirty="0" err="1"/>
              <a:t>tutorial_author</a:t>
            </a:r>
            <a:r>
              <a:rPr lang="en-US" dirty="0"/>
              <a:t>.</a:t>
            </a:r>
          </a:p>
          <a:p>
            <a:r>
              <a:rPr lang="en-US" dirty="0"/>
              <a:t>CREATE UNIQUE INDEX AUTHOR_INDEX ON </a:t>
            </a:r>
            <a:r>
              <a:rPr lang="en-US" dirty="0" err="1"/>
              <a:t>tutorials_tbl</a:t>
            </a:r>
            <a:r>
              <a:rPr lang="en-US" dirty="0"/>
              <a:t> (</a:t>
            </a:r>
            <a:r>
              <a:rPr lang="en-US" dirty="0" err="1"/>
              <a:t>tutorial_author</a:t>
            </a:r>
            <a:r>
              <a:rPr lang="en-US" dirty="0"/>
              <a:t>) </a:t>
            </a:r>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3730820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a:t>ALTER command to add and drop INDEX</a:t>
            </a:r>
          </a:p>
          <a:p>
            <a:r>
              <a:rPr lang="en-US" dirty="0"/>
              <a:t>There are four types of statements for adding indexes to a table −</a:t>
            </a:r>
          </a:p>
          <a:p>
            <a:r>
              <a:rPr lang="en-US" b="1" dirty="0"/>
              <a:t>ALTER TABLE </a:t>
            </a:r>
            <a:r>
              <a:rPr lang="en-US" b="1" dirty="0" err="1"/>
              <a:t>tbl_name</a:t>
            </a:r>
            <a:r>
              <a:rPr lang="en-US" b="1" dirty="0"/>
              <a:t> ADD PRIMARY KEY (</a:t>
            </a:r>
            <a:r>
              <a:rPr lang="en-US" b="1" dirty="0" err="1"/>
              <a:t>column_list</a:t>
            </a:r>
            <a:r>
              <a:rPr lang="en-US" b="1" dirty="0"/>
              <a:t>)</a:t>
            </a:r>
            <a:r>
              <a:rPr lang="en-US" dirty="0"/>
              <a:t> − This statement adds a </a:t>
            </a:r>
            <a:r>
              <a:rPr lang="en-US" b="1" dirty="0"/>
              <a:t>PRIMARY KEY</a:t>
            </a:r>
            <a:r>
              <a:rPr lang="en-US" dirty="0"/>
              <a:t>, which means that the indexed values must be unique and cannot be NULL.</a:t>
            </a:r>
          </a:p>
          <a:p>
            <a:r>
              <a:rPr lang="en-US" b="1" dirty="0"/>
              <a:t>ALTER TABLE </a:t>
            </a:r>
            <a:r>
              <a:rPr lang="en-US" b="1" dirty="0" err="1"/>
              <a:t>tbl_name</a:t>
            </a:r>
            <a:r>
              <a:rPr lang="en-US" b="1" dirty="0"/>
              <a:t> ADD UNIQUE </a:t>
            </a:r>
            <a:r>
              <a:rPr lang="en-US" b="1" dirty="0" err="1"/>
              <a:t>index_name</a:t>
            </a:r>
            <a:r>
              <a:rPr lang="en-US" b="1" dirty="0"/>
              <a:t> (</a:t>
            </a:r>
            <a:r>
              <a:rPr lang="en-US" b="1" dirty="0" err="1"/>
              <a:t>column_list</a:t>
            </a:r>
            <a:r>
              <a:rPr lang="en-US" b="1" dirty="0"/>
              <a:t>)</a:t>
            </a:r>
            <a:r>
              <a:rPr lang="en-US" dirty="0"/>
              <a:t> − This statement creates an index for which the values must be unique (except for the NULL values, which may appear multiple times).</a:t>
            </a:r>
          </a:p>
          <a:p>
            <a:r>
              <a:rPr lang="en-US" b="1" dirty="0"/>
              <a:t>ALTER TABLE </a:t>
            </a:r>
            <a:r>
              <a:rPr lang="en-US" b="1" dirty="0" err="1"/>
              <a:t>tbl_name</a:t>
            </a:r>
            <a:r>
              <a:rPr lang="en-US" b="1" dirty="0"/>
              <a:t> ADD INDEX </a:t>
            </a:r>
            <a:r>
              <a:rPr lang="en-US" b="1" dirty="0" err="1"/>
              <a:t>index_name</a:t>
            </a:r>
            <a:r>
              <a:rPr lang="en-US" b="1" dirty="0"/>
              <a:t> (</a:t>
            </a:r>
            <a:r>
              <a:rPr lang="en-US" b="1" dirty="0" err="1"/>
              <a:t>column_list</a:t>
            </a:r>
            <a:r>
              <a:rPr lang="en-US" b="1" dirty="0"/>
              <a:t>)</a:t>
            </a:r>
            <a:r>
              <a:rPr lang="en-US" dirty="0"/>
              <a:t> − This adds an ordinary index in which any value may appear more than once.</a:t>
            </a:r>
          </a:p>
          <a:p>
            <a:r>
              <a:rPr lang="en-US" b="1" dirty="0"/>
              <a:t>ALTER TABLE </a:t>
            </a:r>
            <a:r>
              <a:rPr lang="en-US" b="1" dirty="0" err="1"/>
              <a:t>tbl_name</a:t>
            </a:r>
            <a:r>
              <a:rPr lang="en-US" b="1" dirty="0"/>
              <a:t> ADD FULLTEXT </a:t>
            </a:r>
            <a:r>
              <a:rPr lang="en-US" b="1" dirty="0" err="1"/>
              <a:t>index_name</a:t>
            </a:r>
            <a:r>
              <a:rPr lang="en-US" b="1" dirty="0"/>
              <a:t> (</a:t>
            </a:r>
            <a:r>
              <a:rPr lang="en-US" b="1" dirty="0" err="1"/>
              <a:t>column_list</a:t>
            </a:r>
            <a:r>
              <a:rPr lang="en-US" b="1" dirty="0"/>
              <a:t>)</a:t>
            </a:r>
            <a:r>
              <a:rPr lang="en-US" dirty="0"/>
              <a:t> − This creates a special FULLTEXT index that is used for text-searching purposes.</a:t>
            </a:r>
          </a:p>
          <a:p>
            <a:endParaRPr lang="en-US" dirty="0"/>
          </a:p>
        </p:txBody>
      </p:sp>
      <p:sp>
        <p:nvSpPr>
          <p:cNvPr id="3" name="Title 2"/>
          <p:cNvSpPr>
            <a:spLocks noGrp="1"/>
          </p:cNvSpPr>
          <p:nvPr>
            <p:ph type="title"/>
          </p:nvPr>
        </p:nvSpPr>
        <p:spPr/>
        <p:txBody>
          <a:bodyPr/>
          <a:lstStyle/>
          <a:p>
            <a:r>
              <a:rPr lang="en-US" dirty="0" smtClean="0"/>
              <a:t>Modification of Indexes</a:t>
            </a:r>
            <a:endParaRPr lang="en-US" dirty="0"/>
          </a:p>
        </p:txBody>
      </p:sp>
    </p:spTree>
    <p:extLst>
      <p:ext uri="{BB962C8B-B14F-4D97-AF65-F5344CB8AC3E}">
        <p14:creationId xmlns:p14="http://schemas.microsoft.com/office/powerpoint/2010/main" val="1458414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can use </a:t>
            </a:r>
            <a:r>
              <a:rPr lang="en-US" dirty="0"/>
              <a:t>the </a:t>
            </a:r>
            <a:r>
              <a:rPr lang="en-US" b="1" dirty="0"/>
              <a:t>SHOW INDEX</a:t>
            </a:r>
            <a:r>
              <a:rPr lang="en-US" dirty="0"/>
              <a:t> command to list out all the indexes associated with a table. The vertical-format output (specified by \G) often is useful with this statement, to avoid a long line wraparound −</a:t>
            </a:r>
          </a:p>
          <a:p>
            <a:r>
              <a:rPr lang="en-US" dirty="0"/>
              <a:t>Try out the following example −</a:t>
            </a:r>
          </a:p>
          <a:p>
            <a:r>
              <a:rPr lang="en-US" dirty="0" err="1"/>
              <a:t>mysql</a:t>
            </a:r>
            <a:r>
              <a:rPr lang="en-US" dirty="0"/>
              <a:t>&gt; SHOW INDEX FROM </a:t>
            </a:r>
            <a:r>
              <a:rPr lang="en-US" i="1" dirty="0" err="1"/>
              <a:t>table_name</a:t>
            </a:r>
            <a:r>
              <a:rPr lang="en-US" dirty="0"/>
              <a:t>\G</a:t>
            </a:r>
          </a:p>
        </p:txBody>
      </p:sp>
      <p:sp>
        <p:nvSpPr>
          <p:cNvPr id="3" name="Title 2"/>
          <p:cNvSpPr>
            <a:spLocks noGrp="1"/>
          </p:cNvSpPr>
          <p:nvPr>
            <p:ph type="title"/>
          </p:nvPr>
        </p:nvSpPr>
        <p:spPr/>
        <p:txBody>
          <a:bodyPr>
            <a:normAutofit fontScale="90000"/>
          </a:bodyPr>
          <a:lstStyle/>
          <a:p>
            <a:r>
              <a:rPr lang="en-US" dirty="0"/>
              <a:t>Displaying INDEX Information</a:t>
            </a:r>
            <a:br>
              <a:rPr lang="en-US" dirty="0"/>
            </a:br>
            <a:endParaRPr lang="en-US" dirty="0"/>
          </a:p>
        </p:txBody>
      </p:sp>
    </p:spTree>
    <p:extLst>
      <p:ext uri="{BB962C8B-B14F-4D97-AF65-F5344CB8AC3E}">
        <p14:creationId xmlns:p14="http://schemas.microsoft.com/office/powerpoint/2010/main" val="793515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Temporary Tables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9059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Temporary tables were added in the MySQL Version 3.23. If you use an older version of MySQL than 3.23, you cannot use the temporary tables, but you can use </a:t>
            </a:r>
            <a:r>
              <a:rPr lang="en-US" b="1" dirty="0"/>
              <a:t>Heap Tables</a:t>
            </a:r>
            <a:r>
              <a:rPr lang="en-US" dirty="0" smtClean="0"/>
              <a:t>.</a:t>
            </a:r>
          </a:p>
          <a:p>
            <a:endParaRPr lang="en-US" dirty="0"/>
          </a:p>
          <a:p>
            <a:r>
              <a:rPr lang="en-US" dirty="0"/>
              <a:t>As stated earlier, temporary tables will only last as long as the session is alive. If you run the code in a PHP script, the temporary table will be destroyed automatically when the script finishes executing. If you are connected to the MySQL database server through the MySQL client program, then the temporary table will exist until you close the client or manually destroy the table.</a:t>
            </a:r>
          </a:p>
          <a:p>
            <a:endParaRPr lang="en-US" dirty="0"/>
          </a:p>
        </p:txBody>
      </p:sp>
      <p:sp>
        <p:nvSpPr>
          <p:cNvPr id="3" name="Title 2"/>
          <p:cNvSpPr>
            <a:spLocks noGrp="1"/>
          </p:cNvSpPr>
          <p:nvPr>
            <p:ph type="title"/>
          </p:nvPr>
        </p:nvSpPr>
        <p:spPr/>
        <p:txBody>
          <a:bodyPr/>
          <a:lstStyle/>
          <a:p>
            <a:r>
              <a:rPr lang="en-US" dirty="0" smtClean="0"/>
              <a:t>What are temporary tables</a:t>
            </a:r>
            <a:endParaRPr lang="en-US" dirty="0"/>
          </a:p>
        </p:txBody>
      </p:sp>
    </p:spTree>
    <p:extLst>
      <p:ext uri="{BB962C8B-B14F-4D97-AF65-F5344CB8AC3E}">
        <p14:creationId xmlns:p14="http://schemas.microsoft.com/office/powerpoint/2010/main" val="2084565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The following program is an example showing you the usage of the temporary table. The same code can be used in PHP scripts using the </a:t>
            </a:r>
            <a:r>
              <a:rPr lang="en-US" b="1" dirty="0" err="1"/>
              <a:t>mysql_query</a:t>
            </a:r>
            <a:r>
              <a:rPr lang="en-US" b="1" dirty="0"/>
              <a:t>()</a:t>
            </a:r>
            <a:r>
              <a:rPr lang="en-US" dirty="0"/>
              <a:t> function.</a:t>
            </a:r>
          </a:p>
          <a:p>
            <a:r>
              <a:rPr lang="en-US" dirty="0" err="1"/>
              <a:t>mysql</a:t>
            </a:r>
            <a:r>
              <a:rPr lang="en-US" dirty="0"/>
              <a:t>&gt; CREATE TEMPORARY TABLE </a:t>
            </a:r>
            <a:r>
              <a:rPr lang="en-US" dirty="0" err="1"/>
              <a:t>SalesSummary</a:t>
            </a:r>
            <a:r>
              <a:rPr lang="en-US" dirty="0"/>
              <a:t> ( -&gt; </a:t>
            </a:r>
            <a:r>
              <a:rPr lang="en-US" dirty="0" err="1"/>
              <a:t>product_name</a:t>
            </a:r>
            <a:r>
              <a:rPr lang="en-US" dirty="0"/>
              <a:t> VARCHAR(50) NOT NULL -&gt; , </a:t>
            </a:r>
            <a:r>
              <a:rPr lang="en-US" dirty="0" err="1"/>
              <a:t>total_sales</a:t>
            </a:r>
            <a:r>
              <a:rPr lang="en-US" dirty="0"/>
              <a:t> DECIMAL(12,2) NOT NULL DEFAULT 0.00 -&gt; , </a:t>
            </a:r>
            <a:r>
              <a:rPr lang="en-US" dirty="0" err="1"/>
              <a:t>avg_unit_price</a:t>
            </a:r>
            <a:r>
              <a:rPr lang="en-US" dirty="0"/>
              <a:t> DECIMAL(7,2) NOT NULL DEFAULT 0.00 -&gt; , </a:t>
            </a:r>
            <a:r>
              <a:rPr lang="en-US" dirty="0" err="1"/>
              <a:t>total_units_sold</a:t>
            </a:r>
            <a:r>
              <a:rPr lang="en-US" dirty="0"/>
              <a:t> INT UNSIGNED NOT NULL DEFAULT 0 ); Query OK, 0 rows affected (0.00 sec)</a:t>
            </a:r>
          </a:p>
        </p:txBody>
      </p:sp>
      <p:sp>
        <p:nvSpPr>
          <p:cNvPr id="3" name="Title 2"/>
          <p:cNvSpPr>
            <a:spLocks noGrp="1"/>
          </p:cNvSpPr>
          <p:nvPr>
            <p:ph type="title"/>
          </p:nvPr>
        </p:nvSpPr>
        <p:spPr/>
        <p:txBody>
          <a:bodyPr>
            <a:normAutofit fontScale="90000"/>
          </a:bodyPr>
          <a:lstStyle/>
          <a:p>
            <a:r>
              <a:rPr lang="en-US" dirty="0"/>
              <a:t>Example</a:t>
            </a:r>
            <a:br>
              <a:rPr lang="en-US" dirty="0"/>
            </a:br>
            <a:endParaRPr lang="en-US" dirty="0"/>
          </a:p>
        </p:txBody>
      </p:sp>
    </p:spTree>
    <p:extLst>
      <p:ext uri="{BB962C8B-B14F-4D97-AF65-F5344CB8AC3E}">
        <p14:creationId xmlns:p14="http://schemas.microsoft.com/office/powerpoint/2010/main" val="1747747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MySQL Views are the database objects that can be created on a table to improve the performance of MySQL Server. A view has unique Constraints. look on data from one or more tables. It can organize data in unique order, focus or hide some data.</a:t>
            </a:r>
            <a:endParaRPr lang="en-US" dirty="0"/>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28978024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err="1"/>
              <a:t>mysql</a:t>
            </a:r>
            <a:r>
              <a:rPr lang="en-US" dirty="0"/>
              <a:t>&gt; INSERT INTO </a:t>
            </a:r>
            <a:r>
              <a:rPr lang="en-US" dirty="0" err="1"/>
              <a:t>SalesSummary</a:t>
            </a:r>
            <a:r>
              <a:rPr lang="en-US" dirty="0"/>
              <a:t> -&gt; (</a:t>
            </a:r>
            <a:r>
              <a:rPr lang="en-US" dirty="0" err="1"/>
              <a:t>product_name</a:t>
            </a:r>
            <a:r>
              <a:rPr lang="en-US" dirty="0"/>
              <a:t>, </a:t>
            </a:r>
            <a:r>
              <a:rPr lang="en-US" dirty="0" err="1"/>
              <a:t>total_sales</a:t>
            </a:r>
            <a:r>
              <a:rPr lang="en-US" dirty="0"/>
              <a:t>, </a:t>
            </a:r>
            <a:r>
              <a:rPr lang="en-US" dirty="0" err="1"/>
              <a:t>avg_unit_price</a:t>
            </a:r>
            <a:r>
              <a:rPr lang="en-US" dirty="0"/>
              <a:t>, </a:t>
            </a:r>
            <a:r>
              <a:rPr lang="en-US" dirty="0" err="1"/>
              <a:t>total_units_sold</a:t>
            </a:r>
            <a:r>
              <a:rPr lang="en-US" dirty="0"/>
              <a:t>) -&gt; VALUES -&gt; ('cucumber', 100.25, 90, 2); </a:t>
            </a:r>
            <a:endParaRPr lang="en-US" dirty="0" smtClean="0"/>
          </a:p>
          <a:p>
            <a:endParaRPr lang="en-US" dirty="0"/>
          </a:p>
          <a:p>
            <a:r>
              <a:rPr lang="en-US" dirty="0" err="1"/>
              <a:t>mysql</a:t>
            </a:r>
            <a:r>
              <a:rPr lang="en-US" dirty="0"/>
              <a:t>&gt; SELECT * FROM </a:t>
            </a:r>
            <a:r>
              <a:rPr lang="en-US" dirty="0" err="1"/>
              <a:t>SalesSummary</a:t>
            </a:r>
            <a:r>
              <a:rPr lang="en-US" dirty="0"/>
              <a:t>; +--------------+-------------+----------------+------------------+ | </a:t>
            </a:r>
            <a:r>
              <a:rPr lang="en-US" dirty="0" err="1"/>
              <a:t>product_name</a:t>
            </a:r>
            <a:r>
              <a:rPr lang="en-US" dirty="0"/>
              <a:t> | </a:t>
            </a:r>
            <a:r>
              <a:rPr lang="en-US" dirty="0" err="1"/>
              <a:t>total_sales</a:t>
            </a:r>
            <a:r>
              <a:rPr lang="en-US" dirty="0"/>
              <a:t> | </a:t>
            </a:r>
            <a:r>
              <a:rPr lang="en-US" dirty="0" err="1"/>
              <a:t>avg_unit_price</a:t>
            </a:r>
            <a:r>
              <a:rPr lang="en-US" dirty="0"/>
              <a:t> | </a:t>
            </a:r>
            <a:r>
              <a:rPr lang="en-US" dirty="0" err="1"/>
              <a:t>total_units_sold</a:t>
            </a:r>
            <a:r>
              <a:rPr lang="en-US" dirty="0"/>
              <a:t> | +--------------+-------------+----------------+------------------+ | cucumber | 100.25 | 90.00 | 2 | +--------------+-------------+----------------+------------------+ 1 row in set (0.00 sec)</a:t>
            </a:r>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2408744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you issue a </a:t>
            </a:r>
            <a:r>
              <a:rPr lang="en-US" b="1" dirty="0"/>
              <a:t>SHOW TABLES</a:t>
            </a:r>
            <a:r>
              <a:rPr lang="en-US" dirty="0"/>
              <a:t> command, then your temporary table would not be listed out in the list.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99053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By default, all the temporary tables are deleted by MySQL when your database connection gets terminated. Still if you want to delete them in between, then you do so by issuing the </a:t>
            </a:r>
            <a:r>
              <a:rPr lang="en-US" b="1" dirty="0"/>
              <a:t>DROP TABLE</a:t>
            </a:r>
            <a:r>
              <a:rPr lang="en-US" dirty="0"/>
              <a:t> command.</a:t>
            </a:r>
          </a:p>
          <a:p>
            <a:r>
              <a:rPr lang="en-US" dirty="0"/>
              <a:t>The following program is an example on dropping a temporary table −</a:t>
            </a:r>
          </a:p>
          <a:p>
            <a:r>
              <a:rPr lang="en-US" dirty="0" err="1"/>
              <a:t>mysql</a:t>
            </a:r>
            <a:r>
              <a:rPr lang="en-US" dirty="0"/>
              <a:t>&gt; CREATE TEMPORARY TABLE </a:t>
            </a:r>
            <a:r>
              <a:rPr lang="en-US" dirty="0" err="1"/>
              <a:t>SalesSummary</a:t>
            </a:r>
            <a:r>
              <a:rPr lang="en-US" dirty="0"/>
              <a:t> ( -&gt; </a:t>
            </a:r>
            <a:r>
              <a:rPr lang="en-US" dirty="0" err="1"/>
              <a:t>product_name</a:t>
            </a:r>
            <a:r>
              <a:rPr lang="en-US" dirty="0"/>
              <a:t> VARCHAR(50) NOT NULL -&gt; , </a:t>
            </a:r>
            <a:r>
              <a:rPr lang="en-US" dirty="0" err="1"/>
              <a:t>total_sales</a:t>
            </a:r>
            <a:r>
              <a:rPr lang="en-US" dirty="0"/>
              <a:t> DECIMAL(12,2) NOT NULL DEFAULT 0.00 -&gt; , </a:t>
            </a:r>
            <a:r>
              <a:rPr lang="en-US" dirty="0" err="1"/>
              <a:t>avg_unit_price</a:t>
            </a:r>
            <a:r>
              <a:rPr lang="en-US" dirty="0"/>
              <a:t> DECIMAL(7,2) NOT NULL DEFAULT 0.00 -&gt; , </a:t>
            </a:r>
            <a:r>
              <a:rPr lang="en-US" dirty="0" err="1"/>
              <a:t>total_units_sold</a:t>
            </a:r>
            <a:r>
              <a:rPr lang="en-US"/>
              <a:t> INT UNSIGNED NOT NULL DEFAULT 0 ); Query OK, 0 rows affected (0.00 sec)</a:t>
            </a:r>
          </a:p>
        </p:txBody>
      </p:sp>
      <p:sp>
        <p:nvSpPr>
          <p:cNvPr id="3" name="Title 2"/>
          <p:cNvSpPr>
            <a:spLocks noGrp="1"/>
          </p:cNvSpPr>
          <p:nvPr>
            <p:ph type="title"/>
          </p:nvPr>
        </p:nvSpPr>
        <p:spPr/>
        <p:txBody>
          <a:bodyPr>
            <a:normAutofit fontScale="90000"/>
          </a:bodyPr>
          <a:lstStyle/>
          <a:p>
            <a:r>
              <a:rPr lang="en-US" dirty="0"/>
              <a:t>Dropping Temporary Tables</a:t>
            </a:r>
            <a:br>
              <a:rPr lang="en-US" dirty="0"/>
            </a:br>
            <a:endParaRPr lang="en-US" dirty="0"/>
          </a:p>
        </p:txBody>
      </p:sp>
    </p:spTree>
    <p:extLst>
      <p:ext uri="{BB962C8B-B14F-4D97-AF65-F5344CB8AC3E}">
        <p14:creationId xmlns:p14="http://schemas.microsoft.com/office/powerpoint/2010/main" val="13470475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5350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MySQL Views comprises of a stored query accessible as a fundamental table composed of the outcome set. Beside standard tables a perspective does not shaped a part of the physical schema. It is a virtual table, dynamic in the database.</a:t>
            </a:r>
          </a:p>
          <a:p>
            <a:r>
              <a:rPr lang="en-US" dirty="0"/>
              <a:t>View is a stored query, and it can be attributed like a table.</a:t>
            </a:r>
          </a:p>
          <a:p>
            <a:endParaRPr lang="en-US" dirty="0"/>
          </a:p>
        </p:txBody>
      </p:sp>
      <p:sp>
        <p:nvSpPr>
          <p:cNvPr id="2" name="Title 1"/>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253446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MySQL Views object is mainly classified into</a:t>
            </a:r>
          </a:p>
          <a:p>
            <a:r>
              <a:rPr lang="en-US" dirty="0"/>
              <a:t>Create view</a:t>
            </a:r>
          </a:p>
          <a:p>
            <a:r>
              <a:rPr lang="en-US" dirty="0"/>
              <a:t>Alter view</a:t>
            </a:r>
          </a:p>
          <a:p>
            <a:r>
              <a:rPr lang="en-US" dirty="0"/>
              <a:t>Drop view </a:t>
            </a:r>
          </a:p>
        </p:txBody>
      </p:sp>
      <p:sp>
        <p:nvSpPr>
          <p:cNvPr id="3" name="Title 2"/>
          <p:cNvSpPr>
            <a:spLocks noGrp="1"/>
          </p:cNvSpPr>
          <p:nvPr>
            <p:ph type="title"/>
          </p:nvPr>
        </p:nvSpPr>
        <p:spPr/>
        <p:txBody>
          <a:bodyPr/>
          <a:lstStyle/>
          <a:p>
            <a:r>
              <a:rPr lang="en-US" dirty="0" smtClean="0"/>
              <a:t>Views</a:t>
            </a:r>
            <a:endParaRPr lang="en-US" dirty="0"/>
          </a:p>
        </p:txBody>
      </p:sp>
    </p:spTree>
    <p:extLst>
      <p:ext uri="{BB962C8B-B14F-4D97-AF65-F5344CB8AC3E}">
        <p14:creationId xmlns:p14="http://schemas.microsoft.com/office/powerpoint/2010/main" val="1840951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Once a view is created from base table, all DML operations can be performed on that view which effects its base table. This kind of view is called simple view.</a:t>
            </a:r>
          </a:p>
          <a:p>
            <a:r>
              <a:rPr lang="en-US" dirty="0"/>
              <a:t>Create any number of columns in a table. The system privileges are required to create own schema, and can execute any object privilege on object type. </a:t>
            </a:r>
          </a:p>
          <a:p>
            <a:endParaRPr lang="en-US" dirty="0"/>
          </a:p>
        </p:txBody>
      </p:sp>
      <p:sp>
        <p:nvSpPr>
          <p:cNvPr id="3" name="Title 2"/>
          <p:cNvSpPr>
            <a:spLocks noGrp="1"/>
          </p:cNvSpPr>
          <p:nvPr>
            <p:ph type="title"/>
          </p:nvPr>
        </p:nvSpPr>
        <p:spPr/>
        <p:txBody>
          <a:bodyPr/>
          <a:lstStyle/>
          <a:p>
            <a:r>
              <a:rPr lang="en-US" dirty="0" smtClean="0"/>
              <a:t>Views</a:t>
            </a:r>
            <a:endParaRPr lang="en-US" dirty="0"/>
          </a:p>
        </p:txBody>
      </p:sp>
    </p:spTree>
    <p:extLst>
      <p:ext uri="{BB962C8B-B14F-4D97-AF65-F5344CB8AC3E}">
        <p14:creationId xmlns:p14="http://schemas.microsoft.com/office/powerpoint/2010/main" val="1017813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create view &lt;</a:t>
            </a:r>
            <a:r>
              <a:rPr lang="en-US" dirty="0" err="1"/>
              <a:t>table_name</a:t>
            </a:r>
            <a:r>
              <a:rPr lang="en-US" dirty="0"/>
              <a:t>&gt;as select &lt;</a:t>
            </a:r>
            <a:r>
              <a:rPr lang="en-US" dirty="0" err="1"/>
              <a:t>column_name</a:t>
            </a:r>
            <a:r>
              <a:rPr lang="en-US" dirty="0"/>
              <a:t>&gt; FROM &lt;</a:t>
            </a:r>
            <a:r>
              <a:rPr lang="en-US" dirty="0" err="1"/>
              <a:t>table_name</a:t>
            </a:r>
            <a:r>
              <a:rPr lang="en-US" dirty="0"/>
              <a:t>&gt; where &lt;condition&gt;; </a:t>
            </a:r>
          </a:p>
          <a:p>
            <a:pPr marL="109728" indent="0">
              <a:buNone/>
            </a:pPr>
            <a:r>
              <a:rPr lang="en-US" dirty="0" smtClean="0"/>
              <a:t>  </a:t>
            </a:r>
            <a:r>
              <a:rPr lang="en-US" dirty="0" err="1" smtClean="0"/>
              <a:t>table_name</a:t>
            </a:r>
            <a:r>
              <a:rPr lang="en-US" dirty="0" smtClean="0"/>
              <a:t> </a:t>
            </a:r>
            <a:r>
              <a:rPr lang="en-US" dirty="0"/>
              <a:t>=&gt; Any accurate table</a:t>
            </a:r>
            <a:r>
              <a:rPr lang="en-US" dirty="0" smtClean="0"/>
              <a:t>.</a:t>
            </a:r>
          </a:p>
          <a:p>
            <a:pPr marL="109728" indent="0">
              <a:buNone/>
            </a:pPr>
            <a:endParaRPr lang="en-US" dirty="0"/>
          </a:p>
          <a:p>
            <a:r>
              <a:rPr lang="en-US" dirty="0" err="1"/>
              <a:t>column_name</a:t>
            </a:r>
            <a:r>
              <a:rPr lang="en-US" dirty="0"/>
              <a:t> =&gt; The columns that inserted in the table.</a:t>
            </a:r>
          </a:p>
          <a:p>
            <a:r>
              <a:rPr lang="en-US" dirty="0"/>
              <a:t>Condition =&gt; The condition to get the specific result set . </a:t>
            </a:r>
          </a:p>
          <a:p>
            <a:endParaRPr lang="en-US" dirty="0"/>
          </a:p>
        </p:txBody>
      </p:sp>
      <p:sp>
        <p:nvSpPr>
          <p:cNvPr id="3" name="Title 2"/>
          <p:cNvSpPr>
            <a:spLocks noGrp="1"/>
          </p:cNvSpPr>
          <p:nvPr>
            <p:ph type="title"/>
          </p:nvPr>
        </p:nvSpPr>
        <p:spPr/>
        <p:txBody>
          <a:bodyPr/>
          <a:lstStyle/>
          <a:p>
            <a:r>
              <a:rPr lang="en-US" dirty="0" smtClean="0"/>
              <a:t>Syntax</a:t>
            </a:r>
            <a:endParaRPr lang="en-US" dirty="0"/>
          </a:p>
        </p:txBody>
      </p:sp>
    </p:spTree>
    <p:extLst>
      <p:ext uri="{BB962C8B-B14F-4D97-AF65-F5344CB8AC3E}">
        <p14:creationId xmlns:p14="http://schemas.microsoft.com/office/powerpoint/2010/main" val="361580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542925"/>
            <a:ext cx="6915150"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263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In the above example, a simple table cars has been created and by applying view operation to that table, like inserting some condition on column name.(</a:t>
            </a:r>
            <a:r>
              <a:rPr lang="en-US" dirty="0" err="1"/>
              <a:t>i.e.,cost</a:t>
            </a:r>
            <a:r>
              <a:rPr lang="en-US" dirty="0"/>
              <a:t> of car&lt;52640 is the condition, and it show the cost of cars less than that value). </a:t>
            </a:r>
          </a:p>
        </p:txBody>
      </p:sp>
    </p:spTree>
    <p:extLst>
      <p:ext uri="{BB962C8B-B14F-4D97-AF65-F5344CB8AC3E}">
        <p14:creationId xmlns:p14="http://schemas.microsoft.com/office/powerpoint/2010/main" val="2068611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Once a view is created from base table, all alter operations can be performed on that view which effects its base table.</a:t>
            </a:r>
          </a:p>
          <a:p>
            <a:r>
              <a:rPr lang="en-US" dirty="0"/>
              <a:t>The alter view proclamation is like the create view proclamation aside from create is replaced with alter keyword. </a:t>
            </a:r>
          </a:p>
          <a:p>
            <a:endParaRPr lang="en-US" dirty="0"/>
          </a:p>
        </p:txBody>
      </p:sp>
      <p:sp>
        <p:nvSpPr>
          <p:cNvPr id="3" name="Title 2"/>
          <p:cNvSpPr>
            <a:spLocks noGrp="1"/>
          </p:cNvSpPr>
          <p:nvPr>
            <p:ph type="title"/>
          </p:nvPr>
        </p:nvSpPr>
        <p:spPr/>
        <p:txBody>
          <a:bodyPr/>
          <a:lstStyle/>
          <a:p>
            <a:r>
              <a:rPr lang="en-US" dirty="0" smtClean="0"/>
              <a:t>About Views</a:t>
            </a:r>
            <a:endParaRPr lang="en-US" dirty="0"/>
          </a:p>
        </p:txBody>
      </p:sp>
    </p:spTree>
    <p:extLst>
      <p:ext uri="{BB962C8B-B14F-4D97-AF65-F5344CB8AC3E}">
        <p14:creationId xmlns:p14="http://schemas.microsoft.com/office/powerpoint/2010/main" val="11980965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TotalTime>
  <Words>1120</Words>
  <Application>Microsoft Office PowerPoint</Application>
  <PresentationFormat>On-screen Show (4:3)</PresentationFormat>
  <Paragraphs>67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Views</vt:lpstr>
      <vt:lpstr>Introduction</vt:lpstr>
      <vt:lpstr>Introduction</vt:lpstr>
      <vt:lpstr>Views</vt:lpstr>
      <vt:lpstr>Views</vt:lpstr>
      <vt:lpstr>Syntax</vt:lpstr>
      <vt:lpstr>PowerPoint Presentation</vt:lpstr>
      <vt:lpstr>Example</vt:lpstr>
      <vt:lpstr>About Views</vt:lpstr>
      <vt:lpstr>Indexes</vt:lpstr>
      <vt:lpstr>Introduction</vt:lpstr>
      <vt:lpstr>PowerPoint Presentation</vt:lpstr>
      <vt:lpstr>Simple and Unique Index </vt:lpstr>
      <vt:lpstr>Example</vt:lpstr>
      <vt:lpstr>Modification of Indexes</vt:lpstr>
      <vt:lpstr>Displaying INDEX Information </vt:lpstr>
      <vt:lpstr>Temporary Tables</vt:lpstr>
      <vt:lpstr>What are temporary tables</vt:lpstr>
      <vt:lpstr>Example </vt:lpstr>
      <vt:lpstr>Example</vt:lpstr>
      <vt:lpstr>PowerPoint Presentation</vt:lpstr>
      <vt:lpstr>Dropping Temporary Tables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dc:title>
  <dc:creator>Diksha Nagpal</dc:creator>
  <cp:lastModifiedBy>Diksha Nagpal</cp:lastModifiedBy>
  <cp:revision>15</cp:revision>
  <dcterms:created xsi:type="dcterms:W3CDTF">2020-07-20T09:07:47Z</dcterms:created>
  <dcterms:modified xsi:type="dcterms:W3CDTF">2020-07-20T09:42:24Z</dcterms:modified>
</cp:coreProperties>
</file>