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7"/>
  </p:notesMasterIdLst>
  <p:handoutMasterIdLst>
    <p:handoutMasterId r:id="rId8"/>
  </p:handoutMasterIdLst>
  <p:sldIdLst>
    <p:sldId id="258" r:id="rId2"/>
    <p:sldId id="1911" r:id="rId3"/>
    <p:sldId id="1912" r:id="rId4"/>
    <p:sldId id="1914" r:id="rId5"/>
    <p:sldId id="1913" r:id="rId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2FD"/>
    <a:srgbClr val="FFE267"/>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2"/>
    <p:restoredTop sz="96327" autoAdjust="0"/>
  </p:normalViewPr>
  <p:slideViewPr>
    <p:cSldViewPr>
      <p:cViewPr varScale="1">
        <p:scale>
          <a:sx n="124" d="100"/>
          <a:sy n="124" d="100"/>
        </p:scale>
        <p:origin x="1768" y="168"/>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2519B-F27B-E568-831B-274C828497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2D0874-8AE3-5F59-AFBE-90C3EB174D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E48546-9DBD-C194-F9B4-AA6220B8B254}"/>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9C2F3F60-2487-07EE-6EFF-529AFE07725A}"/>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1425047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8DE0B-F455-87E0-7CA2-21B869C09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F44C6B-AA71-4943-970C-D6DFFDAD43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13E609-4BDD-D773-4EF6-B5C068C5D78B}"/>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B26E5A40-C12C-5A49-85C8-4A13AA1EE04F}"/>
              </a:ext>
            </a:extLst>
          </p:cNvPr>
          <p:cNvSpPr>
            <a:spLocks noGrp="1"/>
          </p:cNvSpPr>
          <p:nvPr>
            <p:ph type="sldNum" sz="quarter" idx="5"/>
          </p:nvPr>
        </p:nvSpPr>
        <p:spPr/>
        <p:txBody>
          <a:bodyPr/>
          <a:lstStyle/>
          <a:p>
            <a:pPr>
              <a:defRPr/>
            </a:pPr>
            <a:fld id="{2BFE2475-28EF-9A44-97D3-D2287C00B1B1}" type="slidenum">
              <a:rPr lang="en-US" smtClean="0"/>
              <a:pPr>
                <a:defRPr/>
              </a:pPr>
              <a:t>4</a:t>
            </a:fld>
            <a:endParaRPr lang="en-US"/>
          </a:p>
        </p:txBody>
      </p:sp>
    </p:spTree>
    <p:extLst>
      <p:ext uri="{BB962C8B-B14F-4D97-AF65-F5344CB8AC3E}">
        <p14:creationId xmlns:p14="http://schemas.microsoft.com/office/powerpoint/2010/main" val="1411630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FD74B-D2B4-67AB-D358-246CE8E1F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40A8D0-8C46-2EDA-DAD9-22DF89C52F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CD86AD-E501-1450-CE64-EBBA6E66C0CA}"/>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77440BBB-DF38-9506-CF16-402792AF980A}"/>
              </a:ext>
            </a:extLst>
          </p:cNvPr>
          <p:cNvSpPr>
            <a:spLocks noGrp="1"/>
          </p:cNvSpPr>
          <p:nvPr>
            <p:ph type="sldNum" sz="quarter" idx="5"/>
          </p:nvPr>
        </p:nvSpPr>
        <p:spPr/>
        <p:txBody>
          <a:bodyPr/>
          <a:lstStyle/>
          <a:p>
            <a:pPr>
              <a:defRPr/>
            </a:pPr>
            <a:fld id="{2BFE2475-28EF-9A44-97D3-D2287C00B1B1}" type="slidenum">
              <a:rPr lang="en-US" smtClean="0"/>
              <a:pPr>
                <a:defRPr/>
              </a:pPr>
              <a:t>5</a:t>
            </a:fld>
            <a:endParaRPr lang="en-US"/>
          </a:p>
        </p:txBody>
      </p:sp>
    </p:spTree>
    <p:extLst>
      <p:ext uri="{BB962C8B-B14F-4D97-AF65-F5344CB8AC3E}">
        <p14:creationId xmlns:p14="http://schemas.microsoft.com/office/powerpoint/2010/main" val="455398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err="1"/>
              <a:t>Logika</a:t>
            </a:r>
            <a:r>
              <a:rPr lang="en-US" sz="4000" dirty="0"/>
              <a:t>: </a:t>
            </a:r>
            <a:br>
              <a:rPr lang="en-US" sz="4000" dirty="0"/>
            </a:br>
            <a:r>
              <a:rPr lang="en-US" sz="4000" dirty="0"/>
              <a:t>Proof and Structure</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
        <p:nvSpPr>
          <p:cNvPr id="8" name="Rectangle 7">
            <a:extLst>
              <a:ext uri="{FF2B5EF4-FFF2-40B4-BE49-F238E27FC236}">
                <a16:creationId xmlns:a16="http://schemas.microsoft.com/office/drawing/2014/main" id="{A9279C31-8993-BEA8-20A6-530207F3CB3C}"/>
              </a:ext>
            </a:extLst>
          </p:cNvPr>
          <p:cNvSpPr/>
          <p:nvPr/>
        </p:nvSpPr>
        <p:spPr bwMode="auto">
          <a:xfrm flipV="1">
            <a:off x="4953000" y="4396636"/>
            <a:ext cx="1832233"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err="1"/>
              <a:t>Logika</a:t>
            </a:r>
            <a:r>
              <a:rPr lang="en-US" sz="3600" dirty="0"/>
              <a:t> Proof-Style</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Natural Deduction Proofs</a:t>
            </a:r>
          </a:p>
        </p:txBody>
      </p:sp>
      <p:sp>
        <p:nvSpPr>
          <p:cNvPr id="4" name="TextBox 3">
            <a:extLst>
              <a:ext uri="{FF2B5EF4-FFF2-40B4-BE49-F238E27FC236}">
                <a16:creationId xmlns:a16="http://schemas.microsoft.com/office/drawing/2014/main" id="{98511B4E-5DFC-4E52-D075-19B31741EF65}"/>
              </a:ext>
            </a:extLst>
          </p:cNvPr>
          <p:cNvSpPr txBox="1"/>
          <p:nvPr/>
        </p:nvSpPr>
        <p:spPr>
          <a:xfrm>
            <a:off x="533400" y="1600200"/>
            <a:ext cx="7391400" cy="3416320"/>
          </a:xfrm>
          <a:prstGeom prst="rect">
            <a:avLst/>
          </a:prstGeom>
          <a:noFill/>
        </p:spPr>
        <p:txBody>
          <a:bodyPr wrap="square" rtlCol="0">
            <a:spAutoFit/>
          </a:bodyPr>
          <a:lstStyle/>
          <a:p>
            <a:pPr marL="285750" indent="-285750">
              <a:buFont typeface="Arial" panose="020B0604020202020204" pitchFamily="34" charset="0"/>
              <a:buChar char="•"/>
            </a:pPr>
            <a:r>
              <a:rPr lang="en-GB" sz="1800" dirty="0" err="1"/>
              <a:t>Logika</a:t>
            </a:r>
            <a:r>
              <a:rPr lang="en-GB" sz="1800" dirty="0"/>
              <a:t> accepts proofs in </a:t>
            </a:r>
            <a:r>
              <a:rPr lang="en-GB" sz="1800" b="1" dirty="0"/>
              <a:t>natural deduction style</a:t>
            </a:r>
          </a:p>
          <a:p>
            <a:pPr marL="285750" indent="-285750">
              <a:buFont typeface="Arial" panose="020B0604020202020204" pitchFamily="34" charset="0"/>
              <a:buChar char="•"/>
            </a:pPr>
            <a:r>
              <a:rPr lang="en-GB" sz="1800" dirty="0"/>
              <a:t>Proofs are </a:t>
            </a:r>
            <a:r>
              <a:rPr lang="en-GB" sz="1800" b="1" dirty="0"/>
              <a:t>linear</a:t>
            </a:r>
            <a:r>
              <a:rPr lang="en-GB" sz="1800" dirty="0"/>
              <a:t> and </a:t>
            </a:r>
            <a:r>
              <a:rPr lang="en-GB" sz="1800" b="1" dirty="0"/>
              <a:t>tree-shaped</a:t>
            </a:r>
            <a:r>
              <a:rPr lang="en-GB" sz="1800" dirty="0"/>
              <a:t> sequences of facts</a:t>
            </a:r>
          </a:p>
          <a:p>
            <a:pPr marL="285750" indent="-285750">
              <a:buFont typeface="Arial" panose="020B0604020202020204" pitchFamily="34" charset="0"/>
              <a:buChar char="•"/>
            </a:pPr>
            <a:r>
              <a:rPr lang="en-GB" sz="1800" b="1" dirty="0" err="1"/>
              <a:t>Subproofs</a:t>
            </a:r>
            <a:r>
              <a:rPr lang="en-GB" sz="1800" dirty="0"/>
              <a:t> may begin with</a:t>
            </a:r>
          </a:p>
          <a:p>
            <a:pPr marL="742950" lvl="1" indent="-285750">
              <a:buFont typeface="Arial" panose="020B0604020202020204" pitchFamily="34" charset="0"/>
              <a:buChar char="•"/>
            </a:pPr>
            <a:r>
              <a:rPr lang="en-GB" sz="1800" dirty="0"/>
              <a:t>an assumption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Assume</a:t>
            </a:r>
            <a:r>
              <a:rPr lang="en-GB" sz="1800" dirty="0"/>
              <a:t>) that must be </a:t>
            </a:r>
            <a:r>
              <a:rPr lang="en-GB" sz="1800" b="1" dirty="0"/>
              <a:t>discharged</a:t>
            </a:r>
            <a:br>
              <a:rPr lang="en-GB" sz="1800" dirty="0"/>
            </a:br>
            <a:r>
              <a:rPr lang="en-GB" sz="1800" dirty="0"/>
              <a:t>(implication proofs)</a:t>
            </a:r>
          </a:p>
          <a:p>
            <a:pPr marL="742950" lvl="1" indent="-285750">
              <a:buFont typeface="Arial" panose="020B0604020202020204" pitchFamily="34" charset="0"/>
              <a:buChar char="•"/>
            </a:pPr>
            <a:r>
              <a:rPr lang="en-GB" sz="1800" dirty="0"/>
              <a:t>a new variable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Let</a:t>
            </a:r>
            <a:r>
              <a:rPr lang="en-GB" sz="1800" dirty="0"/>
              <a:t>) that must be </a:t>
            </a:r>
            <a:r>
              <a:rPr lang="en-GB" sz="1800" b="1" dirty="0"/>
              <a:t>discharged</a:t>
            </a:r>
            <a:br>
              <a:rPr lang="en-GB" sz="1800" dirty="0"/>
            </a:br>
            <a:r>
              <a:rPr lang="en-GB" sz="1800" dirty="0"/>
              <a:t>(universal quantification proofs)</a:t>
            </a:r>
          </a:p>
          <a:p>
            <a:pPr marL="285750" indent="-285750">
              <a:buFont typeface="Arial" panose="020B0604020202020204" pitchFamily="34" charset="0"/>
              <a:buChar char="•"/>
            </a:pPr>
            <a:r>
              <a:rPr lang="en-GB" sz="1800" b="1" dirty="0" err="1"/>
              <a:t>Subproofs</a:t>
            </a:r>
            <a:r>
              <a:rPr lang="en-GB" sz="1800" dirty="0"/>
              <a:t> can be provided for assertions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Assert</a:t>
            </a:r>
            <a:r>
              <a:rPr lang="en-GB" sz="1800" dirty="0"/>
              <a:t>)</a:t>
            </a:r>
            <a:br>
              <a:rPr lang="en-GB" sz="1800" dirty="0"/>
            </a:br>
            <a:r>
              <a:rPr lang="en-GB" sz="1800" dirty="0"/>
              <a:t>(local lemmas, cut rule)</a:t>
            </a:r>
          </a:p>
          <a:p>
            <a:pPr marL="285750" indent="-285750">
              <a:buFont typeface="Arial" panose="020B0604020202020204" pitchFamily="34" charset="0"/>
              <a:buChar char="•"/>
            </a:pPr>
            <a:r>
              <a:rPr lang="en-GB" sz="1800" dirty="0"/>
              <a:t>In practice, such proofs look similar to </a:t>
            </a:r>
            <a:r>
              <a:rPr lang="en-GB" sz="1800" b="1" dirty="0"/>
              <a:t>structured programs</a:t>
            </a:r>
          </a:p>
          <a:p>
            <a:pPr marL="285750" indent="-285750">
              <a:buFont typeface="Arial" panose="020B0604020202020204" pitchFamily="34" charset="0"/>
              <a:buChar char="•"/>
            </a:pPr>
            <a:r>
              <a:rPr lang="en-GB" sz="1800" dirty="0"/>
              <a:t>There is a close analogy between </a:t>
            </a:r>
            <a:r>
              <a:rPr lang="en-GB" sz="1800" b="1" dirty="0"/>
              <a:t>natural deduction </a:t>
            </a:r>
            <a:r>
              <a:rPr lang="en-GB" sz="1800" dirty="0"/>
              <a:t>and </a:t>
            </a:r>
            <a:r>
              <a:rPr lang="en-GB" sz="1800" b="1" dirty="0"/>
              <a:t>functional programming </a:t>
            </a:r>
            <a:r>
              <a:rPr lang="en-GB" sz="1800" dirty="0"/>
              <a:t>(Curry-Howard Isomorphism)</a:t>
            </a:r>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B1902-EC9B-9428-0560-214CCF4B60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F2C4EB-123B-4F26-001A-A10E8A61FCF9}"/>
              </a:ext>
            </a:extLst>
          </p:cNvPr>
          <p:cNvSpPr>
            <a:spLocks noGrp="1"/>
          </p:cNvSpPr>
          <p:nvPr>
            <p:ph type="title"/>
          </p:nvPr>
        </p:nvSpPr>
        <p:spPr/>
        <p:txBody>
          <a:bodyPr/>
          <a:lstStyle/>
          <a:p>
            <a:r>
              <a:rPr lang="en-US" sz="3600" dirty="0"/>
              <a:t>Structured Proof in </a:t>
            </a:r>
            <a:r>
              <a:rPr lang="en-US" sz="3600" dirty="0" err="1"/>
              <a:t>Logika</a:t>
            </a:r>
            <a:endParaRPr lang="en-US" sz="3600" dirty="0"/>
          </a:p>
        </p:txBody>
      </p:sp>
      <p:sp>
        <p:nvSpPr>
          <p:cNvPr id="128" name="Slide Number Placeholder 127">
            <a:extLst>
              <a:ext uri="{FF2B5EF4-FFF2-40B4-BE49-F238E27FC236}">
                <a16:creationId xmlns:a16="http://schemas.microsoft.com/office/drawing/2014/main" id="{651B9536-CE76-DC8C-3E6B-34B5AC8B78EA}"/>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D308DE41-1805-D51A-CDC8-3C595827CF03}"/>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Quantifier proofs with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Assume</a:t>
            </a:r>
            <a:r>
              <a:rPr lang="en-US" sz="1600" dirty="0"/>
              <a:t> and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Let</a:t>
            </a:r>
          </a:p>
        </p:txBody>
      </p:sp>
      <p:pic>
        <p:nvPicPr>
          <p:cNvPr id="6" name="Picture 5" descr="A screenshot of a computer program&#10;&#10;Description automatically generated">
            <a:extLst>
              <a:ext uri="{FF2B5EF4-FFF2-40B4-BE49-F238E27FC236}">
                <a16:creationId xmlns:a16="http://schemas.microsoft.com/office/drawing/2014/main" id="{ABF3183A-AB17-2E77-22A0-85E695BD4100}"/>
              </a:ext>
            </a:extLst>
          </p:cNvPr>
          <p:cNvPicPr>
            <a:picLocks noChangeAspect="1"/>
          </p:cNvPicPr>
          <p:nvPr/>
        </p:nvPicPr>
        <p:blipFill>
          <a:blip r:embed="rId3"/>
          <a:stretch>
            <a:fillRect/>
          </a:stretch>
        </p:blipFill>
        <p:spPr>
          <a:xfrm>
            <a:off x="627077" y="1513404"/>
            <a:ext cx="8046041" cy="5268396"/>
          </a:xfrm>
          <a:prstGeom prst="rect">
            <a:avLst/>
          </a:prstGeom>
        </p:spPr>
      </p:pic>
      <p:sp>
        <p:nvSpPr>
          <p:cNvPr id="7" name="TextBox 6">
            <a:extLst>
              <a:ext uri="{FF2B5EF4-FFF2-40B4-BE49-F238E27FC236}">
                <a16:creationId xmlns:a16="http://schemas.microsoft.com/office/drawing/2014/main" id="{D8994952-DB74-2992-9B38-344FCFAE9052}"/>
              </a:ext>
            </a:extLst>
          </p:cNvPr>
          <p:cNvSpPr txBox="1"/>
          <p:nvPr/>
        </p:nvSpPr>
        <p:spPr>
          <a:xfrm>
            <a:off x="4384246" y="2362200"/>
            <a:ext cx="4607354" cy="3416320"/>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pPr marL="285750" indent="-285750">
              <a:buFont typeface="Arial" panose="020B0604020202020204" pitchFamily="34" charset="0"/>
              <a:buChar char="•"/>
            </a:pPr>
            <a:r>
              <a:rPr lang="en-GB" sz="1800" dirty="0"/>
              <a:t>The first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Let</a:t>
            </a:r>
            <a:r>
              <a:rPr lang="en-GB" sz="1800" dirty="0"/>
              <a:t>/</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Assume</a:t>
            </a:r>
            <a:r>
              <a:rPr lang="en-GB" sz="1800" dirty="0"/>
              <a:t> pair (</a:t>
            </a:r>
            <a:r>
              <a:rPr lang="en-GB" sz="1800" dirty="0">
                <a:solidFill>
                  <a:srgbClr val="0070C0"/>
                </a:solidFill>
              </a:rPr>
              <a:t>4</a:t>
            </a:r>
            <a:r>
              <a:rPr lang="en-GB" sz="1800" dirty="0"/>
              <a:t>/</a:t>
            </a:r>
            <a:r>
              <a:rPr lang="en-GB" sz="1800" dirty="0">
                <a:solidFill>
                  <a:srgbClr val="0070C0"/>
                </a:solidFill>
              </a:rPr>
              <a:t>5</a:t>
            </a:r>
            <a:r>
              <a:rPr lang="en-GB" sz="1800" dirty="0"/>
              <a:t>) introduces the abbreviation </a:t>
            </a:r>
            <a:r>
              <a:rPr lang="en-GB" sz="1800" dirty="0" err="1"/>
              <a:t>seqx</a:t>
            </a:r>
            <a:endParaRPr lang="en-GB" sz="1800" dirty="0"/>
          </a:p>
          <a:p>
            <a:pPr marL="285750" indent="-285750">
              <a:buFont typeface="Arial" panose="020B0604020202020204" pitchFamily="34" charset="0"/>
              <a:buChar char="•"/>
            </a:pPr>
            <a:r>
              <a:rPr lang="en-GB" sz="1800" dirty="0"/>
              <a:t>The second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Let</a:t>
            </a:r>
            <a:r>
              <a:rPr lang="en-GB" sz="1800" dirty="0"/>
              <a:t>/</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Assume</a:t>
            </a:r>
            <a:r>
              <a:rPr lang="en-GB" sz="1800" dirty="0"/>
              <a:t> pair (</a:t>
            </a:r>
            <a:r>
              <a:rPr lang="en-GB" sz="1800" dirty="0">
                <a:solidFill>
                  <a:srgbClr val="0070C0"/>
                </a:solidFill>
              </a:rPr>
              <a:t>6</a:t>
            </a:r>
            <a:r>
              <a:rPr lang="en-GB" sz="1800" dirty="0"/>
              <a:t>/</a:t>
            </a:r>
            <a:r>
              <a:rPr lang="en-GB" sz="1800" dirty="0">
                <a:solidFill>
                  <a:srgbClr val="0070C0"/>
                </a:solidFill>
              </a:rPr>
              <a:t>7</a:t>
            </a:r>
            <a:r>
              <a:rPr lang="en-GB" sz="1800" dirty="0"/>
              <a:t>) is discharged by the outer quantifier in 18</a:t>
            </a:r>
          </a:p>
          <a:p>
            <a:pPr marL="285750" indent="-285750">
              <a:buFont typeface="Arial" panose="020B0604020202020204" pitchFamily="34" charset="0"/>
              <a:buChar char="•"/>
            </a:pPr>
            <a:r>
              <a:rPr lang="en-GB" sz="1800" dirty="0"/>
              <a:t>The third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Let</a:t>
            </a:r>
            <a:r>
              <a:rPr lang="en-GB" sz="1800" dirty="0"/>
              <a:t>/</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Assume</a:t>
            </a:r>
            <a:r>
              <a:rPr lang="en-GB" sz="1800" dirty="0"/>
              <a:t> pair (</a:t>
            </a:r>
            <a:r>
              <a:rPr lang="en-GB" sz="1800" dirty="0">
                <a:solidFill>
                  <a:srgbClr val="0070C0"/>
                </a:solidFill>
              </a:rPr>
              <a:t>8</a:t>
            </a:r>
            <a:r>
              <a:rPr lang="en-GB" sz="1800" dirty="0"/>
              <a:t>/</a:t>
            </a:r>
            <a:r>
              <a:rPr lang="en-GB" sz="1800" dirty="0">
                <a:solidFill>
                  <a:srgbClr val="0070C0"/>
                </a:solidFill>
              </a:rPr>
              <a:t>9</a:t>
            </a:r>
            <a:r>
              <a:rPr lang="en-GB" sz="1800" dirty="0"/>
              <a:t>) is discharged by the inner quantifier in 18</a:t>
            </a:r>
          </a:p>
          <a:p>
            <a:pPr marL="285750" indent="-285750">
              <a:buFont typeface="Arial" panose="020B0604020202020204" pitchFamily="34" charset="0"/>
              <a:buChar char="•"/>
            </a:pPr>
            <a:r>
              <a:rPr lang="en-GB" sz="1800" dirty="0"/>
              <a:t>Structured proof often helps the SMT solver by providing additional constraints </a:t>
            </a:r>
            <a:r>
              <a:rPr lang="en-GB" sz="1800" b="1" dirty="0"/>
              <a:t>reducing the proof search</a:t>
            </a:r>
          </a:p>
          <a:p>
            <a:pPr marL="285750" indent="-285750">
              <a:buFont typeface="Arial" panose="020B0604020202020204" pitchFamily="34" charset="0"/>
              <a:buChar char="•"/>
            </a:pPr>
            <a:r>
              <a:rPr lang="en-GB" sz="1800" dirty="0"/>
              <a:t>The shown proof is only natural deduction style – it relies entirely on the SMT solver for the facts (</a:t>
            </a:r>
            <a:r>
              <a:rPr lang="en-GB" sz="1800" dirty="0">
                <a:solidFill>
                  <a:srgbClr val="8922FD"/>
                </a:solidFill>
              </a:rPr>
              <a:t>Auto</a:t>
            </a:r>
            <a:r>
              <a:rPr lang="en-GB" sz="1800" dirty="0"/>
              <a:t>)</a:t>
            </a:r>
          </a:p>
        </p:txBody>
      </p:sp>
      <p:cxnSp>
        <p:nvCxnSpPr>
          <p:cNvPr id="5" name="Straight Arrow Connector 4">
            <a:extLst>
              <a:ext uri="{FF2B5EF4-FFF2-40B4-BE49-F238E27FC236}">
                <a16:creationId xmlns:a16="http://schemas.microsoft.com/office/drawing/2014/main" id="{72F97391-0BC1-980B-6608-82DB28170FC5}"/>
              </a:ext>
            </a:extLst>
          </p:cNvPr>
          <p:cNvCxnSpPr>
            <a:cxnSpLocks/>
          </p:cNvCxnSpPr>
          <p:nvPr/>
        </p:nvCxnSpPr>
        <p:spPr bwMode="auto">
          <a:xfrm flipH="1">
            <a:off x="4038600" y="2514600"/>
            <a:ext cx="421846" cy="0"/>
          </a:xfrm>
          <a:prstGeom prst="straightConnector1">
            <a:avLst/>
          </a:prstGeom>
          <a:solidFill>
            <a:schemeClr val="accent1"/>
          </a:solidFill>
          <a:ln w="25400" cap="flat" cmpd="sng" algn="ctr">
            <a:solidFill>
              <a:schemeClr val="tx1"/>
            </a:solidFill>
            <a:prstDash val="solid"/>
            <a:miter lim="800000"/>
            <a:headEnd type="none" w="med" len="med"/>
            <a:tailEnd type="triangle" w="lg" len="med"/>
          </a:ln>
          <a:effectLst/>
        </p:spPr>
      </p:cxnSp>
      <p:cxnSp>
        <p:nvCxnSpPr>
          <p:cNvPr id="8" name="Straight Arrow Connector 7">
            <a:extLst>
              <a:ext uri="{FF2B5EF4-FFF2-40B4-BE49-F238E27FC236}">
                <a16:creationId xmlns:a16="http://schemas.microsoft.com/office/drawing/2014/main" id="{29703B53-50C1-2B6B-DD3D-7082C9428457}"/>
              </a:ext>
            </a:extLst>
          </p:cNvPr>
          <p:cNvCxnSpPr>
            <a:cxnSpLocks/>
          </p:cNvCxnSpPr>
          <p:nvPr/>
        </p:nvCxnSpPr>
        <p:spPr bwMode="auto">
          <a:xfrm flipH="1" flipV="1">
            <a:off x="4249523" y="2971800"/>
            <a:ext cx="210923" cy="87778"/>
          </a:xfrm>
          <a:prstGeom prst="straightConnector1">
            <a:avLst/>
          </a:prstGeom>
          <a:solidFill>
            <a:schemeClr val="accent1"/>
          </a:solidFill>
          <a:ln w="25400" cap="flat" cmpd="sng" algn="ctr">
            <a:solidFill>
              <a:schemeClr val="tx1"/>
            </a:solidFill>
            <a:prstDash val="solid"/>
            <a:miter lim="800000"/>
            <a:headEnd type="none" w="med" len="med"/>
            <a:tailEnd type="triangle" w="lg" len="med"/>
          </a:ln>
          <a:effectLst/>
        </p:spPr>
      </p:cxnSp>
      <p:cxnSp>
        <p:nvCxnSpPr>
          <p:cNvPr id="11" name="Straight Arrow Connector 10">
            <a:extLst>
              <a:ext uri="{FF2B5EF4-FFF2-40B4-BE49-F238E27FC236}">
                <a16:creationId xmlns:a16="http://schemas.microsoft.com/office/drawing/2014/main" id="{A58314B3-08B9-B817-1B24-EB13FAEFDF34}"/>
              </a:ext>
            </a:extLst>
          </p:cNvPr>
          <p:cNvCxnSpPr>
            <a:cxnSpLocks/>
          </p:cNvCxnSpPr>
          <p:nvPr/>
        </p:nvCxnSpPr>
        <p:spPr bwMode="auto">
          <a:xfrm flipH="1" flipV="1">
            <a:off x="3581400" y="3352800"/>
            <a:ext cx="879046" cy="228600"/>
          </a:xfrm>
          <a:prstGeom prst="straightConnector1">
            <a:avLst/>
          </a:prstGeom>
          <a:solidFill>
            <a:schemeClr val="accent1"/>
          </a:solidFill>
          <a:ln w="25400" cap="flat" cmpd="sng" algn="ctr">
            <a:solidFill>
              <a:schemeClr val="tx1"/>
            </a:solidFill>
            <a:prstDash val="solid"/>
            <a:miter lim="800000"/>
            <a:headEnd type="none" w="med" len="med"/>
            <a:tailEnd type="triangle" w="lg" len="med"/>
          </a:ln>
          <a:effectLst/>
        </p:spPr>
      </p:cxnSp>
      <p:cxnSp>
        <p:nvCxnSpPr>
          <p:cNvPr id="15" name="Straight Arrow Connector 14">
            <a:extLst>
              <a:ext uri="{FF2B5EF4-FFF2-40B4-BE49-F238E27FC236}">
                <a16:creationId xmlns:a16="http://schemas.microsoft.com/office/drawing/2014/main" id="{AAD16F02-229B-772A-2B46-CB00457435A4}"/>
              </a:ext>
            </a:extLst>
          </p:cNvPr>
          <p:cNvCxnSpPr>
            <a:cxnSpLocks/>
          </p:cNvCxnSpPr>
          <p:nvPr/>
        </p:nvCxnSpPr>
        <p:spPr bwMode="auto">
          <a:xfrm flipH="1" flipV="1">
            <a:off x="3543300" y="3733801"/>
            <a:ext cx="917146" cy="403173"/>
          </a:xfrm>
          <a:prstGeom prst="straightConnector1">
            <a:avLst/>
          </a:prstGeom>
          <a:solidFill>
            <a:schemeClr val="accent1"/>
          </a:solidFill>
          <a:ln w="25400" cap="flat" cmpd="sng" algn="ctr">
            <a:solidFill>
              <a:schemeClr val="tx1"/>
            </a:solidFill>
            <a:prstDash val="solid"/>
            <a:miter lim="800000"/>
            <a:headEnd type="none" w="med" len="med"/>
            <a:tailEnd type="triangle" w="lg" len="med"/>
          </a:ln>
          <a:effectLst/>
        </p:spPr>
      </p:cxnSp>
      <p:cxnSp>
        <p:nvCxnSpPr>
          <p:cNvPr id="17" name="Straight Arrow Connector 16">
            <a:extLst>
              <a:ext uri="{FF2B5EF4-FFF2-40B4-BE49-F238E27FC236}">
                <a16:creationId xmlns:a16="http://schemas.microsoft.com/office/drawing/2014/main" id="{26739D3D-87BC-E91C-9698-1C503FA91DF1}"/>
              </a:ext>
            </a:extLst>
          </p:cNvPr>
          <p:cNvCxnSpPr>
            <a:cxnSpLocks/>
          </p:cNvCxnSpPr>
          <p:nvPr/>
        </p:nvCxnSpPr>
        <p:spPr bwMode="auto">
          <a:xfrm flipH="1">
            <a:off x="3124200" y="4200586"/>
            <a:ext cx="1336246" cy="229610"/>
          </a:xfrm>
          <a:prstGeom prst="straightConnector1">
            <a:avLst/>
          </a:prstGeom>
          <a:solidFill>
            <a:schemeClr val="accent1"/>
          </a:solidFill>
          <a:ln w="25400" cap="flat" cmpd="sng" algn="ctr">
            <a:solidFill>
              <a:schemeClr val="tx1"/>
            </a:solidFill>
            <a:prstDash val="solid"/>
            <a:miter lim="800000"/>
            <a:headEnd type="none" w="med" len="med"/>
            <a:tailEnd type="triangle" w="lg" len="med"/>
          </a:ln>
          <a:effectLst/>
        </p:spPr>
      </p:cxnSp>
      <p:sp>
        <p:nvSpPr>
          <p:cNvPr id="4" name="Rectangle 3">
            <a:extLst>
              <a:ext uri="{FF2B5EF4-FFF2-40B4-BE49-F238E27FC236}">
                <a16:creationId xmlns:a16="http://schemas.microsoft.com/office/drawing/2014/main" id="{F35E5044-B8A4-17FA-1352-22F8923F3E98}"/>
              </a:ext>
            </a:extLst>
          </p:cNvPr>
          <p:cNvSpPr/>
          <p:nvPr/>
        </p:nvSpPr>
        <p:spPr bwMode="auto">
          <a:xfrm>
            <a:off x="4384246" y="6426219"/>
            <a:ext cx="3083354"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Symbol_Table_Proofs.sc</a:t>
            </a:r>
            <a:endParaRPr kumimoji="0" lang="en-GB" sz="1800" b="0"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355801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2B198-CDBD-B5AC-5EE7-C4CD0CF1EE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144A5-C168-7254-FB7F-5770894859F5}"/>
              </a:ext>
            </a:extLst>
          </p:cNvPr>
          <p:cNvSpPr>
            <a:spLocks noGrp="1"/>
          </p:cNvSpPr>
          <p:nvPr>
            <p:ph type="title"/>
          </p:nvPr>
        </p:nvSpPr>
        <p:spPr/>
        <p:txBody>
          <a:bodyPr/>
          <a:lstStyle/>
          <a:p>
            <a:r>
              <a:rPr lang="en-US" sz="3600" dirty="0"/>
              <a:t>Structured Proof in </a:t>
            </a:r>
            <a:r>
              <a:rPr lang="en-US" sz="3600" dirty="0" err="1"/>
              <a:t>Logika</a:t>
            </a:r>
            <a:endParaRPr lang="en-US" sz="3600" dirty="0"/>
          </a:p>
        </p:txBody>
      </p:sp>
      <p:sp>
        <p:nvSpPr>
          <p:cNvPr id="128" name="Slide Number Placeholder 127">
            <a:extLst>
              <a:ext uri="{FF2B5EF4-FFF2-40B4-BE49-F238E27FC236}">
                <a16:creationId xmlns:a16="http://schemas.microsoft.com/office/drawing/2014/main" id="{328470CF-7A21-CDE3-5206-B637F11CA645}"/>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dirty="0"/>
          </a:p>
        </p:txBody>
      </p:sp>
      <p:sp>
        <p:nvSpPr>
          <p:cNvPr id="3" name="TextBox 2">
            <a:extLst>
              <a:ext uri="{FF2B5EF4-FFF2-40B4-BE49-F238E27FC236}">
                <a16:creationId xmlns:a16="http://schemas.microsoft.com/office/drawing/2014/main" id="{39FE0838-D838-1912-7FC6-307709162906}"/>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Local lemmas with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Assert</a:t>
            </a:r>
          </a:p>
        </p:txBody>
      </p:sp>
      <p:pic>
        <p:nvPicPr>
          <p:cNvPr id="6" name="Picture 5" descr="A screenshot of a computer program&#10;&#10;Description automatically generated">
            <a:extLst>
              <a:ext uri="{FF2B5EF4-FFF2-40B4-BE49-F238E27FC236}">
                <a16:creationId xmlns:a16="http://schemas.microsoft.com/office/drawing/2014/main" id="{2BE601B1-566D-94EB-0B9F-80260E9CB772}"/>
              </a:ext>
            </a:extLst>
          </p:cNvPr>
          <p:cNvPicPr>
            <a:picLocks noChangeAspect="1"/>
          </p:cNvPicPr>
          <p:nvPr/>
        </p:nvPicPr>
        <p:blipFill>
          <a:blip r:embed="rId3"/>
          <a:stretch>
            <a:fillRect/>
          </a:stretch>
        </p:blipFill>
        <p:spPr>
          <a:xfrm>
            <a:off x="594544" y="1600200"/>
            <a:ext cx="8356854" cy="3352800"/>
          </a:xfrm>
          <a:prstGeom prst="rect">
            <a:avLst/>
          </a:prstGeom>
        </p:spPr>
      </p:pic>
      <p:sp>
        <p:nvSpPr>
          <p:cNvPr id="7" name="TextBox 6">
            <a:extLst>
              <a:ext uri="{FF2B5EF4-FFF2-40B4-BE49-F238E27FC236}">
                <a16:creationId xmlns:a16="http://schemas.microsoft.com/office/drawing/2014/main" id="{EEF23F74-CEA9-EAEC-E073-873E9A702A15}"/>
              </a:ext>
            </a:extLst>
          </p:cNvPr>
          <p:cNvSpPr txBox="1"/>
          <p:nvPr/>
        </p:nvSpPr>
        <p:spPr>
          <a:xfrm>
            <a:off x="533400" y="5043344"/>
            <a:ext cx="73914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r>
              <a:rPr lang="en-GB" sz="1800" dirty="0"/>
              <a:t>The </a:t>
            </a:r>
            <a:r>
              <a:rPr lang="en-GB" sz="1800" dirty="0" err="1"/>
              <a:t>subproof</a:t>
            </a:r>
            <a:r>
              <a:rPr lang="en-GB" sz="1800" dirty="0"/>
              <a:t> after the assert hides the facts in the </a:t>
            </a:r>
            <a:r>
              <a:rPr lang="en-GB" sz="1800" dirty="0" err="1"/>
              <a:t>subproof</a:t>
            </a:r>
            <a:r>
              <a:rPr lang="en-GB" sz="1800" dirty="0"/>
              <a:t> like a local block in a program.</a:t>
            </a:r>
          </a:p>
        </p:txBody>
      </p:sp>
      <p:sp>
        <p:nvSpPr>
          <p:cNvPr id="4" name="Rectangle 3">
            <a:extLst>
              <a:ext uri="{FF2B5EF4-FFF2-40B4-BE49-F238E27FC236}">
                <a16:creationId xmlns:a16="http://schemas.microsoft.com/office/drawing/2014/main" id="{196DF8CB-516D-B722-4381-E55183790671}"/>
              </a:ext>
            </a:extLst>
          </p:cNvPr>
          <p:cNvSpPr/>
          <p:nvPr/>
        </p:nvSpPr>
        <p:spPr bwMode="auto">
          <a:xfrm>
            <a:off x="1219200" y="2590800"/>
            <a:ext cx="7732198" cy="1066800"/>
          </a:xfrm>
          <a:prstGeom prst="rect">
            <a:avLst/>
          </a:prstGeom>
          <a:noFill/>
          <a:ln w="25400" cap="flat" cmpd="sng" algn="ctr">
            <a:solidFill>
              <a:schemeClr val="tx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charset="0"/>
            </a:endParaRPr>
          </a:p>
        </p:txBody>
      </p:sp>
      <p:sp>
        <p:nvSpPr>
          <p:cNvPr id="5" name="Rectangle 4">
            <a:extLst>
              <a:ext uri="{FF2B5EF4-FFF2-40B4-BE49-F238E27FC236}">
                <a16:creationId xmlns:a16="http://schemas.microsoft.com/office/drawing/2014/main" id="{2718EDC5-1C8E-64C7-0308-6ABAB3814D61}"/>
              </a:ext>
            </a:extLst>
          </p:cNvPr>
          <p:cNvSpPr/>
          <p:nvPr/>
        </p:nvSpPr>
        <p:spPr bwMode="auto">
          <a:xfrm>
            <a:off x="4384246" y="6426219"/>
            <a:ext cx="2016554"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List_induct.sc</a:t>
            </a:r>
            <a:endParaRPr kumimoji="0" lang="en-GB" sz="1800" b="0"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746708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57BC5-ACA6-11B8-31C9-7C69A4E86D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8CAE73-D095-D800-F8B3-DC61A372D03C}"/>
              </a:ext>
            </a:extLst>
          </p:cNvPr>
          <p:cNvSpPr>
            <a:spLocks noGrp="1"/>
          </p:cNvSpPr>
          <p:nvPr>
            <p:ph type="title"/>
          </p:nvPr>
        </p:nvSpPr>
        <p:spPr/>
        <p:txBody>
          <a:bodyPr/>
          <a:lstStyle/>
          <a:p>
            <a:r>
              <a:rPr lang="en-US" sz="3600" dirty="0"/>
              <a:t>Proof Exercise</a:t>
            </a:r>
          </a:p>
        </p:txBody>
      </p:sp>
      <p:sp>
        <p:nvSpPr>
          <p:cNvPr id="128" name="Slide Number Placeholder 127">
            <a:extLst>
              <a:ext uri="{FF2B5EF4-FFF2-40B4-BE49-F238E27FC236}">
                <a16:creationId xmlns:a16="http://schemas.microsoft.com/office/drawing/2014/main" id="{78F4710E-0147-159A-8B50-F0D8F6677AB8}"/>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dirty="0"/>
          </a:p>
        </p:txBody>
      </p:sp>
      <p:sp>
        <p:nvSpPr>
          <p:cNvPr id="3" name="TextBox 2">
            <a:extLst>
              <a:ext uri="{FF2B5EF4-FFF2-40B4-BE49-F238E27FC236}">
                <a16:creationId xmlns:a16="http://schemas.microsoft.com/office/drawing/2014/main" id="{9F9B07E7-B8E6-6343-64F9-9B3BE839AD42}"/>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Devise simplification rewriting rules for use with </a:t>
            </a:r>
            <a:r>
              <a:rPr lang="en-US" sz="1600" dirty="0" err="1">
                <a:solidFill>
                  <a:srgbClr val="8922FD"/>
                </a:solidFill>
                <a:latin typeface="Menlo" panose="020B0609030804020204" pitchFamily="49" charset="0"/>
                <a:ea typeface="Menlo" panose="020B0609030804020204" pitchFamily="49" charset="0"/>
                <a:cs typeface="Menlo" panose="020B0609030804020204" pitchFamily="49" charset="0"/>
              </a:rPr>
              <a:t>RSimpl</a:t>
            </a:r>
            <a:endParaRPr lang="en-US" sz="1600" dirty="0">
              <a:solidFill>
                <a:srgbClr val="8922FD"/>
              </a:solidFill>
              <a:latin typeface="Menlo" panose="020B0609030804020204" pitchFamily="49" charset="0"/>
              <a:ea typeface="Menlo" panose="020B0609030804020204" pitchFamily="49" charset="0"/>
              <a:cs typeface="Menlo" panose="020B0609030804020204" pitchFamily="49" charset="0"/>
            </a:endParaRPr>
          </a:p>
        </p:txBody>
      </p:sp>
      <p:pic>
        <p:nvPicPr>
          <p:cNvPr id="6" name="Picture 5">
            <a:extLst>
              <a:ext uri="{FF2B5EF4-FFF2-40B4-BE49-F238E27FC236}">
                <a16:creationId xmlns:a16="http://schemas.microsoft.com/office/drawing/2014/main" id="{0280BC2B-F495-0F8B-9DB5-A463D038CC4A}"/>
              </a:ext>
            </a:extLst>
          </p:cNvPr>
          <p:cNvPicPr>
            <a:picLocks noChangeAspect="1"/>
          </p:cNvPicPr>
          <p:nvPr/>
        </p:nvPicPr>
        <p:blipFill>
          <a:blip r:embed="rId3"/>
          <a:stretch>
            <a:fillRect/>
          </a:stretch>
        </p:blipFill>
        <p:spPr>
          <a:xfrm>
            <a:off x="574854" y="1521452"/>
            <a:ext cx="4234928" cy="5260348"/>
          </a:xfrm>
          <a:prstGeom prst="rect">
            <a:avLst/>
          </a:prstGeom>
        </p:spPr>
      </p:pic>
      <p:sp>
        <p:nvSpPr>
          <p:cNvPr id="7" name="TextBox 6">
            <a:extLst>
              <a:ext uri="{FF2B5EF4-FFF2-40B4-BE49-F238E27FC236}">
                <a16:creationId xmlns:a16="http://schemas.microsoft.com/office/drawing/2014/main" id="{06B7C63C-D8E6-6510-F7BE-EDA9246E2119}"/>
              </a:ext>
            </a:extLst>
          </p:cNvPr>
          <p:cNvSpPr txBox="1"/>
          <p:nvPr/>
        </p:nvSpPr>
        <p:spPr>
          <a:xfrm>
            <a:off x="5257800" y="1515116"/>
            <a:ext cx="2971800" cy="584775"/>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 Devise the missing rules </a:t>
            </a:r>
            <a:r>
              <a:rPr lang="en-US" sz="1600" dirty="0" err="1">
                <a:solidFill>
                  <a:srgbClr val="8922FD"/>
                </a:solidFill>
                <a:latin typeface="Menlo" panose="020B0609030804020204" pitchFamily="49" charset="0"/>
                <a:ea typeface="Menlo" panose="020B0609030804020204" pitchFamily="49" charset="0"/>
                <a:cs typeface="Menlo" panose="020B0609030804020204" pitchFamily="49" charset="0"/>
              </a:rPr>
              <a:t>minL</a:t>
            </a:r>
            <a:r>
              <a:rPr lang="en-US" sz="1600" dirty="0"/>
              <a:t>, </a:t>
            </a:r>
            <a:r>
              <a:rPr lang="en-US" sz="1600" dirty="0" err="1">
                <a:solidFill>
                  <a:srgbClr val="8922FD"/>
                </a:solidFill>
                <a:latin typeface="Menlo" panose="020B0609030804020204" pitchFamily="49" charset="0"/>
                <a:ea typeface="Menlo" panose="020B0609030804020204" pitchFamily="49" charset="0"/>
                <a:cs typeface="Menlo" panose="020B0609030804020204" pitchFamily="49" charset="0"/>
              </a:rPr>
              <a:t>minR</a:t>
            </a:r>
            <a:r>
              <a:rPr lang="en-US" sz="1600" dirty="0"/>
              <a:t>, </a:t>
            </a:r>
            <a:r>
              <a:rPr lang="en-US" sz="1600" dirty="0" err="1">
                <a:solidFill>
                  <a:srgbClr val="8922FD"/>
                </a:solidFill>
                <a:latin typeface="Menlo" panose="020B0609030804020204" pitchFamily="49" charset="0"/>
                <a:ea typeface="Menlo" panose="020B0609030804020204" pitchFamily="49" charset="0"/>
                <a:cs typeface="Menlo" panose="020B0609030804020204" pitchFamily="49" charset="0"/>
              </a:rPr>
              <a:t>maxL</a:t>
            </a:r>
            <a:r>
              <a:rPr lang="en-US" sz="1600" dirty="0"/>
              <a:t>, </a:t>
            </a:r>
            <a:r>
              <a:rPr lang="en-US" sz="1600" dirty="0" err="1">
                <a:solidFill>
                  <a:srgbClr val="8922FD"/>
                </a:solidFill>
                <a:latin typeface="Menlo" panose="020B0609030804020204" pitchFamily="49" charset="0"/>
                <a:ea typeface="Menlo" panose="020B0609030804020204" pitchFamily="49" charset="0"/>
                <a:cs typeface="Menlo" panose="020B0609030804020204" pitchFamily="49" charset="0"/>
              </a:rPr>
              <a:t>maxR</a:t>
            </a:r>
            <a:endParaRPr lang="en-US" sz="1600" dirty="0">
              <a:solidFill>
                <a:srgbClr val="8922FD"/>
              </a:solidFill>
              <a:latin typeface="Menlo" panose="020B0609030804020204" pitchFamily="49" charset="0"/>
              <a:ea typeface="Menlo" panose="020B0609030804020204" pitchFamily="49" charset="0"/>
              <a:cs typeface="Menlo" panose="020B0609030804020204" pitchFamily="49" charset="0"/>
            </a:endParaRPr>
          </a:p>
        </p:txBody>
      </p:sp>
      <p:sp>
        <p:nvSpPr>
          <p:cNvPr id="8" name="TextBox 7">
            <a:extLst>
              <a:ext uri="{FF2B5EF4-FFF2-40B4-BE49-F238E27FC236}">
                <a16:creationId xmlns:a16="http://schemas.microsoft.com/office/drawing/2014/main" id="{E5588677-A9A3-CFB7-3952-62ED4210A036}"/>
              </a:ext>
            </a:extLst>
          </p:cNvPr>
          <p:cNvSpPr txBox="1"/>
          <p:nvPr/>
        </p:nvSpPr>
        <p:spPr>
          <a:xfrm>
            <a:off x="5250094" y="2514600"/>
            <a:ext cx="3505200"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 Ensure the </a:t>
            </a:r>
            <a:r>
              <a:rPr lang="en-US" sz="1600"/>
              <a:t>proof succeeds!</a:t>
            </a:r>
            <a:endParaRPr lang="en-US" sz="1600" dirty="0"/>
          </a:p>
        </p:txBody>
      </p:sp>
      <p:sp>
        <p:nvSpPr>
          <p:cNvPr id="4" name="Rectangle 3">
            <a:extLst>
              <a:ext uri="{FF2B5EF4-FFF2-40B4-BE49-F238E27FC236}">
                <a16:creationId xmlns:a16="http://schemas.microsoft.com/office/drawing/2014/main" id="{1C141D82-F414-7037-07EC-894BAD5DFB17}"/>
              </a:ext>
            </a:extLst>
          </p:cNvPr>
          <p:cNvSpPr/>
          <p:nvPr/>
        </p:nvSpPr>
        <p:spPr bwMode="auto">
          <a:xfrm>
            <a:off x="497402" y="3418726"/>
            <a:ext cx="493198" cy="3134474"/>
          </a:xfrm>
          <a:prstGeom prst="rect">
            <a:avLst/>
          </a:prstGeom>
          <a:noFill/>
          <a:ln w="25400" cap="flat" cmpd="sng" algn="ctr">
            <a:solidFill>
              <a:schemeClr val="tx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charset="0"/>
            </a:endParaRPr>
          </a:p>
        </p:txBody>
      </p:sp>
      <p:sp>
        <p:nvSpPr>
          <p:cNvPr id="5" name="Rectangle 4">
            <a:extLst>
              <a:ext uri="{FF2B5EF4-FFF2-40B4-BE49-F238E27FC236}">
                <a16:creationId xmlns:a16="http://schemas.microsoft.com/office/drawing/2014/main" id="{6DB83B25-EDF0-F26B-C706-EE5915F52B9B}"/>
              </a:ext>
            </a:extLst>
          </p:cNvPr>
          <p:cNvSpPr/>
          <p:nvPr/>
        </p:nvSpPr>
        <p:spPr bwMode="auto">
          <a:xfrm>
            <a:off x="4572000" y="3870275"/>
            <a:ext cx="3010683" cy="1187812"/>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The read hooks will be replaced by violet hooks by </a:t>
            </a:r>
            <a:r>
              <a:rPr kumimoji="0" lang="en-GB" sz="1800" b="0" i="0" u="none" strike="noStrike" cap="none" normalizeH="0" baseline="0" dirty="0" err="1">
                <a:ln>
                  <a:noFill/>
                </a:ln>
                <a:solidFill>
                  <a:schemeClr val="tx1"/>
                </a:solidFill>
                <a:effectLst/>
                <a:latin typeface="Tahoma" charset="0"/>
              </a:rPr>
              <a:t>Logika</a:t>
            </a:r>
            <a:r>
              <a:rPr kumimoji="0" lang="en-GB" sz="1800" b="0" i="0" u="none" strike="noStrike" cap="none" normalizeH="0" baseline="0" dirty="0">
                <a:ln>
                  <a:noFill/>
                </a:ln>
                <a:solidFill>
                  <a:schemeClr val="tx1"/>
                </a:solidFill>
                <a:effectLst/>
                <a:latin typeface="Tahoma" charset="0"/>
              </a:rPr>
              <a:t> when the correct rewrite rules are specified</a:t>
            </a:r>
            <a:endParaRPr kumimoji="0" lang="en-GB" sz="1800" b="0" i="0" u="none" strike="noStrike" cap="none" normalizeH="0" baseline="0" dirty="0">
              <a:ln>
                <a:noFill/>
              </a:ln>
              <a:solidFill>
                <a:srgbClr val="0070C0"/>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9" name="Straight Arrow Connector 8">
            <a:extLst>
              <a:ext uri="{FF2B5EF4-FFF2-40B4-BE49-F238E27FC236}">
                <a16:creationId xmlns:a16="http://schemas.microsoft.com/office/drawing/2014/main" id="{635016D9-999A-7540-8344-8ECA3D21EBC0}"/>
              </a:ext>
            </a:extLst>
          </p:cNvPr>
          <p:cNvCxnSpPr>
            <a:cxnSpLocks/>
            <a:stCxn id="5" idx="1"/>
            <a:endCxn id="4" idx="3"/>
          </p:cNvCxnSpPr>
          <p:nvPr/>
        </p:nvCxnSpPr>
        <p:spPr bwMode="auto">
          <a:xfrm flipH="1">
            <a:off x="990600" y="4464181"/>
            <a:ext cx="3581400" cy="521782"/>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0" name="Rectangle 9">
            <a:extLst>
              <a:ext uri="{FF2B5EF4-FFF2-40B4-BE49-F238E27FC236}">
                <a16:creationId xmlns:a16="http://schemas.microsoft.com/office/drawing/2014/main" id="{5B2A373E-75BD-E0A6-786B-0E68B81FCE3E}"/>
              </a:ext>
            </a:extLst>
          </p:cNvPr>
          <p:cNvSpPr/>
          <p:nvPr/>
        </p:nvSpPr>
        <p:spPr bwMode="auto">
          <a:xfrm>
            <a:off x="4572000" y="6362700"/>
            <a:ext cx="27432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A01_01_Min_Max.sc</a:t>
            </a:r>
          </a:p>
        </p:txBody>
      </p:sp>
    </p:spTree>
    <p:extLst>
      <p:ext uri="{BB962C8B-B14F-4D97-AF65-F5344CB8AC3E}">
        <p14:creationId xmlns:p14="http://schemas.microsoft.com/office/powerpoint/2010/main" val="187878689"/>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206489</TotalTime>
  <Words>819</Words>
  <Application>Microsoft Macintosh PowerPoint</Application>
  <PresentationFormat>On-screen Show (4:3)</PresentationFormat>
  <Paragraphs>76</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Menlo</vt:lpstr>
      <vt:lpstr>Microsoft Sans Serif</vt:lpstr>
      <vt:lpstr>Tahoma</vt:lpstr>
      <vt:lpstr>Times New Roman</vt:lpstr>
      <vt:lpstr>Wingdings</vt:lpstr>
      <vt:lpstr>Blends</vt:lpstr>
      <vt:lpstr>Logika:  Proof and Structure</vt:lpstr>
      <vt:lpstr>Logika Proof-Style</vt:lpstr>
      <vt:lpstr>Structured Proof in Logika</vt:lpstr>
      <vt:lpstr>Structured Proof in Logika</vt:lpstr>
      <vt:lpstr>Proof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1430</cp:revision>
  <cp:lastPrinted>2023-09-28T13:37:11Z</cp:lastPrinted>
  <dcterms:created xsi:type="dcterms:W3CDTF">2016-11-14T12:47:14Z</dcterms:created>
  <dcterms:modified xsi:type="dcterms:W3CDTF">2024-10-23T09:28:54Z</dcterms:modified>
</cp:coreProperties>
</file>