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9"/>
  </p:notesMasterIdLst>
  <p:handoutMasterIdLst>
    <p:handoutMasterId r:id="rId10"/>
  </p:handoutMasterIdLst>
  <p:sldIdLst>
    <p:sldId id="258" r:id="rId2"/>
    <p:sldId id="1911" r:id="rId3"/>
    <p:sldId id="1912" r:id="rId4"/>
    <p:sldId id="1913" r:id="rId5"/>
    <p:sldId id="1916" r:id="rId6"/>
    <p:sldId id="1914" r:id="rId7"/>
    <p:sldId id="1915"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1"/>
    <p:restoredTop sz="96327" autoAdjust="0"/>
  </p:normalViewPr>
  <p:slideViewPr>
    <p:cSldViewPr>
      <p:cViewPr varScale="1">
        <p:scale>
          <a:sx n="124" d="100"/>
          <a:sy n="124" d="100"/>
        </p:scale>
        <p:origin x="1544"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EC7C-7CA6-972B-684C-03436ED1F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CB415-5227-C42C-654C-6C17EFB67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C9CE4-AD18-24C7-0C80-ADBC813CCA2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2B9BF3-AE2B-0245-FB05-8751471C4124}"/>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87320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FB06-304D-73A4-BB00-A8976CC9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50FF-9602-0085-4D83-169C80151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4018F-D084-9F80-0B6E-9177C0F0904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40727B0-7430-FC3B-2B7D-833269DF344A}"/>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69273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CB4DD-9EA7-B0CB-D963-DEE61B841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B2030-9E25-22AC-E361-F08A3639A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560CA-FF06-4D49-D66E-26B48C0B7B6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5AC28C-A9A3-9A86-0260-30986DFC3727}"/>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9208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9C058-267D-E10D-237A-D0B37A547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6286C-5C66-AA2D-5240-F64F6BD95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972C2-073A-BD6F-EDA6-B01FCC94ECC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CD93305-AF97-DCCE-F8DF-BA289A6FB4D2}"/>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361763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2C09-4926-C796-F227-95F49271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22695-C1B9-8D11-6AF3-C585FAA3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FFC7A-032F-7575-9E56-4792092985E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FFA2E76-7C3A-29C5-EB1C-41289684773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76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Sequences and Quantification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2" name="Rectangle 1">
            <a:extLst>
              <a:ext uri="{FF2B5EF4-FFF2-40B4-BE49-F238E27FC236}">
                <a16:creationId xmlns:a16="http://schemas.microsoft.com/office/drawing/2014/main" id="{25D65215-053B-9C0D-719F-E1370B69E4BE}"/>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Sequences (Overview)</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type and operations </a:t>
            </a:r>
          </a:p>
        </p:txBody>
      </p:sp>
      <p:graphicFrame>
        <p:nvGraphicFramePr>
          <p:cNvPr id="5" name="Table 4">
            <a:extLst>
              <a:ext uri="{FF2B5EF4-FFF2-40B4-BE49-F238E27FC236}">
                <a16:creationId xmlns:a16="http://schemas.microsoft.com/office/drawing/2014/main" id="{BE68A2B2-1DAA-92F3-B34C-9AF37C483334}"/>
              </a:ext>
            </a:extLst>
          </p:cNvPr>
          <p:cNvGraphicFramePr>
            <a:graphicFrameLocks noGrp="1"/>
          </p:cNvGraphicFramePr>
          <p:nvPr>
            <p:extLst>
              <p:ext uri="{D42A27DB-BD31-4B8C-83A1-F6EECF244321}">
                <p14:modId xmlns:p14="http://schemas.microsoft.com/office/powerpoint/2010/main" val="1609748423"/>
              </p:ext>
            </p:extLst>
          </p:nvPr>
        </p:nvGraphicFramePr>
        <p:xfrm>
          <a:off x="533400" y="1600200"/>
          <a:ext cx="8153400" cy="4495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75688698"/>
                    </a:ext>
                  </a:extLst>
                </a:gridCol>
                <a:gridCol w="1676400">
                  <a:extLst>
                    <a:ext uri="{9D8B030D-6E8A-4147-A177-3AD203B41FA5}">
                      <a16:colId xmlns:a16="http://schemas.microsoft.com/office/drawing/2014/main" val="2403061847"/>
                    </a:ext>
                  </a:extLst>
                </a:gridCol>
                <a:gridCol w="2743200">
                  <a:extLst>
                    <a:ext uri="{9D8B030D-6E8A-4147-A177-3AD203B41FA5}">
                      <a16:colId xmlns:a16="http://schemas.microsoft.com/office/drawing/2014/main" val="2343907239"/>
                    </a:ext>
                  </a:extLst>
                </a:gridCol>
              </a:tblGrid>
              <a:tr h="370840">
                <a:tc>
                  <a:txBody>
                    <a:bodyPr/>
                    <a:lstStyle/>
                    <a:p>
                      <a:r>
                        <a:rPr lang="en-GB" sz="1600" dirty="0">
                          <a:latin typeface="+mn-lt"/>
                          <a:ea typeface="Menlo" panose="020B0609030804020204" pitchFamily="49" charset="0"/>
                          <a:cs typeface="Menlo" panose="020B0609030804020204" pitchFamily="49" charset="0"/>
                        </a:rPr>
                        <a:t>Slang</a:t>
                      </a:r>
                    </a:p>
                  </a:txBody>
                  <a:tcPr/>
                </a:tc>
                <a:tc>
                  <a:txBody>
                    <a:bodyPr/>
                    <a:lstStyle/>
                    <a:p>
                      <a:r>
                        <a:rPr lang="en-GB" sz="1600" dirty="0">
                          <a:latin typeface="+mn-lt"/>
                          <a:ea typeface="Menlo" panose="020B0609030804020204" pitchFamily="49" charset="0"/>
                          <a:cs typeface="Menlo" panose="020B0609030804020204" pitchFamily="49" charset="0"/>
                        </a:rPr>
                        <a:t>Explanation</a:t>
                      </a:r>
                    </a:p>
                  </a:txBody>
                  <a:tcPr/>
                </a:tc>
                <a:tc>
                  <a:txBody>
                    <a:bodyPr/>
                    <a:lstStyle/>
                    <a:p>
                      <a:r>
                        <a:rPr lang="en-GB" sz="1600" dirty="0">
                          <a:latin typeface="+mn-lt"/>
                          <a:ea typeface="Menlo" panose="020B0609030804020204" pitchFamily="49" charset="0"/>
                          <a:cs typeface="Menlo" panose="020B0609030804020204" pitchFamily="49" charset="0"/>
                        </a:rPr>
                        <a:t>Deduced Property</a:t>
                      </a:r>
                    </a:p>
                  </a:txBody>
                  <a:tcPr/>
                </a:tc>
                <a:extLst>
                  <a:ext uri="{0D108BD9-81ED-4DB2-BD59-A6C34878D82A}">
                    <a16:rowId xmlns:a16="http://schemas.microsoft.com/office/drawing/2014/main" val="310401888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empty: ISZ[Z] = ISZ()</a:t>
                      </a:r>
                    </a:p>
                  </a:txBody>
                  <a:tcPr/>
                </a:tc>
                <a:tc>
                  <a:txBody>
                    <a:bodyPr/>
                    <a:lstStyle/>
                    <a:p>
                      <a:r>
                        <a:rPr lang="en-GB" sz="1600" dirty="0">
                          <a:latin typeface="+mn-lt"/>
                          <a:ea typeface="Menlo" panose="020B0609030804020204" pitchFamily="49" charset="0"/>
                          <a:cs typeface="Menlo" panose="020B0609030804020204" pitchFamily="49" charset="0"/>
                        </a:rPr>
                        <a:t>Empty sequence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empty.isEmpty</a:t>
                      </a:r>
                      <a:endPar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3100635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s1: ISZ[Z] = ISZ(1)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s1(0) == 1</a:t>
                      </a:r>
                    </a:p>
                  </a:txBody>
                  <a:tcPr/>
                </a:tc>
                <a:extLst>
                  <a:ext uri="{0D108BD9-81ED-4DB2-BD59-A6C34878D82A}">
                    <a16:rowId xmlns:a16="http://schemas.microsoft.com/office/drawing/2014/main" val="851259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s2: ISZ[Z] = ISZ(2)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¬s2.isEmpty</a:t>
                      </a:r>
                    </a:p>
                  </a:txBody>
                  <a:tcPr/>
                </a:tc>
                <a:extLst>
                  <a:ext uri="{0D108BD9-81ED-4DB2-BD59-A6C34878D82A}">
                    <a16:rowId xmlns:a16="http://schemas.microsoft.com/office/drawing/2014/main" val="2490256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s3: ISZ[Z] = ISZ(1, 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s3.size == 2</a:t>
                      </a:r>
                    </a:p>
                  </a:txBody>
                  <a:tcPr/>
                </a:tc>
                <a:extLst>
                  <a:ext uri="{0D108BD9-81ED-4DB2-BD59-A6C34878D82A}">
                    <a16:rowId xmlns:a16="http://schemas.microsoft.com/office/drawing/2014/main" val="32429208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s4: ISZ[Z] = ISZ(2, 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s3(0) == s4(1)</a:t>
                      </a:r>
                    </a:p>
                  </a:txBody>
                  <a:tcPr/>
                </a:tc>
                <a:extLst>
                  <a:ext uri="{0D108BD9-81ED-4DB2-BD59-A6C34878D82A}">
                    <a16:rowId xmlns:a16="http://schemas.microsoft.com/office/drawing/2014/main" val="4115822377"/>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s5</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s1 :+ 2</a:t>
                      </a:r>
                    </a:p>
                  </a:txBody>
                  <a:tcPr/>
                </a:tc>
                <a:tc>
                  <a:txBody>
                    <a:bodyPr/>
                    <a:lstStyle/>
                    <a:p>
                      <a:r>
                        <a:rPr lang="en-GB" sz="1600" dirty="0">
                          <a:latin typeface="+mn-lt"/>
                          <a:ea typeface="Menlo" panose="020B0609030804020204" pitchFamily="49" charset="0"/>
                          <a:cs typeface="Menlo" panose="020B0609030804020204" pitchFamily="49" charset="0"/>
                        </a:rPr>
                        <a:t>Push (right)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3538660751"/>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s6</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1 +: s2</a:t>
                      </a:r>
                    </a:p>
                  </a:txBody>
                  <a:tcPr/>
                </a:tc>
                <a:tc>
                  <a:txBody>
                    <a:bodyPr/>
                    <a:lstStyle/>
                    <a:p>
                      <a:r>
                        <a:rPr lang="en-GB" sz="1600" dirty="0">
                          <a:latin typeface="+mn-lt"/>
                          <a:ea typeface="Menlo" panose="020B0609030804020204" pitchFamily="49" charset="0"/>
                          <a:cs typeface="Menlo" panose="020B0609030804020204" pitchFamily="49" charset="0"/>
                        </a:rPr>
                        <a:t>Push (left)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2939459059"/>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s7</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 = s1 ++ s2</a:t>
                      </a:r>
                      <a:endParaRPr lang="en-GB"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sz="1600" dirty="0">
                          <a:latin typeface="+mn-lt"/>
                          <a:ea typeface="Menlo" panose="020B0609030804020204" pitchFamily="49" charset="0"/>
                          <a:cs typeface="Menlo" panose="020B0609030804020204" pitchFamily="49" charset="0"/>
                        </a:rPr>
                        <a:t>Concatenate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s7</a:t>
                      </a:r>
                    </a:p>
                  </a:txBody>
                  <a:tcPr/>
                </a:tc>
                <a:extLst>
                  <a:ext uri="{0D108BD9-81ED-4DB2-BD59-A6C34878D82A}">
                    <a16:rowId xmlns:a16="http://schemas.microsoft.com/office/drawing/2014/main" val="997683345"/>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s8: ISZ[Z] =</a:t>
                      </a:r>
                    </a:p>
                    <a:p>
                      <a:r>
                        <a:rPr lang="en-GB" sz="1600" dirty="0">
                          <a:latin typeface="Menlo" panose="020B0609030804020204" pitchFamily="49" charset="0"/>
                          <a:ea typeface="Menlo" panose="020B0609030804020204" pitchFamily="49" charset="0"/>
                          <a:cs typeface="Menlo" panose="020B0609030804020204" pitchFamily="49" charset="0"/>
                        </a:rPr>
                        <a:t>  s3(0 ⤳ s3(1), 1 ⤳ s3(0))</a:t>
                      </a:r>
                    </a:p>
                  </a:txBody>
                  <a:tcPr/>
                </a:tc>
                <a:tc>
                  <a:txBody>
                    <a:bodyPr/>
                    <a:lstStyle/>
                    <a:p>
                      <a:r>
                        <a:rPr lang="en-GB" sz="1600" dirty="0">
                          <a:latin typeface="+mn-lt"/>
                          <a:ea typeface="Menlo" panose="020B0609030804020204" pitchFamily="49" charset="0"/>
                          <a:cs typeface="Menlo" panose="020B0609030804020204" pitchFamily="49" charset="0"/>
                        </a:rPr>
                        <a:t>Overwrite</a:t>
                      </a:r>
                      <a:br>
                        <a:rPr lang="en-GB" sz="1600" dirty="0">
                          <a:latin typeface="+mn-lt"/>
                          <a:ea typeface="Menlo" panose="020B0609030804020204" pitchFamily="49" charset="0"/>
                          <a:cs typeface="Menlo" panose="020B0609030804020204" pitchFamily="49" charset="0"/>
                        </a:rPr>
                      </a:br>
                      <a:r>
                        <a:rPr lang="en-GB" sz="1600" dirty="0">
                          <a:latin typeface="+mn-lt"/>
                          <a:ea typeface="Menlo" panose="020B0609030804020204" pitchFamily="49" charset="0"/>
                          <a:cs typeface="Menlo" panose="020B0609030804020204" pitchFamily="49" charset="0"/>
                        </a:rPr>
                        <a:t>(here swap)</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s4 == s8</a:t>
                      </a:r>
                    </a:p>
                  </a:txBody>
                  <a:tcPr/>
                </a:tc>
                <a:extLst>
                  <a:ext uri="{0D108BD9-81ED-4DB2-BD59-A6C34878D82A}">
                    <a16:rowId xmlns:a16="http://schemas.microsoft.com/office/drawing/2014/main" val="922581914"/>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v9: </a:t>
                      </a:r>
                      <a:r>
                        <a:rPr lang="en-GB" sz="1600" dirty="0" err="1">
                          <a:latin typeface="Menlo" panose="020B0609030804020204" pitchFamily="49" charset="0"/>
                          <a:ea typeface="Menlo" panose="020B0609030804020204" pitchFamily="49" charset="0"/>
                          <a:cs typeface="Menlo" panose="020B0609030804020204" pitchFamily="49" charset="0"/>
                        </a:rPr>
                        <a:t>ZRange</a:t>
                      </a:r>
                      <a:r>
                        <a:rPr lang="en-GB" sz="1600" dirty="0">
                          <a:latin typeface="Menlo" panose="020B0609030804020204" pitchFamily="49" charset="0"/>
                          <a:ea typeface="Menlo" panose="020B0609030804020204" pitchFamily="49" charset="0"/>
                          <a:cs typeface="Menlo" panose="020B0609030804020204" pitchFamily="49" charset="0"/>
                        </a:rPr>
                        <a:t>[Z] =</a:t>
                      </a:r>
                    </a:p>
                    <a:p>
                      <a:r>
                        <a:rPr lang="en-GB" sz="1600" dirty="0">
                          <a:latin typeface="Menlo" panose="020B0609030804020204" pitchFamily="49" charset="0"/>
                          <a:ea typeface="Menlo" panose="020B0609030804020204" pitchFamily="49" charset="0"/>
                          <a:cs typeface="Menlo" panose="020B0609030804020204" pitchFamily="49" charset="0"/>
                        </a:rPr>
                        <a:t>  s8.indices</a:t>
                      </a:r>
                    </a:p>
                  </a:txBody>
                  <a:tcPr/>
                </a:tc>
                <a:tc>
                  <a:txBody>
                    <a:bodyPr/>
                    <a:lstStyle/>
                    <a:p>
                      <a:r>
                        <a:rPr lang="en-GB" sz="1600" dirty="0">
                          <a:latin typeface="+mn-lt"/>
                          <a:ea typeface="Menlo" panose="020B0609030804020204" pitchFamily="49" charset="0"/>
                          <a:cs typeface="Menlo" panose="020B0609030804020204" pitchFamily="49" charset="0"/>
                        </a:rPr>
                        <a:t>Index range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v9 == 0 until 2</a:t>
                      </a:r>
                    </a:p>
                  </a:txBody>
                  <a:tcPr/>
                </a:tc>
                <a:extLst>
                  <a:ext uri="{0D108BD9-81ED-4DB2-BD59-A6C34878D82A}">
                    <a16:rowId xmlns:a16="http://schemas.microsoft.com/office/drawing/2014/main" val="2272205396"/>
                  </a:ext>
                </a:extLst>
              </a:tr>
            </a:tbl>
          </a:graphicData>
        </a:graphic>
      </p:graphicFrame>
      <p:sp>
        <p:nvSpPr>
          <p:cNvPr id="7" name="TextBox 6">
            <a:extLst>
              <a:ext uri="{FF2B5EF4-FFF2-40B4-BE49-F238E27FC236}">
                <a16:creationId xmlns:a16="http://schemas.microsoft.com/office/drawing/2014/main" id="{32233293-4518-E698-A6E9-76A4BE07BC63}"/>
              </a:ext>
            </a:extLst>
          </p:cNvPr>
          <p:cNvSpPr txBox="1"/>
          <p:nvPr/>
        </p:nvSpPr>
        <p:spPr>
          <a:xfrm>
            <a:off x="533400" y="6290846"/>
            <a:ext cx="5624040" cy="338554"/>
          </a:xfrm>
          <a:prstGeom prst="rect">
            <a:avLst/>
          </a:prstGeom>
          <a:noFill/>
        </p:spPr>
        <p:txBody>
          <a:bodyPr wrap="none" rtlCol="0">
            <a:spAutoFit/>
          </a:bodyPr>
          <a:lstStyle/>
          <a:p>
            <a:r>
              <a:rPr lang="en-GB" sz="1600" dirty="0"/>
              <a:t>The type ISZ[T] denotes sequences with elements of type 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B59D-AD6C-5824-AAE3-DF6D8B52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41B5-5FAF-443F-96CF-B03DF4724D88}"/>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C7FD0E4-2CCB-3EE1-7B1F-80CA36F2E287}"/>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806E92-0329-EE3F-FC38-CD2CD2662C31}"/>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Access to elements of a sequence</a:t>
            </a:r>
          </a:p>
        </p:txBody>
      </p:sp>
      <p:pic>
        <p:nvPicPr>
          <p:cNvPr id="5" name="Picture 4" descr="A close-up of a number&#10;&#10;Description automatically generated">
            <a:extLst>
              <a:ext uri="{FF2B5EF4-FFF2-40B4-BE49-F238E27FC236}">
                <a16:creationId xmlns:a16="http://schemas.microsoft.com/office/drawing/2014/main" id="{C8D9ABC0-CE1F-5E68-9E2E-06FA32A3AE88}"/>
              </a:ext>
            </a:extLst>
          </p:cNvPr>
          <p:cNvPicPr>
            <a:picLocks noChangeAspect="1"/>
          </p:cNvPicPr>
          <p:nvPr/>
        </p:nvPicPr>
        <p:blipFill>
          <a:blip r:embed="rId3"/>
          <a:stretch>
            <a:fillRect/>
          </a:stretch>
        </p:blipFill>
        <p:spPr>
          <a:xfrm>
            <a:off x="574964" y="1828800"/>
            <a:ext cx="4152900" cy="1193800"/>
          </a:xfrm>
          <a:prstGeom prst="rect">
            <a:avLst/>
          </a:prstGeom>
        </p:spPr>
      </p:pic>
      <p:sp>
        <p:nvSpPr>
          <p:cNvPr id="6" name="Rounded Rectangular Callout 5">
            <a:extLst>
              <a:ext uri="{FF2B5EF4-FFF2-40B4-BE49-F238E27FC236}">
                <a16:creationId xmlns:a16="http://schemas.microsoft.com/office/drawing/2014/main" id="{82841D6D-664E-34D4-8B78-740BBA8B2844}"/>
              </a:ext>
            </a:extLst>
          </p:cNvPr>
          <p:cNvSpPr/>
          <p:nvPr/>
        </p:nvSpPr>
        <p:spPr bwMode="auto">
          <a:xfrm>
            <a:off x="1440000" y="2988000"/>
            <a:ext cx="5943600" cy="406401"/>
          </a:xfrm>
          <a:prstGeom prst="wedgeRoundRectCallout">
            <a:avLst>
              <a:gd name="adj1" fmla="val -52092"/>
              <a:gd name="adj2" fmla="val -45738"/>
              <a:gd name="adj3" fmla="val 16667"/>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Could not deduce that the sequence indexing is in bound</a:t>
            </a:r>
          </a:p>
        </p:txBody>
      </p:sp>
      <p:pic>
        <p:nvPicPr>
          <p:cNvPr id="8" name="Picture 7" descr="A black and red symbol with a red line&#10;&#10;Description automatically generated">
            <a:extLst>
              <a:ext uri="{FF2B5EF4-FFF2-40B4-BE49-F238E27FC236}">
                <a16:creationId xmlns:a16="http://schemas.microsoft.com/office/drawing/2014/main" id="{599BD23C-FC7A-CC33-FE74-92E6A0E1398C}"/>
              </a:ext>
            </a:extLst>
          </p:cNvPr>
          <p:cNvPicPr>
            <a:picLocks noChangeAspect="1"/>
          </p:cNvPicPr>
          <p:nvPr/>
        </p:nvPicPr>
        <p:blipFill>
          <a:blip r:embed="rId4"/>
          <a:stretch>
            <a:fillRect/>
          </a:stretch>
        </p:blipFill>
        <p:spPr>
          <a:xfrm>
            <a:off x="1728000" y="4025603"/>
            <a:ext cx="1181100" cy="355600"/>
          </a:xfrm>
          <a:prstGeom prst="rect">
            <a:avLst/>
          </a:prstGeom>
        </p:spPr>
      </p:pic>
      <p:sp>
        <p:nvSpPr>
          <p:cNvPr id="4" name="Rectangle 3">
            <a:extLst>
              <a:ext uri="{FF2B5EF4-FFF2-40B4-BE49-F238E27FC236}">
                <a16:creationId xmlns:a16="http://schemas.microsoft.com/office/drawing/2014/main" id="{F49612F5-E861-2EA7-AC14-3671D8A1526B}"/>
              </a:ext>
            </a:extLst>
          </p:cNvPr>
          <p:cNvSpPr/>
          <p:nvPr/>
        </p:nvSpPr>
        <p:spPr bwMode="auto">
          <a:xfrm>
            <a:off x="3079266" y="3894367"/>
            <a:ext cx="3899867" cy="574866"/>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2C0B7017-408D-C606-0C85-2A3DFF08AC0C}"/>
              </a:ext>
            </a:extLst>
          </p:cNvPr>
          <p:cNvSpPr txBox="1"/>
          <p:nvPr/>
        </p:nvSpPr>
        <p:spPr>
          <a:xfrm>
            <a:off x="3200400" y="3997134"/>
            <a:ext cx="3657600" cy="369332"/>
          </a:xfrm>
          <a:prstGeom prst="rect">
            <a:avLst/>
          </a:prstGeom>
          <a:noFill/>
        </p:spPr>
        <p:txBody>
          <a:bodyPr wrap="square" rtlCol="0">
            <a:spAutoFit/>
          </a:bodyPr>
          <a:lstStyle/>
          <a:p>
            <a:r>
              <a:rPr lang="en-GB" sz="1800" dirty="0">
                <a:solidFill>
                  <a:srgbClr val="8922FD"/>
                </a:solidFill>
              </a:rPr>
              <a:t>ISZ[T] sequences are </a:t>
            </a:r>
            <a:r>
              <a:rPr lang="en-GB" sz="1800" b="1" dirty="0">
                <a:solidFill>
                  <a:srgbClr val="8922FD"/>
                </a:solidFill>
              </a:rPr>
              <a:t>immutable</a:t>
            </a:r>
            <a:r>
              <a:rPr lang="en-GB" sz="1800" dirty="0">
                <a:solidFill>
                  <a:srgbClr val="8922FD"/>
                </a:solidFill>
              </a:rPr>
              <a:t> </a:t>
            </a:r>
          </a:p>
        </p:txBody>
      </p:sp>
      <p:sp>
        <p:nvSpPr>
          <p:cNvPr id="11" name="Rectangle 10">
            <a:extLst>
              <a:ext uri="{FF2B5EF4-FFF2-40B4-BE49-F238E27FC236}">
                <a16:creationId xmlns:a16="http://schemas.microsoft.com/office/drawing/2014/main" id="{A8D341FD-F848-E566-5C00-E994361175E8}"/>
              </a:ext>
            </a:extLst>
          </p:cNvPr>
          <p:cNvSpPr/>
          <p:nvPr/>
        </p:nvSpPr>
        <p:spPr bwMode="auto">
          <a:xfrm>
            <a:off x="1519616" y="5039726"/>
            <a:ext cx="5501033" cy="321359"/>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ahoma" charset="0"/>
            </a:endParaRPr>
          </a:p>
        </p:txBody>
      </p:sp>
      <p:sp>
        <p:nvSpPr>
          <p:cNvPr id="10" name="TextBox 9">
            <a:extLst>
              <a:ext uri="{FF2B5EF4-FFF2-40B4-BE49-F238E27FC236}">
                <a16:creationId xmlns:a16="http://schemas.microsoft.com/office/drawing/2014/main" id="{B2131B85-16C5-81A4-DC40-4B1F24FB2606}"/>
              </a:ext>
            </a:extLst>
          </p:cNvPr>
          <p:cNvSpPr txBox="1"/>
          <p:nvPr/>
        </p:nvSpPr>
        <p:spPr>
          <a:xfrm>
            <a:off x="1440000" y="5015740"/>
            <a:ext cx="5660267" cy="369332"/>
          </a:xfrm>
          <a:prstGeom prst="rect">
            <a:avLst/>
          </a:prstGeom>
          <a:noFill/>
        </p:spPr>
        <p:txBody>
          <a:bodyPr wrap="square" rtlCol="0">
            <a:spAutoFit/>
          </a:bodyPr>
          <a:lstStyle/>
          <a:p>
            <a:r>
              <a:rPr lang="en-GB" sz="1800" b="1" dirty="0">
                <a:solidFill>
                  <a:srgbClr val="8922FD"/>
                </a:solidFill>
              </a:rPr>
              <a:t>Mutable</a:t>
            </a:r>
            <a:r>
              <a:rPr lang="en-GB" sz="1800" dirty="0">
                <a:solidFill>
                  <a:srgbClr val="8922FD"/>
                </a:solidFill>
              </a:rPr>
              <a:t> sequences are provided by the type MSZ[T]</a:t>
            </a:r>
          </a:p>
        </p:txBody>
      </p:sp>
      <p:pic>
        <p:nvPicPr>
          <p:cNvPr id="12" name="Picture 11" descr="A close up of a number&#10;&#10;Description automatically generated">
            <a:extLst>
              <a:ext uri="{FF2B5EF4-FFF2-40B4-BE49-F238E27FC236}">
                <a16:creationId xmlns:a16="http://schemas.microsoft.com/office/drawing/2014/main" id="{7CACAEB2-C505-54E0-9766-524799305445}"/>
              </a:ext>
            </a:extLst>
          </p:cNvPr>
          <p:cNvPicPr>
            <a:picLocks noChangeAspect="1"/>
          </p:cNvPicPr>
          <p:nvPr/>
        </p:nvPicPr>
        <p:blipFill>
          <a:blip r:embed="rId5"/>
          <a:stretch>
            <a:fillRect/>
          </a:stretch>
        </p:blipFill>
        <p:spPr>
          <a:xfrm>
            <a:off x="574964" y="5410200"/>
            <a:ext cx="4025900" cy="800100"/>
          </a:xfrm>
          <a:prstGeom prst="rect">
            <a:avLst/>
          </a:prstGeom>
        </p:spPr>
      </p:pic>
      <p:sp>
        <p:nvSpPr>
          <p:cNvPr id="7" name="Rectangle 6">
            <a:extLst>
              <a:ext uri="{FF2B5EF4-FFF2-40B4-BE49-F238E27FC236}">
                <a16:creationId xmlns:a16="http://schemas.microsoft.com/office/drawing/2014/main" id="{EA6488D1-02C9-2E5F-3372-BF0A5D1EA4F0}"/>
              </a:ext>
            </a:extLst>
          </p:cNvPr>
          <p:cNvSpPr/>
          <p:nvPr/>
        </p:nvSpPr>
        <p:spPr bwMode="auto">
          <a:xfrm>
            <a:off x="5544636" y="1713392"/>
            <a:ext cx="2626728" cy="98783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There are two types of sequences in Slang: immutable and mutable</a:t>
            </a:r>
          </a:p>
        </p:txBody>
      </p:sp>
    </p:spTree>
    <p:extLst>
      <p:ext uri="{BB962C8B-B14F-4D97-AF65-F5344CB8AC3E}">
        <p14:creationId xmlns:p14="http://schemas.microsoft.com/office/powerpoint/2010/main" val="33411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630E-C6BA-1447-51D2-319D0E9F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14E3-FB3D-7025-667C-AD98D9789486}"/>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97ADC599-81CB-4F15-28CA-7C9BAA8A07D3}"/>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4539654D-4B4F-41C6-8EF9-9C5E5275763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 (Range Restricted)</a:t>
            </a:r>
          </a:p>
        </p:txBody>
      </p:sp>
      <p:pic>
        <p:nvPicPr>
          <p:cNvPr id="5" name="Picture 4">
            <a:extLst>
              <a:ext uri="{FF2B5EF4-FFF2-40B4-BE49-F238E27FC236}">
                <a16:creationId xmlns:a16="http://schemas.microsoft.com/office/drawing/2014/main" id="{F54282B0-235F-3B4B-F9DC-3C30A8A26DC5}"/>
              </a:ext>
            </a:extLst>
          </p:cNvPr>
          <p:cNvPicPr>
            <a:picLocks noChangeAspect="1"/>
          </p:cNvPicPr>
          <p:nvPr/>
        </p:nvPicPr>
        <p:blipFill>
          <a:blip r:embed="rId3"/>
          <a:stretch>
            <a:fillRect/>
          </a:stretch>
        </p:blipFill>
        <p:spPr>
          <a:xfrm>
            <a:off x="533400" y="2362200"/>
            <a:ext cx="6870700" cy="774700"/>
          </a:xfrm>
          <a:prstGeom prst="rect">
            <a:avLst/>
          </a:prstGeom>
        </p:spPr>
      </p:pic>
      <p:pic>
        <p:nvPicPr>
          <p:cNvPr id="7" name="Picture 6">
            <a:extLst>
              <a:ext uri="{FF2B5EF4-FFF2-40B4-BE49-F238E27FC236}">
                <a16:creationId xmlns:a16="http://schemas.microsoft.com/office/drawing/2014/main" id="{4DE0F002-4F01-77F1-364C-A6C1B41F2BE4}"/>
              </a:ext>
            </a:extLst>
          </p:cNvPr>
          <p:cNvPicPr>
            <a:picLocks noChangeAspect="1"/>
          </p:cNvPicPr>
          <p:nvPr/>
        </p:nvPicPr>
        <p:blipFill>
          <a:blip r:embed="rId4"/>
          <a:stretch>
            <a:fillRect/>
          </a:stretch>
        </p:blipFill>
        <p:spPr>
          <a:xfrm>
            <a:off x="533400" y="4572000"/>
            <a:ext cx="7277100" cy="800100"/>
          </a:xfrm>
          <a:prstGeom prst="rect">
            <a:avLst/>
          </a:prstGeom>
        </p:spPr>
      </p:pic>
      <p:sp>
        <p:nvSpPr>
          <p:cNvPr id="8" name="TextBox 7">
            <a:extLst>
              <a:ext uri="{FF2B5EF4-FFF2-40B4-BE49-F238E27FC236}">
                <a16:creationId xmlns:a16="http://schemas.microsoft.com/office/drawing/2014/main" id="{5011CF0C-C52D-905B-1C66-8F29102619A8}"/>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4198800E-F099-2BC5-B9EF-65D955BC87A2}"/>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3BA49C87-9DDE-DB42-E302-801CE4294732}"/>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33A6E06A-DEB0-CBC1-4292-4AC1135185E3}"/>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4" name="Rectangle 3">
            <a:extLst>
              <a:ext uri="{FF2B5EF4-FFF2-40B4-BE49-F238E27FC236}">
                <a16:creationId xmlns:a16="http://schemas.microsoft.com/office/drawing/2014/main" id="{D5B5AFA2-4CB7-249B-E3BC-59384FDE5B15}"/>
              </a:ext>
            </a:extLst>
          </p:cNvPr>
          <p:cNvSpPr/>
          <p:nvPr/>
        </p:nvSpPr>
        <p:spPr bwMode="auto">
          <a:xfrm>
            <a:off x="4889500" y="3764136"/>
            <a:ext cx="25146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Range of the quantifier</a:t>
            </a:r>
          </a:p>
        </p:txBody>
      </p:sp>
      <p:cxnSp>
        <p:nvCxnSpPr>
          <p:cNvPr id="6" name="Straight Arrow Connector 5">
            <a:extLst>
              <a:ext uri="{FF2B5EF4-FFF2-40B4-BE49-F238E27FC236}">
                <a16:creationId xmlns:a16="http://schemas.microsoft.com/office/drawing/2014/main" id="{74AC368A-AAA3-0C4A-7A6C-132FC6665F6A}"/>
              </a:ext>
            </a:extLst>
          </p:cNvPr>
          <p:cNvCxnSpPr>
            <a:cxnSpLocks/>
            <a:stCxn id="4" idx="1"/>
          </p:cNvCxnSpPr>
          <p:nvPr/>
        </p:nvCxnSpPr>
        <p:spPr bwMode="auto">
          <a:xfrm flipH="1" flipV="1">
            <a:off x="4114800" y="3721101"/>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6" name="Rectangle 15">
            <a:extLst>
              <a:ext uri="{FF2B5EF4-FFF2-40B4-BE49-F238E27FC236}">
                <a16:creationId xmlns:a16="http://schemas.microsoft.com/office/drawing/2014/main" id="{096ECBCB-8D51-0490-7A0A-59CDD124B44C}"/>
              </a:ext>
            </a:extLst>
          </p:cNvPr>
          <p:cNvSpPr/>
          <p:nvPr/>
        </p:nvSpPr>
        <p:spPr bwMode="auto">
          <a:xfrm>
            <a:off x="5342617" y="6038261"/>
            <a:ext cx="25146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Range of the quantifier</a:t>
            </a:r>
          </a:p>
        </p:txBody>
      </p:sp>
      <p:cxnSp>
        <p:nvCxnSpPr>
          <p:cNvPr id="17" name="Straight Arrow Connector 16">
            <a:extLst>
              <a:ext uri="{FF2B5EF4-FFF2-40B4-BE49-F238E27FC236}">
                <a16:creationId xmlns:a16="http://schemas.microsoft.com/office/drawing/2014/main" id="{91093EDB-4389-CDD8-2482-23632847D4CD}"/>
              </a:ext>
            </a:extLst>
          </p:cNvPr>
          <p:cNvCxnSpPr>
            <a:cxnSpLocks/>
            <a:stCxn id="16" idx="1"/>
          </p:cNvCxnSpPr>
          <p:nvPr/>
        </p:nvCxnSpPr>
        <p:spPr bwMode="auto">
          <a:xfrm flipH="1" flipV="1">
            <a:off x="4567917" y="5995226"/>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42988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7935-225F-A9E1-8C75-27D07032B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7FB97-122B-A4B4-D7F3-1800944A18E7}"/>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6AF77A6-C2E8-DDA6-BA77-8C0727B5377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DEBD0AAB-CFD8-0435-E06E-1DB9A23EF54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 (when the range is the type itself)</a:t>
            </a:r>
          </a:p>
        </p:txBody>
      </p:sp>
      <p:sp>
        <p:nvSpPr>
          <p:cNvPr id="8" name="TextBox 7">
            <a:extLst>
              <a:ext uri="{FF2B5EF4-FFF2-40B4-BE49-F238E27FC236}">
                <a16:creationId xmlns:a16="http://schemas.microsoft.com/office/drawing/2014/main" id="{4B44D3A3-FB68-3C5C-2232-BFB3CFF3F607}"/>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C5445024-ACB4-6122-DEDF-42FA457767E1}"/>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EEADEA2F-51D8-691A-89A6-C1BDB07E1685}"/>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F5190257-8136-D3AE-CFB7-DFC9D277F0A0}"/>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pic>
        <p:nvPicPr>
          <p:cNvPr id="13" name="Picture 12">
            <a:extLst>
              <a:ext uri="{FF2B5EF4-FFF2-40B4-BE49-F238E27FC236}">
                <a16:creationId xmlns:a16="http://schemas.microsoft.com/office/drawing/2014/main" id="{9E79B28F-1E7B-EF5E-B2F9-ED573F144A29}"/>
              </a:ext>
            </a:extLst>
          </p:cNvPr>
          <p:cNvPicPr>
            <a:picLocks noChangeAspect="1"/>
          </p:cNvPicPr>
          <p:nvPr/>
        </p:nvPicPr>
        <p:blipFill>
          <a:blip r:embed="rId3"/>
          <a:stretch>
            <a:fillRect/>
          </a:stretch>
        </p:blipFill>
        <p:spPr>
          <a:xfrm>
            <a:off x="533400" y="2744125"/>
            <a:ext cx="6451600" cy="406400"/>
          </a:xfrm>
          <a:prstGeom prst="rect">
            <a:avLst/>
          </a:prstGeom>
        </p:spPr>
      </p:pic>
      <p:pic>
        <p:nvPicPr>
          <p:cNvPr id="15" name="Picture 14">
            <a:extLst>
              <a:ext uri="{FF2B5EF4-FFF2-40B4-BE49-F238E27FC236}">
                <a16:creationId xmlns:a16="http://schemas.microsoft.com/office/drawing/2014/main" id="{C904C204-B91B-7CE2-B96F-5D0DAA865F52}"/>
              </a:ext>
            </a:extLst>
          </p:cNvPr>
          <p:cNvPicPr>
            <a:picLocks noChangeAspect="1"/>
          </p:cNvPicPr>
          <p:nvPr/>
        </p:nvPicPr>
        <p:blipFill>
          <a:blip r:embed="rId4"/>
          <a:stretch>
            <a:fillRect/>
          </a:stretch>
        </p:blipFill>
        <p:spPr>
          <a:xfrm>
            <a:off x="548811" y="4979756"/>
            <a:ext cx="5753100" cy="406400"/>
          </a:xfrm>
          <a:prstGeom prst="rect">
            <a:avLst/>
          </a:prstGeom>
        </p:spPr>
      </p:pic>
      <p:sp>
        <p:nvSpPr>
          <p:cNvPr id="4" name="Rectangle 3">
            <a:extLst>
              <a:ext uri="{FF2B5EF4-FFF2-40B4-BE49-F238E27FC236}">
                <a16:creationId xmlns:a16="http://schemas.microsoft.com/office/drawing/2014/main" id="{C32D9AA8-6CA0-8BFA-DDB0-03602C50ED21}"/>
              </a:ext>
            </a:extLst>
          </p:cNvPr>
          <p:cNvSpPr/>
          <p:nvPr/>
        </p:nvSpPr>
        <p:spPr bwMode="auto">
          <a:xfrm>
            <a:off x="6720567" y="4055938"/>
            <a:ext cx="22733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just a closure</a:t>
            </a:r>
          </a:p>
        </p:txBody>
      </p:sp>
      <p:cxnSp>
        <p:nvCxnSpPr>
          <p:cNvPr id="5" name="Straight Arrow Connector 4">
            <a:extLst>
              <a:ext uri="{FF2B5EF4-FFF2-40B4-BE49-F238E27FC236}">
                <a16:creationId xmlns:a16="http://schemas.microsoft.com/office/drawing/2014/main" id="{C660B981-7116-02C4-920F-C96B6BB1419C}"/>
              </a:ext>
            </a:extLst>
          </p:cNvPr>
          <p:cNvCxnSpPr>
            <a:cxnSpLocks/>
            <a:stCxn id="4" idx="0"/>
          </p:cNvCxnSpPr>
          <p:nvPr/>
        </p:nvCxnSpPr>
        <p:spPr bwMode="auto">
          <a:xfrm flipH="1" flipV="1">
            <a:off x="7620000" y="3544633"/>
            <a:ext cx="237217" cy="51130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632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1481-5F85-A253-0DE7-C0905EC7F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2EB26-B2BE-5022-89D5-C3A8AE69B314}"/>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71C5B71-2F06-F134-37F1-9B00DD993693}"/>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16EADAB8-361C-D003-144F-DABFA318F0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and Quantification Example</a:t>
            </a:r>
          </a:p>
        </p:txBody>
      </p:sp>
      <p:pic>
        <p:nvPicPr>
          <p:cNvPr id="5" name="Picture 4" descr="A screenshot of a computer code&#10;&#10;Description automatically generated">
            <a:extLst>
              <a:ext uri="{FF2B5EF4-FFF2-40B4-BE49-F238E27FC236}">
                <a16:creationId xmlns:a16="http://schemas.microsoft.com/office/drawing/2014/main" id="{F6C4E10F-17FD-BD2C-936D-135FD471723F}"/>
              </a:ext>
            </a:extLst>
          </p:cNvPr>
          <p:cNvPicPr>
            <a:picLocks noChangeAspect="1"/>
          </p:cNvPicPr>
          <p:nvPr/>
        </p:nvPicPr>
        <p:blipFill>
          <a:blip r:embed="rId3"/>
          <a:stretch>
            <a:fillRect/>
          </a:stretch>
        </p:blipFill>
        <p:spPr>
          <a:xfrm>
            <a:off x="533400" y="2209800"/>
            <a:ext cx="7112000" cy="3860800"/>
          </a:xfrm>
          <a:prstGeom prst="rect">
            <a:avLst/>
          </a:prstGeom>
        </p:spPr>
      </p:pic>
      <p:sp>
        <p:nvSpPr>
          <p:cNvPr id="6" name="TextBox 5">
            <a:extLst>
              <a:ext uri="{FF2B5EF4-FFF2-40B4-BE49-F238E27FC236}">
                <a16:creationId xmlns:a16="http://schemas.microsoft.com/office/drawing/2014/main" id="{6B7B3674-E5CD-375E-AFA2-B4C5511E4886}"/>
              </a:ext>
            </a:extLst>
          </p:cNvPr>
          <p:cNvSpPr txBox="1"/>
          <p:nvPr/>
        </p:nvSpPr>
        <p:spPr>
          <a:xfrm>
            <a:off x="533400" y="1809690"/>
            <a:ext cx="6105967" cy="400110"/>
          </a:xfrm>
          <a:prstGeom prst="rect">
            <a:avLst/>
          </a:prstGeom>
          <a:noFill/>
        </p:spPr>
        <p:txBody>
          <a:bodyPr wrap="none" rtlCol="0">
            <a:spAutoFit/>
          </a:bodyPr>
          <a:lstStyle/>
          <a:p>
            <a:r>
              <a:rPr lang="en-GB" sz="2000" dirty="0">
                <a:solidFill>
                  <a:srgbClr val="8922FD"/>
                </a:solidFill>
              </a:rPr>
              <a:t>Function filling a mutable sequence with the identity</a:t>
            </a:r>
          </a:p>
        </p:txBody>
      </p:sp>
      <p:sp>
        <p:nvSpPr>
          <p:cNvPr id="4" name="Rectangle 3">
            <a:extLst>
              <a:ext uri="{FF2B5EF4-FFF2-40B4-BE49-F238E27FC236}">
                <a16:creationId xmlns:a16="http://schemas.microsoft.com/office/drawing/2014/main" id="{1870A8D6-B3A9-3662-A38A-A68915D9D5D9}"/>
              </a:ext>
            </a:extLst>
          </p:cNvPr>
          <p:cNvSpPr/>
          <p:nvPr/>
        </p:nvSpPr>
        <p:spPr bwMode="auto">
          <a:xfrm>
            <a:off x="5130800" y="4248091"/>
            <a:ext cx="28702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All indices of the sequence</a:t>
            </a:r>
          </a:p>
        </p:txBody>
      </p:sp>
      <p:cxnSp>
        <p:nvCxnSpPr>
          <p:cNvPr id="7" name="Straight Arrow Connector 6">
            <a:extLst>
              <a:ext uri="{FF2B5EF4-FFF2-40B4-BE49-F238E27FC236}">
                <a16:creationId xmlns:a16="http://schemas.microsoft.com/office/drawing/2014/main" id="{4980713F-9E40-ED0A-82B5-BE972D445E95}"/>
              </a:ext>
            </a:extLst>
          </p:cNvPr>
          <p:cNvCxnSpPr>
            <a:cxnSpLocks/>
            <a:stCxn id="4" idx="0"/>
          </p:cNvCxnSpPr>
          <p:nvPr/>
        </p:nvCxnSpPr>
        <p:spPr bwMode="auto">
          <a:xfrm flipH="1" flipV="1">
            <a:off x="4724400" y="3733800"/>
            <a:ext cx="1841500" cy="514291"/>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23221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B16-ADB3-C7EE-FA41-56F714937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E115-7BC6-1648-7903-767C333FC56A}"/>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A314EE0-5305-AEC8-9808-DDA4D1621890}"/>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D7009A22-AA09-FFBA-8BFF-EAAF89F9B16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Find (stable) minimum in sequence of numbers</a:t>
            </a:r>
          </a:p>
        </p:txBody>
      </p:sp>
      <p:pic>
        <p:nvPicPr>
          <p:cNvPr id="5" name="Picture 4" descr="A screenshot of a computer program&#10;&#10;Description automatically generated">
            <a:extLst>
              <a:ext uri="{FF2B5EF4-FFF2-40B4-BE49-F238E27FC236}">
                <a16:creationId xmlns:a16="http://schemas.microsoft.com/office/drawing/2014/main" id="{BE6906E4-4044-29B5-2A36-B32B7F322F3D}"/>
              </a:ext>
            </a:extLst>
          </p:cNvPr>
          <p:cNvPicPr>
            <a:picLocks noChangeAspect="1"/>
          </p:cNvPicPr>
          <p:nvPr/>
        </p:nvPicPr>
        <p:blipFill>
          <a:blip r:embed="rId3"/>
          <a:stretch>
            <a:fillRect/>
          </a:stretch>
        </p:blipFill>
        <p:spPr>
          <a:xfrm>
            <a:off x="625366" y="1537649"/>
            <a:ext cx="7772400" cy="5276263"/>
          </a:xfrm>
          <a:prstGeom prst="rect">
            <a:avLst/>
          </a:prstGeom>
        </p:spPr>
      </p:pic>
      <p:sp>
        <p:nvSpPr>
          <p:cNvPr id="4" name="Rectangle 3">
            <a:extLst>
              <a:ext uri="{FF2B5EF4-FFF2-40B4-BE49-F238E27FC236}">
                <a16:creationId xmlns:a16="http://schemas.microsoft.com/office/drawing/2014/main" id="{D83FD7D5-5A9E-6A8D-5E08-30F8F9C7FDC1}"/>
              </a:ext>
            </a:extLst>
          </p:cNvPr>
          <p:cNvSpPr/>
          <p:nvPr/>
        </p:nvSpPr>
        <p:spPr bwMode="auto">
          <a:xfrm>
            <a:off x="3429000" y="5029200"/>
            <a:ext cx="39624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 range of numbers from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h</a:t>
            </a:r>
            <a:r>
              <a:rPr kumimoji="0" lang="en-GB" sz="1800" b="0" i="0" u="none" strike="noStrike" cap="none" normalizeH="0" baseline="0" dirty="0">
                <a:ln>
                  <a:noFill/>
                </a:ln>
                <a:solidFill>
                  <a:schemeClr val="tx1"/>
                </a:solidFill>
                <a:effectLst/>
                <a:latin typeface="Tahoma" charset="0"/>
              </a:rPr>
              <a:t> to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k-1</a:t>
            </a:r>
          </a:p>
        </p:txBody>
      </p:sp>
      <p:cxnSp>
        <p:nvCxnSpPr>
          <p:cNvPr id="6" name="Straight Arrow Connector 5">
            <a:extLst>
              <a:ext uri="{FF2B5EF4-FFF2-40B4-BE49-F238E27FC236}">
                <a16:creationId xmlns:a16="http://schemas.microsoft.com/office/drawing/2014/main" id="{86AAD654-5F29-07D7-A135-C41CE3402791}"/>
              </a:ext>
            </a:extLst>
          </p:cNvPr>
          <p:cNvCxnSpPr>
            <a:cxnSpLocks/>
            <a:stCxn id="4" idx="1"/>
          </p:cNvCxnSpPr>
          <p:nvPr/>
        </p:nvCxnSpPr>
        <p:spPr bwMode="auto">
          <a:xfrm flipH="1" flipV="1">
            <a:off x="2654300" y="4986165"/>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7" name="Rectangle 6">
            <a:extLst>
              <a:ext uri="{FF2B5EF4-FFF2-40B4-BE49-F238E27FC236}">
                <a16:creationId xmlns:a16="http://schemas.microsoft.com/office/drawing/2014/main" id="{F07C8EE6-EDE7-3AFD-B9B9-E582905BD0DE}"/>
              </a:ext>
            </a:extLst>
          </p:cNvPr>
          <p:cNvSpPr/>
          <p:nvPr/>
        </p:nvSpPr>
        <p:spPr bwMode="auto">
          <a:xfrm>
            <a:off x="2590086" y="6342440"/>
            <a:ext cx="3582113"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M02_03_2_Refactor_Proof.sc</a:t>
            </a:r>
          </a:p>
        </p:txBody>
      </p:sp>
    </p:spTree>
    <p:extLst>
      <p:ext uri="{BB962C8B-B14F-4D97-AF65-F5344CB8AC3E}">
        <p14:creationId xmlns:p14="http://schemas.microsoft.com/office/powerpoint/2010/main" val="383981933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206595</TotalTime>
  <Words>1089</Words>
  <Application>Microsoft Macintosh PowerPoint</Application>
  <PresentationFormat>On-screen Show (4:3)</PresentationFormat>
  <Paragraphs>133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Menlo</vt:lpstr>
      <vt:lpstr>Microsoft Sans Serif</vt:lpstr>
      <vt:lpstr>Tahoma</vt:lpstr>
      <vt:lpstr>Times New Roman</vt:lpstr>
      <vt:lpstr>Wingdings</vt:lpstr>
      <vt:lpstr>Blends</vt:lpstr>
      <vt:lpstr>Slang &amp; Logika:  Sequences and Quantification</vt:lpstr>
      <vt:lpstr>Sequences (Overview)</vt:lpstr>
      <vt:lpstr>Sequences</vt:lpstr>
      <vt:lpstr>Sequences</vt:lpstr>
      <vt:lpstr>Sequences</vt:lpstr>
      <vt:lpstr>Sequences</vt:lpstr>
      <vt:lpstr>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1482</cp:revision>
  <cp:lastPrinted>2023-09-28T13:37:11Z</cp:lastPrinted>
  <dcterms:created xsi:type="dcterms:W3CDTF">2016-11-14T12:47:14Z</dcterms:created>
  <dcterms:modified xsi:type="dcterms:W3CDTF">2024-10-23T08:32:25Z</dcterms:modified>
</cp:coreProperties>
</file>