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3"/>
  </p:notesMasterIdLst>
  <p:handoutMasterIdLst>
    <p:handoutMasterId r:id="rId14"/>
  </p:handoutMasterIdLst>
  <p:sldIdLst>
    <p:sldId id="258" r:id="rId2"/>
    <p:sldId id="1911" r:id="rId3"/>
    <p:sldId id="1914" r:id="rId4"/>
    <p:sldId id="1915" r:id="rId5"/>
    <p:sldId id="1913" r:id="rId6"/>
    <p:sldId id="1917" r:id="rId7"/>
    <p:sldId id="1916" r:id="rId8"/>
    <p:sldId id="1912" r:id="rId9"/>
    <p:sldId id="1918" r:id="rId10"/>
    <p:sldId id="1919" r:id="rId11"/>
    <p:sldId id="1920" r:id="rId1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0000"/>
    <a:srgbClr val="78B044"/>
    <a:srgbClr val="FFE267"/>
    <a:srgbClr val="92D050"/>
    <a:srgbClr val="8424F8"/>
    <a:srgbClr val="D6CDEC"/>
    <a:srgbClr val="78BD70"/>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B835-76E5-2276-E249-F5A3A4E9FF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D5C06-968F-8A00-105C-9EDD5BDBE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4D0895-E4BA-8534-A10A-E1D4896A8DB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D13FCBB-7E80-3976-46FC-55C71BB28E36}"/>
              </a:ext>
            </a:extLst>
          </p:cNvPr>
          <p:cNvSpPr>
            <a:spLocks noGrp="1"/>
          </p:cNvSpPr>
          <p:nvPr>
            <p:ph type="sldNum" sz="quarter" idx="5"/>
          </p:nvPr>
        </p:nvSpPr>
        <p:spPr/>
        <p:txBody>
          <a:bodyPr/>
          <a:lstStyle/>
          <a:p>
            <a:pPr>
              <a:defRPr/>
            </a:pPr>
            <a:fld id="{2BFE2475-28EF-9A44-97D3-D2287C00B1B1}" type="slidenum">
              <a:rPr lang="en-US" smtClean="0"/>
              <a:pPr>
                <a:defRPr/>
              </a:pPr>
              <a:t>10</a:t>
            </a:fld>
            <a:endParaRPr lang="en-US"/>
          </a:p>
        </p:txBody>
      </p:sp>
    </p:spTree>
    <p:extLst>
      <p:ext uri="{BB962C8B-B14F-4D97-AF65-F5344CB8AC3E}">
        <p14:creationId xmlns:p14="http://schemas.microsoft.com/office/powerpoint/2010/main" val="346410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258D5-DC37-CACF-7726-5BAB01F69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DDBE9-7563-6822-9FA0-AA00D6DD15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FE29C-A2E9-9F66-5E0D-CB3E4DD60D1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2A6107E-D47D-9317-05C6-85987C900F1C}"/>
              </a:ext>
            </a:extLst>
          </p:cNvPr>
          <p:cNvSpPr>
            <a:spLocks noGrp="1"/>
          </p:cNvSpPr>
          <p:nvPr>
            <p:ph type="sldNum" sz="quarter" idx="5"/>
          </p:nvPr>
        </p:nvSpPr>
        <p:spPr/>
        <p:txBody>
          <a:bodyPr/>
          <a:lstStyle/>
          <a:p>
            <a:pPr>
              <a:defRPr/>
            </a:pPr>
            <a:fld id="{2BFE2475-28EF-9A44-97D3-D2287C00B1B1}" type="slidenum">
              <a:rPr lang="en-US" smtClean="0"/>
              <a:pPr>
                <a:defRPr/>
              </a:pPr>
              <a:t>11</a:t>
            </a:fld>
            <a:endParaRPr lang="en-US"/>
          </a:p>
        </p:txBody>
      </p:sp>
    </p:spTree>
    <p:extLst>
      <p:ext uri="{BB962C8B-B14F-4D97-AF65-F5344CB8AC3E}">
        <p14:creationId xmlns:p14="http://schemas.microsoft.com/office/powerpoint/2010/main" val="10273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4F497-C3F3-E7C6-4BBE-0DF296CA6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F07E7D-ACCE-F6F5-66DF-4774F0DF7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C28BE-B16C-232A-9FAD-8466906384F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E388AE8-3A29-BB45-5134-D4AD1326739E}"/>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32610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EE545-62D9-7CB0-7743-AC5201BD9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2F669-71AE-1829-3CFB-9BAFBD983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8D1BF-058E-9C9F-CF42-EC7C5D64BD1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B3887C8-A386-739C-0565-302EC1829EBB}"/>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369900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C4FB-06B5-DF49-3F30-29F548E3F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6E629-7FC9-3D22-DA13-F51869F2FA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0DF802-E6DA-AAF2-D5B4-6CCC55171C6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B799A3D-97B6-971B-93B2-F166F155E689}"/>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95287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FB05A-DA6D-7BDF-0F03-F201DF161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83DE-F5D9-1A52-5426-20F292234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D09A1F-450B-8B74-8A00-7642C792FD3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DB7E3F2-BB22-A6F4-7289-A4AE35BD8AB6}"/>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27399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1E094-5FA4-0A80-A853-80FECF549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4F519-A167-266F-D30B-C580803CD7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F248AF-C39F-522F-97B2-8056E84AD73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DBC90AB-F015-0722-F851-E17BCC6F8311}"/>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89031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C0545-3646-48F4-0058-E6291B45E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AD1F59-2D72-6B46-C003-3D8256DF1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BD063-F3A9-B39B-E17A-34C04A7F865F}"/>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4D43556A-5667-229C-BEA2-852C06E0495C}"/>
              </a:ext>
            </a:extLst>
          </p:cNvPr>
          <p:cNvSpPr>
            <a:spLocks noGrp="1"/>
          </p:cNvSpPr>
          <p:nvPr>
            <p:ph type="sldNum" sz="quarter" idx="5"/>
          </p:nvPr>
        </p:nvSpPr>
        <p:spPr/>
        <p:txBody>
          <a:bodyPr/>
          <a:lstStyle/>
          <a:p>
            <a:pPr>
              <a:defRPr/>
            </a:pPr>
            <a:fld id="{2BFE2475-28EF-9A44-97D3-D2287C00B1B1}" type="slidenum">
              <a:rPr lang="en-US" smtClean="0"/>
              <a:pPr>
                <a:defRPr/>
              </a:pPr>
              <a:t>8</a:t>
            </a:fld>
            <a:endParaRPr lang="en-US"/>
          </a:p>
        </p:txBody>
      </p:sp>
    </p:spTree>
    <p:extLst>
      <p:ext uri="{BB962C8B-B14F-4D97-AF65-F5344CB8AC3E}">
        <p14:creationId xmlns:p14="http://schemas.microsoft.com/office/powerpoint/2010/main" val="384462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E35AE-3C6C-1273-164F-BF0F664FB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5FC0E-1A0B-E8F2-4AFF-201085FA0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3A013-70F1-1170-8F13-CAE6690DC19F}"/>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7AD22B2-C4C1-AD25-D9E2-BA4236FDCB1D}"/>
              </a:ext>
            </a:extLst>
          </p:cNvPr>
          <p:cNvSpPr>
            <a:spLocks noGrp="1"/>
          </p:cNvSpPr>
          <p:nvPr>
            <p:ph type="sldNum" sz="quarter" idx="5"/>
          </p:nvPr>
        </p:nvSpPr>
        <p:spPr/>
        <p:txBody>
          <a:bodyPr/>
          <a:lstStyle/>
          <a:p>
            <a:pPr>
              <a:defRPr/>
            </a:pPr>
            <a:fld id="{2BFE2475-28EF-9A44-97D3-D2287C00B1B1}" type="slidenum">
              <a:rPr lang="en-US" smtClean="0"/>
              <a:pPr>
                <a:defRPr/>
              </a:pPr>
              <a:t>9</a:t>
            </a:fld>
            <a:endParaRPr lang="en-US"/>
          </a:p>
        </p:txBody>
      </p:sp>
    </p:spTree>
    <p:extLst>
      <p:ext uri="{BB962C8B-B14F-4D97-AF65-F5344CB8AC3E}">
        <p14:creationId xmlns:p14="http://schemas.microsoft.com/office/powerpoint/2010/main" val="361817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Loops and Invariants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5448D-CA90-EFD7-4B22-94C7936D0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B258E-A59F-BAE0-B9CC-A05B3D6903EB}"/>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52BEDE21-266A-3A77-0608-300583C4EAC7}"/>
              </a:ext>
            </a:extLst>
          </p:cNvPr>
          <p:cNvSpPr>
            <a:spLocks noGrp="1"/>
          </p:cNvSpPr>
          <p:nvPr>
            <p:ph type="sldNum" sz="quarter" idx="11"/>
          </p:nvPr>
        </p:nvSpPr>
        <p:spPr/>
        <p:txBody>
          <a:bodyPr/>
          <a:lstStyle/>
          <a:p>
            <a:pPr>
              <a:defRPr/>
            </a:pPr>
            <a:fld id="{6E0AA622-F4CE-604D-A669-CD3D12FC535C}" type="slidenum">
              <a:rPr lang="en-US" smtClean="0"/>
              <a:pPr>
                <a:defRPr/>
              </a:pPr>
              <a:t>10</a:t>
            </a:fld>
            <a:endParaRPr lang="en-US" dirty="0"/>
          </a:p>
        </p:txBody>
      </p:sp>
      <p:sp>
        <p:nvSpPr>
          <p:cNvPr id="3" name="TextBox 2">
            <a:extLst>
              <a:ext uri="{FF2B5EF4-FFF2-40B4-BE49-F238E27FC236}">
                <a16:creationId xmlns:a16="http://schemas.microsoft.com/office/drawing/2014/main" id="{A600B80A-6466-222C-0EB1-A0E493306094}"/>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Example: Factorial function</a:t>
            </a:r>
          </a:p>
        </p:txBody>
      </p:sp>
      <p:sp>
        <p:nvSpPr>
          <p:cNvPr id="4" name="TextBox 3">
            <a:extLst>
              <a:ext uri="{FF2B5EF4-FFF2-40B4-BE49-F238E27FC236}">
                <a16:creationId xmlns:a16="http://schemas.microsoft.com/office/drawing/2014/main" id="{4687EFD2-74F2-2B44-D30D-5D6AD332197B}"/>
              </a:ext>
            </a:extLst>
          </p:cNvPr>
          <p:cNvSpPr txBox="1"/>
          <p:nvPr/>
        </p:nvSpPr>
        <p:spPr>
          <a:xfrm>
            <a:off x="549166" y="1697872"/>
            <a:ext cx="8290034" cy="5047536"/>
          </a:xfrm>
          <a:prstGeom prst="rect">
            <a:avLst/>
          </a:prstGeom>
          <a:noFill/>
        </p:spPr>
        <p:txBody>
          <a:bodyPr wrap="square" rtlCol="0">
            <a:spAutoFit/>
          </a:bodyPr>
          <a:lstStyle/>
          <a:p>
            <a:r>
              <a:rPr lang="en-GB" sz="1400" dirty="0">
                <a:solidFill>
                  <a:srgbClr val="9E880D"/>
                </a:solidFill>
                <a:effectLst/>
                <a:latin typeface="Menlo" panose="020B0609030804020204" pitchFamily="49" charset="0"/>
                <a:ea typeface="Menlo" panose="020B0609030804020204" pitchFamily="49" charset="0"/>
                <a:cs typeface="Menlo" panose="020B0609030804020204" pitchFamily="49" charset="0"/>
              </a:rPr>
              <a:t>@pure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def </a:t>
            </a:r>
            <a:r>
              <a:rPr lang="en-GB" sz="1400" dirty="0" err="1">
                <a:solidFill>
                  <a:srgbClr val="00627A"/>
                </a:solidFill>
                <a:effectLst/>
                <a:latin typeface="Menlo" panose="020B0609030804020204" pitchFamily="49" charset="0"/>
                <a:ea typeface="Menlo" panose="020B0609030804020204" pitchFamily="49" charset="0"/>
                <a:cs typeface="Menlo" panose="020B0609030804020204" pitchFamily="49" charset="0"/>
              </a:rPr>
              <a:t>fac_it</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Contract</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Requires(</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Ensures(Res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var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var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&lt;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Invariant(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Modifies(</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&lt;=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b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 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return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b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6769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97A88-0813-EA17-10CE-2815AEE06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FEB39-A139-4360-8171-E22680A89655}"/>
              </a:ext>
            </a:extLst>
          </p:cNvPr>
          <p:cNvSpPr>
            <a:spLocks noGrp="1"/>
          </p:cNvSpPr>
          <p:nvPr>
            <p:ph type="title"/>
          </p:nvPr>
        </p:nvSpPr>
        <p:spPr/>
        <p:txBody>
          <a:bodyPr/>
          <a:lstStyle/>
          <a:p>
            <a:r>
              <a:rPr lang="en-US" sz="3600" dirty="0"/>
              <a:t>Exercise</a:t>
            </a:r>
          </a:p>
        </p:txBody>
      </p:sp>
      <p:sp>
        <p:nvSpPr>
          <p:cNvPr id="128" name="Slide Number Placeholder 127">
            <a:extLst>
              <a:ext uri="{FF2B5EF4-FFF2-40B4-BE49-F238E27FC236}">
                <a16:creationId xmlns:a16="http://schemas.microsoft.com/office/drawing/2014/main" id="{F4AC09C0-F180-9B0C-5EF7-5024187860CA}"/>
              </a:ext>
            </a:extLst>
          </p:cNvPr>
          <p:cNvSpPr>
            <a:spLocks noGrp="1"/>
          </p:cNvSpPr>
          <p:nvPr>
            <p:ph type="sldNum" sz="quarter" idx="11"/>
          </p:nvPr>
        </p:nvSpPr>
        <p:spPr/>
        <p:txBody>
          <a:bodyPr/>
          <a:lstStyle/>
          <a:p>
            <a:pPr>
              <a:defRPr/>
            </a:pPr>
            <a:fld id="{6E0AA622-F4CE-604D-A669-CD3D12FC535C}" type="slidenum">
              <a:rPr lang="en-US" smtClean="0"/>
              <a:pPr>
                <a:defRPr/>
              </a:pPr>
              <a:t>11</a:t>
            </a:fld>
            <a:endParaRPr lang="en-US" dirty="0"/>
          </a:p>
        </p:txBody>
      </p:sp>
      <p:sp>
        <p:nvSpPr>
          <p:cNvPr id="3" name="TextBox 2">
            <a:extLst>
              <a:ext uri="{FF2B5EF4-FFF2-40B4-BE49-F238E27FC236}">
                <a16:creationId xmlns:a16="http://schemas.microsoft.com/office/drawing/2014/main" id="{1B3A5468-9803-CE44-8A39-790086B0F34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Function computing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n * (n + 1) / 2</a:t>
            </a:r>
          </a:p>
        </p:txBody>
      </p:sp>
      <p:pic>
        <p:nvPicPr>
          <p:cNvPr id="6" name="Picture 5" descr="A screenshot of a math program&#10;&#10;Description automatically generated">
            <a:extLst>
              <a:ext uri="{FF2B5EF4-FFF2-40B4-BE49-F238E27FC236}">
                <a16:creationId xmlns:a16="http://schemas.microsoft.com/office/drawing/2014/main" id="{DFF089D4-D031-4B54-EEDA-836B9ED78E1A}"/>
              </a:ext>
            </a:extLst>
          </p:cNvPr>
          <p:cNvPicPr>
            <a:picLocks noChangeAspect="1"/>
          </p:cNvPicPr>
          <p:nvPr/>
        </p:nvPicPr>
        <p:blipFill>
          <a:blip r:embed="rId3"/>
          <a:stretch>
            <a:fillRect/>
          </a:stretch>
        </p:blipFill>
        <p:spPr>
          <a:xfrm>
            <a:off x="609600" y="1600200"/>
            <a:ext cx="4432300" cy="4610100"/>
          </a:xfrm>
          <a:prstGeom prst="rect">
            <a:avLst/>
          </a:prstGeom>
        </p:spPr>
      </p:pic>
      <p:sp>
        <p:nvSpPr>
          <p:cNvPr id="7" name="TextBox 6">
            <a:extLst>
              <a:ext uri="{FF2B5EF4-FFF2-40B4-BE49-F238E27FC236}">
                <a16:creationId xmlns:a16="http://schemas.microsoft.com/office/drawing/2014/main" id="{96CC413F-EF40-210E-DF9C-8232A06D2295}"/>
              </a:ext>
            </a:extLst>
          </p:cNvPr>
          <p:cNvSpPr txBox="1"/>
          <p:nvPr/>
        </p:nvSpPr>
        <p:spPr>
          <a:xfrm>
            <a:off x="5257800" y="1515116"/>
            <a:ext cx="2971800" cy="830997"/>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State a contract that ensures that the returned result is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n * (n + 1) / 2</a:t>
            </a:r>
          </a:p>
        </p:txBody>
      </p:sp>
      <p:sp>
        <p:nvSpPr>
          <p:cNvPr id="8" name="TextBox 7">
            <a:extLst>
              <a:ext uri="{FF2B5EF4-FFF2-40B4-BE49-F238E27FC236}">
                <a16:creationId xmlns:a16="http://schemas.microsoft.com/office/drawing/2014/main" id="{A9A023ED-8E35-40FA-1555-801F1D39CBC7}"/>
              </a:ext>
            </a:extLst>
          </p:cNvPr>
          <p:cNvSpPr txBox="1"/>
          <p:nvPr/>
        </p:nvSpPr>
        <p:spPr>
          <a:xfrm>
            <a:off x="5250094" y="25146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t>
            </a:r>
            <a:r>
              <a:rPr lang="en-US" sz="1600"/>
              <a:t>) Prove it</a:t>
            </a:r>
            <a:endParaRPr lang="en-US" sz="1600" dirty="0"/>
          </a:p>
        </p:txBody>
      </p:sp>
    </p:spTree>
    <p:extLst>
      <p:ext uri="{BB962C8B-B14F-4D97-AF65-F5344CB8AC3E}">
        <p14:creationId xmlns:p14="http://schemas.microsoft.com/office/powerpoint/2010/main" val="2942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Hoare-style reasoning about while loops</a:t>
            </a:r>
          </a:p>
        </p:txBody>
      </p:sp>
      <p:sp>
        <p:nvSpPr>
          <p:cNvPr id="4" name="TextBox 3">
            <a:extLst>
              <a:ext uri="{FF2B5EF4-FFF2-40B4-BE49-F238E27FC236}">
                <a16:creationId xmlns:a16="http://schemas.microsoft.com/office/drawing/2014/main" id="{57DED391-66C5-8E18-1E38-2AB6F2935E02}"/>
              </a:ext>
            </a:extLst>
          </p:cNvPr>
          <p:cNvSpPr txBox="1"/>
          <p:nvPr/>
        </p:nvSpPr>
        <p:spPr>
          <a:xfrm>
            <a:off x="549166" y="1697872"/>
            <a:ext cx="8290034" cy="2554545"/>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 statement</a:t>
            </a: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A6381-61F4-ECEC-F801-68E17D111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B3F87-2755-3083-C5E1-05A44AB55F27}"/>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EE44CE0D-0BD9-44E5-2655-54FB04525954}"/>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628FB8D-65F0-665E-4E03-3416D0647A8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the while loop</a:t>
            </a:r>
          </a:p>
        </p:txBody>
      </p:sp>
      <p:sp>
        <p:nvSpPr>
          <p:cNvPr id="4" name="TextBox 3">
            <a:extLst>
              <a:ext uri="{FF2B5EF4-FFF2-40B4-BE49-F238E27FC236}">
                <a16:creationId xmlns:a16="http://schemas.microsoft.com/office/drawing/2014/main" id="{BB57CF69-8E99-53E1-06C4-A934275FA465}"/>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p>
          <a:p>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201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5CE3-257F-138C-70EE-E24EA1E25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599D5-90E3-3AC6-F3EC-6BD02D2455EB}"/>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8C4501C7-E4E3-0D2A-94C1-B4CCD5C28639}"/>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9A7B3B09-0BF6-FBC3-2F26-07F250CEA324}"/>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Facts about the while loop that can be observed immediately</a:t>
            </a:r>
          </a:p>
        </p:txBody>
      </p:sp>
      <p:sp>
        <p:nvSpPr>
          <p:cNvPr id="4" name="TextBox 3">
            <a:extLst>
              <a:ext uri="{FF2B5EF4-FFF2-40B4-BE49-F238E27FC236}">
                <a16:creationId xmlns:a16="http://schemas.microsoft.com/office/drawing/2014/main" id="{FE65A12A-FF78-C0B5-B488-6A43A8B47924}"/>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p>
          <a:p>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29166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047DD-569F-4396-711D-294427559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F02A3-8C4E-928E-6DA5-19C58B8B227D}"/>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16D90712-CAE5-FBA7-F76B-FF1DF446CDBE}"/>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8492B7FD-3180-DEDC-408C-2707828060E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Deducing a new fact by means of an inductive invariant</a:t>
            </a:r>
          </a:p>
        </p:txBody>
      </p:sp>
      <p:sp>
        <p:nvSpPr>
          <p:cNvPr id="4" name="TextBox 3">
            <a:extLst>
              <a:ext uri="{FF2B5EF4-FFF2-40B4-BE49-F238E27FC236}">
                <a16:creationId xmlns:a16="http://schemas.microsoft.com/office/drawing/2014/main" id="{B1FEBD97-6175-A60F-8C2F-A38638A59273}"/>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12451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2572-C356-B654-9D2B-C974973EC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DF080-CE55-C4F2-8276-C207D1F69B2D}"/>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EBC440D2-0AE0-CE7D-E88A-783D34A0109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3559E62C-2223-9181-59B8-D4B88F96330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Deducing a new fact by means of an inductive invariant</a:t>
            </a:r>
          </a:p>
        </p:txBody>
      </p:sp>
      <p:sp>
        <p:nvSpPr>
          <p:cNvPr id="4" name="TextBox 3">
            <a:extLst>
              <a:ext uri="{FF2B5EF4-FFF2-40B4-BE49-F238E27FC236}">
                <a16:creationId xmlns:a16="http://schemas.microsoft.com/office/drawing/2014/main" id="{FE7467BC-3AA0-7017-A61C-8E5CC4CAD63B}"/>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 – </a:t>
            </a:r>
            <a:r>
              <a:rPr lang="en-GB" sz="1600" b="1" dirty="0">
                <a:solidFill>
                  <a:srgbClr val="FF0000"/>
                </a:solidFill>
                <a:latin typeface="Menlo" panose="020B0609030804020204" pitchFamily="49" charset="0"/>
                <a:ea typeface="Menlo" panose="020B0609030804020204" pitchFamily="49" charset="0"/>
                <a:cs typeface="Menlo" panose="020B0609030804020204" pitchFamily="49" charset="0"/>
              </a:rPr>
              <a:t>base case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 – </a:t>
            </a:r>
            <a:r>
              <a:rPr lang="en-GB" sz="1600" b="1" dirty="0">
                <a:solidFill>
                  <a:srgbClr val="FF0000"/>
                </a:solidFill>
                <a:effectLst/>
                <a:latin typeface="Menlo" panose="020B0609030804020204" pitchFamily="49" charset="0"/>
                <a:ea typeface="Menlo" panose="020B0609030804020204" pitchFamily="49" charset="0"/>
                <a:cs typeface="Menlo" panose="020B0609030804020204" pitchFamily="49" charset="0"/>
              </a:rPr>
              <a:t>inductive step</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00385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2A720-4DD0-EF03-6FA4-7349CF71D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89E1E-0B1E-94F9-D777-643461791EC4}"/>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86577BF6-5911-4D92-EE6D-C7C5C6067091}"/>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8DC27871-E0DC-9AF2-04DF-DFC977B5B05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while loops and loop invariants</a:t>
            </a:r>
          </a:p>
        </p:txBody>
      </p:sp>
      <p:sp>
        <p:nvSpPr>
          <p:cNvPr id="4" name="TextBox 3">
            <a:extLst>
              <a:ext uri="{FF2B5EF4-FFF2-40B4-BE49-F238E27FC236}">
                <a16:creationId xmlns:a16="http://schemas.microsoft.com/office/drawing/2014/main" id="{5B3D32B7-6083-44BC-AA77-D4345C9C6F8B}"/>
              </a:ext>
            </a:extLst>
          </p:cNvPr>
          <p:cNvSpPr txBox="1"/>
          <p:nvPr/>
        </p:nvSpPr>
        <p:spPr>
          <a:xfrm>
            <a:off x="549166" y="1697872"/>
            <a:ext cx="8290034" cy="3785652"/>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 using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and the </a:t>
            </a:r>
            <a:r>
              <a:rPr lang="en-GB" sz="1600" b="1" dirty="0">
                <a:solidFill>
                  <a:srgbClr val="8C8C8C"/>
                </a:solidFill>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latin typeface="Menlo" panose="020B0609030804020204" pitchFamily="49" charset="0"/>
                <a:ea typeface="Menlo" panose="020B0609030804020204" pitchFamily="49" charset="0"/>
                <a:cs typeface="Menlo" panose="020B0609030804020204" pitchFamily="49" charset="0"/>
              </a:rPr>
              <a:t>condition</a:t>
            </a:r>
            <a:endPar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08038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C85AF-DBF6-4FCA-6CE9-7E4235692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E0011-84EE-AD54-4FBE-33C894EE8372}"/>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3C8A440B-2811-2725-2466-60E09027AB2E}"/>
              </a:ext>
            </a:extLst>
          </p:cNvPr>
          <p:cNvSpPr>
            <a:spLocks noGrp="1"/>
          </p:cNvSpPr>
          <p:nvPr>
            <p:ph type="sldNum" sz="quarter" idx="11"/>
          </p:nvPr>
        </p:nvSpPr>
        <p:spPr/>
        <p:txBody>
          <a:bodyPr/>
          <a:lstStyle/>
          <a:p>
            <a:pPr>
              <a:defRPr/>
            </a:pPr>
            <a:fld id="{6E0AA622-F4CE-604D-A669-CD3D12FC535C}" type="slidenum">
              <a:rPr lang="en-US" smtClean="0"/>
              <a:pPr>
                <a:defRPr/>
              </a:pPr>
              <a:t>8</a:t>
            </a:fld>
            <a:endParaRPr lang="en-US" dirty="0"/>
          </a:p>
        </p:txBody>
      </p:sp>
      <p:sp>
        <p:nvSpPr>
          <p:cNvPr id="3" name="TextBox 2">
            <a:extLst>
              <a:ext uri="{FF2B5EF4-FFF2-40B4-BE49-F238E27FC236}">
                <a16:creationId xmlns:a16="http://schemas.microsoft.com/office/drawing/2014/main" id="{B59B4712-831C-BC17-54CC-54572FAFE49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loop invariants and </a:t>
            </a:r>
            <a:r>
              <a:rPr lang="en-US" sz="1600" dirty="0" err="1"/>
              <a:t>Logika</a:t>
            </a:r>
            <a:r>
              <a:rPr lang="en-US" sz="1600" dirty="0"/>
              <a:t> deductions</a:t>
            </a:r>
          </a:p>
        </p:txBody>
      </p:sp>
      <p:sp>
        <p:nvSpPr>
          <p:cNvPr id="4" name="TextBox 3">
            <a:extLst>
              <a:ext uri="{FF2B5EF4-FFF2-40B4-BE49-F238E27FC236}">
                <a16:creationId xmlns:a16="http://schemas.microsoft.com/office/drawing/2014/main" id="{B97F79EB-3F9E-1A3C-ACD3-65311E747763}"/>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Deduce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Deduce(</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I</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effectLst/>
                <a:latin typeface="Menlo" panose="020B0609030804020204" pitchFamily="49" charset="0"/>
                <a:ea typeface="Menlo" panose="020B0609030804020204" pitchFamily="49" charset="0"/>
                <a:cs typeface="Menlo" panose="020B0609030804020204" pitchFamily="49" charset="0"/>
              </a:rPr>
              <a:t>Invariant(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effectLst/>
                <a:latin typeface="Menlo" panose="020B0609030804020204" pitchFamily="49" charset="0"/>
                <a:ea typeface="Menlo" panose="020B0609030804020204" pitchFamily="49" charset="0"/>
                <a:cs typeface="Menlo" panose="020B0609030804020204" pitchFamily="49" charset="0"/>
              </a:rPr>
              <a:t>Modifies(</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list of variables</a:t>
            </a:r>
            <a:r>
              <a:rPr lang="en-GB" sz="1600" dirty="0">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a:t>
            </a:r>
          </a:p>
          <a:p>
            <a:r>
              <a:rPr lang="en-GB" sz="1600" dirty="0">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Deduce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I </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C</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494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92C68-0298-F392-8D23-562C0185A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14C9BA-377C-4CCC-0ADE-AA7D3B3F8E42}"/>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54481488-79D0-2854-4CA5-B46AE64F9616}"/>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dirty="0"/>
          </a:p>
        </p:txBody>
      </p:sp>
      <p:sp>
        <p:nvSpPr>
          <p:cNvPr id="3" name="TextBox 2">
            <a:extLst>
              <a:ext uri="{FF2B5EF4-FFF2-40B4-BE49-F238E27FC236}">
                <a16:creationId xmlns:a16="http://schemas.microsoft.com/office/drawing/2014/main" id="{7FFBCBB1-02A3-9437-85DA-19ACB5E1C2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Example: Factorial function</a:t>
            </a:r>
          </a:p>
        </p:txBody>
      </p:sp>
      <p:sp>
        <p:nvSpPr>
          <p:cNvPr id="4" name="TextBox 3">
            <a:extLst>
              <a:ext uri="{FF2B5EF4-FFF2-40B4-BE49-F238E27FC236}">
                <a16:creationId xmlns:a16="http://schemas.microsoft.com/office/drawing/2014/main" id="{856B35DE-989D-9275-6E07-37441F6FBCB3}"/>
              </a:ext>
            </a:extLst>
          </p:cNvPr>
          <p:cNvSpPr txBox="1"/>
          <p:nvPr/>
        </p:nvSpPr>
        <p:spPr>
          <a:xfrm>
            <a:off x="549166" y="1697872"/>
            <a:ext cx="8290034" cy="1077218"/>
          </a:xfrm>
          <a:prstGeom prst="rect">
            <a:avLst/>
          </a:prstGeom>
          <a:noFill/>
        </p:spPr>
        <p:txBody>
          <a:bodyPr wrap="square" rtlCol="0">
            <a:spAutoFit/>
          </a:bodyPr>
          <a:lstStyle/>
          <a:p>
            <a:r>
              <a:rPr lang="en-GB" sz="1600" dirty="0">
                <a:solidFill>
                  <a:srgbClr val="9E880D"/>
                </a:solidFill>
                <a:effectLst/>
                <a:latin typeface="Menlo" panose="020B0609030804020204" pitchFamily="49" charset="0"/>
                <a:ea typeface="Menlo" panose="020B0609030804020204" pitchFamily="49" charset="0"/>
                <a:cs typeface="Menlo" panose="020B0609030804020204" pitchFamily="49" charset="0"/>
              </a:rPr>
              <a:t>@</a:t>
            </a:r>
            <a:r>
              <a:rPr lang="en-GB" sz="1600" dirty="0" err="1">
                <a:solidFill>
                  <a:srgbClr val="9E880D"/>
                </a:solidFill>
                <a:effectLst/>
                <a:latin typeface="Menlo" panose="020B0609030804020204" pitchFamily="49" charset="0"/>
                <a:ea typeface="Menlo" panose="020B0609030804020204" pitchFamily="49" charset="0"/>
                <a:cs typeface="Menlo" panose="020B0609030804020204" pitchFamily="49" charset="0"/>
              </a:rPr>
              <a:t>strictpure</a:t>
            </a:r>
            <a:r>
              <a:rPr lang="en-GB" sz="1600" dirty="0">
                <a:solidFill>
                  <a:srgbClr val="9E880D"/>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def </a:t>
            </a:r>
            <a:r>
              <a:rPr lang="en-GB" sz="1600" dirty="0" err="1">
                <a:solidFill>
                  <a:srgbClr val="00627A"/>
                </a:solidFill>
                <a:effectLst/>
                <a:latin typeface="Menlo" panose="020B0609030804020204" pitchFamily="49" charset="0"/>
                <a:ea typeface="Menlo" panose="020B0609030804020204" pitchFamily="49" charset="0"/>
                <a:cs typeface="Menlo" panose="020B0609030804020204" pitchFamily="49" charset="0"/>
              </a:rPr>
              <a:t>fac_spec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Z</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n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match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case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0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case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484429127"/>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206522</TotalTime>
  <Words>1864</Words>
  <Application>Microsoft Macintosh PowerPoint</Application>
  <PresentationFormat>On-screen Show (4:3)</PresentationFormat>
  <Paragraphs>184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Menlo</vt:lpstr>
      <vt:lpstr>Microsoft Sans Serif</vt:lpstr>
      <vt:lpstr>Tahoma</vt:lpstr>
      <vt:lpstr>Times New Roman</vt:lpstr>
      <vt:lpstr>Wingdings</vt:lpstr>
      <vt:lpstr>Blends</vt:lpstr>
      <vt:lpstr>Slang &amp; Logika:  Loops and Invariants</vt:lpstr>
      <vt:lpstr>While Loops</vt:lpstr>
      <vt:lpstr>While Loops</vt:lpstr>
      <vt:lpstr>While Loops</vt:lpstr>
      <vt:lpstr>While Loops</vt:lpstr>
      <vt:lpstr>While Loops</vt:lpstr>
      <vt:lpstr>While Loops</vt:lpstr>
      <vt:lpstr>While Loops</vt:lpstr>
      <vt:lpstr>While Loops</vt:lpstr>
      <vt:lpstr>While Loops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1459</cp:revision>
  <cp:lastPrinted>2023-09-28T13:37:11Z</cp:lastPrinted>
  <dcterms:created xsi:type="dcterms:W3CDTF">2016-11-14T12:47:14Z</dcterms:created>
  <dcterms:modified xsi:type="dcterms:W3CDTF">2024-10-20T18:56:06Z</dcterms:modified>
</cp:coreProperties>
</file>