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
  </p:notesMasterIdLst>
  <p:handoutMasterIdLst>
    <p:handoutMasterId r:id="rId8"/>
  </p:handoutMasterIdLst>
  <p:sldIdLst>
    <p:sldId id="258" r:id="rId2"/>
    <p:sldId id="1911" r:id="rId3"/>
    <p:sldId id="1912" r:id="rId4"/>
    <p:sldId id="1914" r:id="rId5"/>
    <p:sldId id="1913" r:id="rId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2519B-F27B-E568-831B-274C828497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D0874-8AE3-5F59-AFBE-90C3EB174D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E48546-9DBD-C194-F9B4-AA6220B8B25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C2F3F60-2487-07EE-6EFF-529AFE07725A}"/>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142504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8DE0B-F455-87E0-7CA2-21B869C09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44C6B-AA71-4943-970C-D6DFFDAD4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3E609-4BDD-D773-4EF6-B5C068C5D78B}"/>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B26E5A40-C12C-5A49-85C8-4A13AA1EE04F}"/>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411630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FD74B-D2B4-67AB-D358-246CE8E1F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40A8D0-8C46-2EDA-DAD9-22DF89C52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CD86AD-E501-1450-CE64-EBBA6E66C0C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77440BBB-DF38-9506-CF16-402792AF980A}"/>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45539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Proof and Structure</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err="1"/>
              <a:t>Logika</a:t>
            </a:r>
            <a:r>
              <a:rPr lang="en-US" sz="3600" dirty="0"/>
              <a:t> Proof-Style</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Natural Deduction Proofs</a:t>
            </a:r>
          </a:p>
        </p:txBody>
      </p:sp>
      <p:sp>
        <p:nvSpPr>
          <p:cNvPr id="4" name="TextBox 3">
            <a:extLst>
              <a:ext uri="{FF2B5EF4-FFF2-40B4-BE49-F238E27FC236}">
                <a16:creationId xmlns:a16="http://schemas.microsoft.com/office/drawing/2014/main" id="{98511B4E-5DFC-4E52-D075-19B31741EF65}"/>
              </a:ext>
            </a:extLst>
          </p:cNvPr>
          <p:cNvSpPr txBox="1"/>
          <p:nvPr/>
        </p:nvSpPr>
        <p:spPr>
          <a:xfrm>
            <a:off x="533400" y="1600200"/>
            <a:ext cx="7391400" cy="3416320"/>
          </a:xfrm>
          <a:prstGeom prst="rect">
            <a:avLst/>
          </a:prstGeom>
          <a:noFill/>
        </p:spPr>
        <p:txBody>
          <a:bodyPr wrap="square" rtlCol="0">
            <a:spAutoFit/>
          </a:bodyPr>
          <a:lstStyle/>
          <a:p>
            <a:pPr marL="285750" indent="-285750">
              <a:buFont typeface="Arial" panose="020B0604020202020204" pitchFamily="34" charset="0"/>
              <a:buChar char="•"/>
            </a:pPr>
            <a:r>
              <a:rPr lang="en-GB" sz="1800" dirty="0" err="1"/>
              <a:t>Logika</a:t>
            </a:r>
            <a:r>
              <a:rPr lang="en-GB" sz="1800" dirty="0"/>
              <a:t> accepts proofs in natural deduction style</a:t>
            </a:r>
          </a:p>
          <a:p>
            <a:pPr marL="285750" indent="-285750">
              <a:buFont typeface="Arial" panose="020B0604020202020204" pitchFamily="34" charset="0"/>
              <a:buChar char="•"/>
            </a:pPr>
            <a:r>
              <a:rPr lang="en-GB" sz="1800" dirty="0"/>
              <a:t>Proofs are linear sequences of facts</a:t>
            </a:r>
          </a:p>
          <a:p>
            <a:pPr marL="285750" indent="-285750">
              <a:buFont typeface="Arial" panose="020B0604020202020204" pitchFamily="34" charset="0"/>
              <a:buChar char="•"/>
            </a:pPr>
            <a:r>
              <a:rPr lang="en-GB" sz="1800" dirty="0" err="1"/>
              <a:t>Subproofs</a:t>
            </a:r>
            <a:r>
              <a:rPr lang="en-GB" sz="1800" dirty="0"/>
              <a:t> may begin with</a:t>
            </a:r>
          </a:p>
          <a:p>
            <a:pPr marL="742950" lvl="1" indent="-285750">
              <a:buFont typeface="Arial" panose="020B0604020202020204" pitchFamily="34" charset="0"/>
              <a:buChar char="•"/>
            </a:pPr>
            <a:r>
              <a:rPr lang="en-GB" sz="1800" dirty="0"/>
              <a:t>an assumption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that must be </a:t>
            </a:r>
            <a:r>
              <a:rPr lang="en-GB" sz="1800" b="1" dirty="0"/>
              <a:t>discharged</a:t>
            </a:r>
            <a:br>
              <a:rPr lang="en-GB" sz="1800" dirty="0"/>
            </a:br>
            <a:r>
              <a:rPr lang="en-GB" sz="1800" dirty="0"/>
              <a:t>(implication proofs)</a:t>
            </a:r>
          </a:p>
          <a:p>
            <a:pPr marL="742950" lvl="1" indent="-285750">
              <a:buFont typeface="Arial" panose="020B0604020202020204" pitchFamily="34" charset="0"/>
              <a:buChar char="•"/>
            </a:pPr>
            <a:r>
              <a:rPr lang="en-GB" sz="1800" dirty="0"/>
              <a:t>a new variable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 that must be </a:t>
            </a:r>
            <a:r>
              <a:rPr lang="en-GB" sz="1800" b="1" dirty="0"/>
              <a:t>discharged</a:t>
            </a:r>
            <a:br>
              <a:rPr lang="en-GB" sz="1800" dirty="0"/>
            </a:br>
            <a:r>
              <a:rPr lang="en-GB" sz="1800" dirty="0"/>
              <a:t>(universal quantification proofs)</a:t>
            </a:r>
          </a:p>
          <a:p>
            <a:pPr marL="285750" indent="-285750">
              <a:buFont typeface="Arial" panose="020B0604020202020204" pitchFamily="34" charset="0"/>
              <a:buChar char="•"/>
            </a:pPr>
            <a:r>
              <a:rPr lang="en-GB" sz="1800" dirty="0" err="1"/>
              <a:t>Subproofs</a:t>
            </a:r>
            <a:r>
              <a:rPr lang="en-GB" sz="1800" dirty="0"/>
              <a:t> can be provided for assertions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Assert</a:t>
            </a:r>
            <a:r>
              <a:rPr lang="en-GB" sz="1800" dirty="0"/>
              <a:t>)</a:t>
            </a:r>
            <a:br>
              <a:rPr lang="en-GB" sz="1800" dirty="0"/>
            </a:br>
            <a:r>
              <a:rPr lang="en-GB" sz="1800" dirty="0"/>
              <a:t>(local lemmas, cut rule)</a:t>
            </a:r>
          </a:p>
          <a:p>
            <a:pPr marL="285750" indent="-285750">
              <a:buFont typeface="Arial" panose="020B0604020202020204" pitchFamily="34" charset="0"/>
              <a:buChar char="•"/>
            </a:pPr>
            <a:r>
              <a:rPr lang="en-GB" sz="1800" dirty="0"/>
              <a:t>In practice, such proofs look similar to structured programs</a:t>
            </a:r>
          </a:p>
          <a:p>
            <a:pPr marL="285750" indent="-285750">
              <a:buFont typeface="Arial" panose="020B0604020202020204" pitchFamily="34" charset="0"/>
              <a:buChar char="•"/>
            </a:pPr>
            <a:r>
              <a:rPr lang="en-GB" sz="1800" dirty="0"/>
              <a:t>There is a close analogy between natural deduction and functional programming</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1902-EC9B-9428-0560-214CCF4B6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2C4EB-123B-4F26-001A-A10E8A61FCF9}"/>
              </a:ext>
            </a:extLst>
          </p:cNvPr>
          <p:cNvSpPr>
            <a:spLocks noGrp="1"/>
          </p:cNvSpPr>
          <p:nvPr>
            <p:ph type="title"/>
          </p:nvPr>
        </p:nvSpPr>
        <p:spPr/>
        <p:txBody>
          <a:bodyPr/>
          <a:lstStyle/>
          <a:p>
            <a:r>
              <a:rPr lang="en-US" sz="3600" dirty="0"/>
              <a:t>Structured 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651B9536-CE76-DC8C-3E6B-34B5AC8B78EA}"/>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D308DE41-1805-D51A-CDC8-3C595827CF0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Quantifier proofs with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US" sz="1600" dirty="0"/>
              <a:t> and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Let</a:t>
            </a:r>
          </a:p>
        </p:txBody>
      </p:sp>
      <p:pic>
        <p:nvPicPr>
          <p:cNvPr id="6" name="Picture 5" descr="A screenshot of a computer program&#10;&#10;Description automatically generated">
            <a:extLst>
              <a:ext uri="{FF2B5EF4-FFF2-40B4-BE49-F238E27FC236}">
                <a16:creationId xmlns:a16="http://schemas.microsoft.com/office/drawing/2014/main" id="{ABF3183A-AB17-2E77-22A0-85E695BD4100}"/>
              </a:ext>
            </a:extLst>
          </p:cNvPr>
          <p:cNvPicPr>
            <a:picLocks noChangeAspect="1"/>
          </p:cNvPicPr>
          <p:nvPr/>
        </p:nvPicPr>
        <p:blipFill>
          <a:blip r:embed="rId3"/>
          <a:stretch>
            <a:fillRect/>
          </a:stretch>
        </p:blipFill>
        <p:spPr>
          <a:xfrm>
            <a:off x="627077" y="1513404"/>
            <a:ext cx="8046041" cy="5268396"/>
          </a:xfrm>
          <a:prstGeom prst="rect">
            <a:avLst/>
          </a:prstGeom>
        </p:spPr>
      </p:pic>
      <p:sp>
        <p:nvSpPr>
          <p:cNvPr id="7" name="TextBox 6">
            <a:extLst>
              <a:ext uri="{FF2B5EF4-FFF2-40B4-BE49-F238E27FC236}">
                <a16:creationId xmlns:a16="http://schemas.microsoft.com/office/drawing/2014/main" id="{D8994952-DB74-2992-9B38-344FCFAE9052}"/>
              </a:ext>
            </a:extLst>
          </p:cNvPr>
          <p:cNvSpPr txBox="1"/>
          <p:nvPr/>
        </p:nvSpPr>
        <p:spPr>
          <a:xfrm>
            <a:off x="4384246" y="2362200"/>
            <a:ext cx="4607354" cy="3416320"/>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pPr marL="285750" indent="-285750">
              <a:buFont typeface="Arial" panose="020B0604020202020204" pitchFamily="34" charset="0"/>
              <a:buChar char="•"/>
            </a:pPr>
            <a:r>
              <a:rPr lang="en-GB" sz="1800" dirty="0"/>
              <a:t>The first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4</a:t>
            </a:r>
            <a:r>
              <a:rPr lang="en-GB" sz="1800" dirty="0"/>
              <a:t>/</a:t>
            </a:r>
            <a:r>
              <a:rPr lang="en-GB" sz="1800" dirty="0">
                <a:solidFill>
                  <a:srgbClr val="0070C0"/>
                </a:solidFill>
              </a:rPr>
              <a:t>5</a:t>
            </a:r>
            <a:r>
              <a:rPr lang="en-GB" sz="1800" dirty="0"/>
              <a:t>) introduces the abbreviation </a:t>
            </a:r>
            <a:r>
              <a:rPr lang="en-GB" sz="1800" dirty="0" err="1"/>
              <a:t>seqx</a:t>
            </a:r>
            <a:endParaRPr lang="en-GB" sz="1800" dirty="0"/>
          </a:p>
          <a:p>
            <a:pPr marL="285750" indent="-285750">
              <a:buFont typeface="Arial" panose="020B0604020202020204" pitchFamily="34" charset="0"/>
              <a:buChar char="•"/>
            </a:pPr>
            <a:r>
              <a:rPr lang="en-GB" sz="1800" dirty="0"/>
              <a:t>The second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6</a:t>
            </a:r>
            <a:r>
              <a:rPr lang="en-GB" sz="1800" dirty="0"/>
              <a:t>/</a:t>
            </a:r>
            <a:r>
              <a:rPr lang="en-GB" sz="1800" dirty="0">
                <a:solidFill>
                  <a:srgbClr val="0070C0"/>
                </a:solidFill>
              </a:rPr>
              <a:t>7</a:t>
            </a:r>
            <a:r>
              <a:rPr lang="en-GB" sz="1800" dirty="0"/>
              <a:t>) is discharged by the outer quantifier in 18</a:t>
            </a:r>
          </a:p>
          <a:p>
            <a:pPr marL="285750" indent="-285750">
              <a:buFont typeface="Arial" panose="020B0604020202020204" pitchFamily="34" charset="0"/>
              <a:buChar char="•"/>
            </a:pPr>
            <a:r>
              <a:rPr lang="en-GB" sz="1800" dirty="0"/>
              <a:t>The third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8</a:t>
            </a:r>
            <a:r>
              <a:rPr lang="en-GB" sz="1800" dirty="0"/>
              <a:t>/</a:t>
            </a:r>
            <a:r>
              <a:rPr lang="en-GB" sz="1800" dirty="0">
                <a:solidFill>
                  <a:srgbClr val="0070C0"/>
                </a:solidFill>
              </a:rPr>
              <a:t>9</a:t>
            </a:r>
            <a:r>
              <a:rPr lang="en-GB" sz="1800" dirty="0"/>
              <a:t>) is discharged by the inner quantifier in 18</a:t>
            </a:r>
          </a:p>
          <a:p>
            <a:pPr marL="285750" indent="-285750">
              <a:buFont typeface="Arial" panose="020B0604020202020204" pitchFamily="34" charset="0"/>
              <a:buChar char="•"/>
            </a:pPr>
            <a:r>
              <a:rPr lang="en-GB" sz="1800" dirty="0"/>
              <a:t>Structured proof often helps the SMT solver by providing additional constraints </a:t>
            </a:r>
            <a:r>
              <a:rPr lang="en-GB" sz="1800" b="1" dirty="0"/>
              <a:t>reducing the proof search</a:t>
            </a:r>
          </a:p>
          <a:p>
            <a:pPr marL="285750" indent="-285750">
              <a:buFont typeface="Arial" panose="020B0604020202020204" pitchFamily="34" charset="0"/>
              <a:buChar char="•"/>
            </a:pPr>
            <a:r>
              <a:rPr lang="en-GB" sz="1800" dirty="0"/>
              <a:t>The shown proof is only natural deduction style – it relies entirely on the SMT solver for the facts (</a:t>
            </a:r>
            <a:r>
              <a:rPr lang="en-GB" sz="1800" dirty="0">
                <a:solidFill>
                  <a:srgbClr val="8922FD"/>
                </a:solidFill>
              </a:rPr>
              <a:t>Auto</a:t>
            </a:r>
            <a:r>
              <a:rPr lang="en-GB" sz="1800" dirty="0"/>
              <a:t>)</a:t>
            </a:r>
          </a:p>
        </p:txBody>
      </p:sp>
    </p:spTree>
    <p:extLst>
      <p:ext uri="{BB962C8B-B14F-4D97-AF65-F5344CB8AC3E}">
        <p14:creationId xmlns:p14="http://schemas.microsoft.com/office/powerpoint/2010/main" val="355801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B198-CDBD-B5AC-5EE7-C4CD0CF1E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144A5-C168-7254-FB7F-5770894859F5}"/>
              </a:ext>
            </a:extLst>
          </p:cNvPr>
          <p:cNvSpPr>
            <a:spLocks noGrp="1"/>
          </p:cNvSpPr>
          <p:nvPr>
            <p:ph type="title"/>
          </p:nvPr>
        </p:nvSpPr>
        <p:spPr/>
        <p:txBody>
          <a:bodyPr/>
          <a:lstStyle/>
          <a:p>
            <a:r>
              <a:rPr lang="en-US" sz="3600" dirty="0"/>
              <a:t>Structured 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328470CF-7A21-CDE3-5206-B637F11CA645}"/>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39FE0838-D838-1912-7FC6-30770916290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Local lemmas with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Assert</a:t>
            </a:r>
          </a:p>
        </p:txBody>
      </p:sp>
      <p:pic>
        <p:nvPicPr>
          <p:cNvPr id="6" name="Picture 5" descr="A screenshot of a computer program&#10;&#10;Description automatically generated">
            <a:extLst>
              <a:ext uri="{FF2B5EF4-FFF2-40B4-BE49-F238E27FC236}">
                <a16:creationId xmlns:a16="http://schemas.microsoft.com/office/drawing/2014/main" id="{2BE601B1-566D-94EB-0B9F-80260E9CB772}"/>
              </a:ext>
            </a:extLst>
          </p:cNvPr>
          <p:cNvPicPr>
            <a:picLocks noChangeAspect="1"/>
          </p:cNvPicPr>
          <p:nvPr/>
        </p:nvPicPr>
        <p:blipFill>
          <a:blip r:embed="rId3"/>
          <a:stretch>
            <a:fillRect/>
          </a:stretch>
        </p:blipFill>
        <p:spPr>
          <a:xfrm>
            <a:off x="594544" y="1600200"/>
            <a:ext cx="8356854" cy="3352800"/>
          </a:xfrm>
          <a:prstGeom prst="rect">
            <a:avLst/>
          </a:prstGeom>
        </p:spPr>
      </p:pic>
      <p:sp>
        <p:nvSpPr>
          <p:cNvPr id="7" name="TextBox 6">
            <a:extLst>
              <a:ext uri="{FF2B5EF4-FFF2-40B4-BE49-F238E27FC236}">
                <a16:creationId xmlns:a16="http://schemas.microsoft.com/office/drawing/2014/main" id="{EEF23F74-CEA9-EAEC-E073-873E9A702A15}"/>
              </a:ext>
            </a:extLst>
          </p:cNvPr>
          <p:cNvSpPr txBox="1"/>
          <p:nvPr/>
        </p:nvSpPr>
        <p:spPr>
          <a:xfrm>
            <a:off x="533400" y="5043344"/>
            <a:ext cx="73914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The </a:t>
            </a:r>
            <a:r>
              <a:rPr lang="en-GB" sz="1800" dirty="0" err="1"/>
              <a:t>subproof</a:t>
            </a:r>
            <a:r>
              <a:rPr lang="en-GB" sz="1800" dirty="0"/>
              <a:t> after the assert hides the facts in the </a:t>
            </a:r>
            <a:r>
              <a:rPr lang="en-GB" sz="1800" dirty="0" err="1"/>
              <a:t>subproof</a:t>
            </a:r>
            <a:r>
              <a:rPr lang="en-GB" sz="1800" dirty="0"/>
              <a:t> like a local block in a program.</a:t>
            </a:r>
          </a:p>
        </p:txBody>
      </p:sp>
    </p:spTree>
    <p:extLst>
      <p:ext uri="{BB962C8B-B14F-4D97-AF65-F5344CB8AC3E}">
        <p14:creationId xmlns:p14="http://schemas.microsoft.com/office/powerpoint/2010/main" val="74670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57BC5-ACA6-11B8-31C9-7C69A4E86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CAE73-D095-D800-F8B3-DC61A372D03C}"/>
              </a:ext>
            </a:extLst>
          </p:cNvPr>
          <p:cNvSpPr>
            <a:spLocks noGrp="1"/>
          </p:cNvSpPr>
          <p:nvPr>
            <p:ph type="title"/>
          </p:nvPr>
        </p:nvSpPr>
        <p:spPr/>
        <p:txBody>
          <a:bodyPr/>
          <a:lstStyle/>
          <a:p>
            <a:r>
              <a:rPr lang="en-US" sz="3600" dirty="0"/>
              <a:t>Proof Exercise</a:t>
            </a:r>
          </a:p>
        </p:txBody>
      </p:sp>
      <p:sp>
        <p:nvSpPr>
          <p:cNvPr id="128" name="Slide Number Placeholder 127">
            <a:extLst>
              <a:ext uri="{FF2B5EF4-FFF2-40B4-BE49-F238E27FC236}">
                <a16:creationId xmlns:a16="http://schemas.microsoft.com/office/drawing/2014/main" id="{78F4710E-0147-159A-8B50-F0D8F6677AB8}"/>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9F9B07E7-B8E6-6343-64F9-9B3BE839AD42}"/>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Devise simplification rewriting rules for use with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RSimpl</a:t>
            </a:r>
            <a:endParaRPr lang="en-US" sz="1600" dirty="0">
              <a:solidFill>
                <a:srgbClr val="8922FD"/>
              </a:solidFill>
              <a:latin typeface="Menlo" panose="020B0609030804020204" pitchFamily="49" charset="0"/>
              <a:ea typeface="Menlo" panose="020B0609030804020204" pitchFamily="49" charset="0"/>
              <a:cs typeface="Menlo" panose="020B0609030804020204" pitchFamily="49" charset="0"/>
            </a:endParaRPr>
          </a:p>
        </p:txBody>
      </p:sp>
      <p:pic>
        <p:nvPicPr>
          <p:cNvPr id="6" name="Picture 5">
            <a:extLst>
              <a:ext uri="{FF2B5EF4-FFF2-40B4-BE49-F238E27FC236}">
                <a16:creationId xmlns:a16="http://schemas.microsoft.com/office/drawing/2014/main" id="{0280BC2B-F495-0F8B-9DB5-A463D038CC4A}"/>
              </a:ext>
            </a:extLst>
          </p:cNvPr>
          <p:cNvPicPr>
            <a:picLocks noChangeAspect="1"/>
          </p:cNvPicPr>
          <p:nvPr/>
        </p:nvPicPr>
        <p:blipFill>
          <a:blip r:embed="rId3"/>
          <a:stretch>
            <a:fillRect/>
          </a:stretch>
        </p:blipFill>
        <p:spPr>
          <a:xfrm>
            <a:off x="574854" y="1521452"/>
            <a:ext cx="4234928" cy="5260348"/>
          </a:xfrm>
          <a:prstGeom prst="rect">
            <a:avLst/>
          </a:prstGeom>
        </p:spPr>
      </p:pic>
      <p:sp>
        <p:nvSpPr>
          <p:cNvPr id="7" name="TextBox 6">
            <a:extLst>
              <a:ext uri="{FF2B5EF4-FFF2-40B4-BE49-F238E27FC236}">
                <a16:creationId xmlns:a16="http://schemas.microsoft.com/office/drawing/2014/main" id="{06B7C63C-D8E6-6510-F7BE-EDA9246E2119}"/>
              </a:ext>
            </a:extLst>
          </p:cNvPr>
          <p:cNvSpPr txBox="1"/>
          <p:nvPr/>
        </p:nvSpPr>
        <p:spPr>
          <a:xfrm>
            <a:off x="5257800" y="1515116"/>
            <a:ext cx="2971800" cy="584775"/>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Devise the missing rules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minL</a:t>
            </a:r>
            <a:r>
              <a:rPr lang="en-US" sz="1600" dirty="0"/>
              <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minR</a:t>
            </a:r>
            <a:r>
              <a:rPr lang="en-US" sz="1600" dirty="0"/>
              <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maxL</a:t>
            </a:r>
            <a:r>
              <a:rPr lang="en-US" sz="1600" dirty="0"/>
              <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maxR</a:t>
            </a:r>
            <a:endParaRPr lang="en-US" sz="1600" dirty="0">
              <a:solidFill>
                <a:srgbClr val="8922FD"/>
              </a:solidFill>
              <a:latin typeface="Menlo" panose="020B0609030804020204" pitchFamily="49" charset="0"/>
              <a:ea typeface="Menlo" panose="020B0609030804020204" pitchFamily="49" charset="0"/>
              <a:cs typeface="Menlo" panose="020B0609030804020204" pitchFamily="49" charset="0"/>
            </a:endParaRPr>
          </a:p>
        </p:txBody>
      </p:sp>
      <p:sp>
        <p:nvSpPr>
          <p:cNvPr id="8" name="TextBox 7">
            <a:extLst>
              <a:ext uri="{FF2B5EF4-FFF2-40B4-BE49-F238E27FC236}">
                <a16:creationId xmlns:a16="http://schemas.microsoft.com/office/drawing/2014/main" id="{E5588677-A9A3-CFB7-3952-62ED4210A036}"/>
              </a:ext>
            </a:extLst>
          </p:cNvPr>
          <p:cNvSpPr txBox="1"/>
          <p:nvPr/>
        </p:nvSpPr>
        <p:spPr>
          <a:xfrm>
            <a:off x="5250094" y="2514600"/>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Ensure the </a:t>
            </a:r>
            <a:r>
              <a:rPr lang="en-US" sz="1600"/>
              <a:t>proof succeeds!</a:t>
            </a:r>
            <a:endParaRPr lang="en-US" sz="1600" dirty="0"/>
          </a:p>
        </p:txBody>
      </p:sp>
    </p:spTree>
    <p:extLst>
      <p:ext uri="{BB962C8B-B14F-4D97-AF65-F5344CB8AC3E}">
        <p14:creationId xmlns:p14="http://schemas.microsoft.com/office/powerpoint/2010/main" val="187878689"/>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206477</TotalTime>
  <Words>770</Words>
  <Application>Microsoft Macintosh PowerPoint</Application>
  <PresentationFormat>On-screen Show (4:3)</PresentationFormat>
  <Paragraphs>72</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Menlo</vt:lpstr>
      <vt:lpstr>Microsoft Sans Serif</vt:lpstr>
      <vt:lpstr>Tahoma</vt:lpstr>
      <vt:lpstr>Times New Roman</vt:lpstr>
      <vt:lpstr>Wingdings</vt:lpstr>
      <vt:lpstr>Blends</vt:lpstr>
      <vt:lpstr>Logika:  Proof and Structure</vt:lpstr>
      <vt:lpstr>Logika Proof-Style</vt:lpstr>
      <vt:lpstr>Structured Proof in Logika</vt:lpstr>
      <vt:lpstr>Structured Proof in Logika</vt:lpstr>
      <vt:lpstr>Proof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1422</cp:revision>
  <cp:lastPrinted>2023-09-28T13:37:11Z</cp:lastPrinted>
  <dcterms:created xsi:type="dcterms:W3CDTF">2016-11-14T12:47:14Z</dcterms:created>
  <dcterms:modified xsi:type="dcterms:W3CDTF">2024-10-22T07:49:25Z</dcterms:modified>
</cp:coreProperties>
</file>