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9" r:id="rId1"/>
  </p:sldMasterIdLst>
  <p:notesMasterIdLst>
    <p:notesMasterId r:id="rId11"/>
  </p:notesMasterIdLst>
  <p:handoutMasterIdLst>
    <p:handoutMasterId r:id="rId12"/>
  </p:handoutMasterIdLst>
  <p:sldIdLst>
    <p:sldId id="258" r:id="rId2"/>
    <p:sldId id="1911" r:id="rId3"/>
    <p:sldId id="1912" r:id="rId4"/>
    <p:sldId id="1915" r:id="rId5"/>
    <p:sldId id="1916" r:id="rId6"/>
    <p:sldId id="1913" r:id="rId7"/>
    <p:sldId id="1914" r:id="rId8"/>
    <p:sldId id="1917" r:id="rId9"/>
    <p:sldId id="1918" r:id="rId10"/>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ahoma" pitchFamily="-106" charset="0"/>
        <a:ea typeface="+mn-ea"/>
        <a:cs typeface="+mn-cs"/>
      </a:defRPr>
    </a:lvl1pPr>
    <a:lvl2pPr marL="457200" algn="l" rtl="0" fontAlgn="base">
      <a:spcBef>
        <a:spcPct val="0"/>
      </a:spcBef>
      <a:spcAft>
        <a:spcPct val="0"/>
      </a:spcAft>
      <a:defRPr sz="2400" kern="1200">
        <a:solidFill>
          <a:schemeClr val="tx1"/>
        </a:solidFill>
        <a:latin typeface="Tahoma" pitchFamily="-106" charset="0"/>
        <a:ea typeface="+mn-ea"/>
        <a:cs typeface="+mn-cs"/>
      </a:defRPr>
    </a:lvl2pPr>
    <a:lvl3pPr marL="914400" algn="l" rtl="0" fontAlgn="base">
      <a:spcBef>
        <a:spcPct val="0"/>
      </a:spcBef>
      <a:spcAft>
        <a:spcPct val="0"/>
      </a:spcAft>
      <a:defRPr sz="2400" kern="1200">
        <a:solidFill>
          <a:schemeClr val="tx1"/>
        </a:solidFill>
        <a:latin typeface="Tahoma" pitchFamily="-106" charset="0"/>
        <a:ea typeface="+mn-ea"/>
        <a:cs typeface="+mn-cs"/>
      </a:defRPr>
    </a:lvl3pPr>
    <a:lvl4pPr marL="1371600" algn="l" rtl="0" fontAlgn="base">
      <a:spcBef>
        <a:spcPct val="0"/>
      </a:spcBef>
      <a:spcAft>
        <a:spcPct val="0"/>
      </a:spcAft>
      <a:defRPr sz="2400" kern="1200">
        <a:solidFill>
          <a:schemeClr val="tx1"/>
        </a:solidFill>
        <a:latin typeface="Tahoma" pitchFamily="-106" charset="0"/>
        <a:ea typeface="+mn-ea"/>
        <a:cs typeface="+mn-cs"/>
      </a:defRPr>
    </a:lvl4pPr>
    <a:lvl5pPr marL="1828800" algn="l" rtl="0" fontAlgn="base">
      <a:spcBef>
        <a:spcPct val="0"/>
      </a:spcBef>
      <a:spcAft>
        <a:spcPct val="0"/>
      </a:spcAft>
      <a:defRPr sz="2400" kern="1200">
        <a:solidFill>
          <a:schemeClr val="tx1"/>
        </a:solidFill>
        <a:latin typeface="Tahoma" pitchFamily="-106" charset="0"/>
        <a:ea typeface="+mn-ea"/>
        <a:cs typeface="+mn-cs"/>
      </a:defRPr>
    </a:lvl5pPr>
    <a:lvl6pPr marL="2286000" algn="l" defTabSz="457200" rtl="0" eaLnBrk="1" latinLnBrk="0" hangingPunct="1">
      <a:defRPr sz="2400" kern="1200">
        <a:solidFill>
          <a:schemeClr val="tx1"/>
        </a:solidFill>
        <a:latin typeface="Tahoma" pitchFamily="-106" charset="0"/>
        <a:ea typeface="+mn-ea"/>
        <a:cs typeface="+mn-cs"/>
      </a:defRPr>
    </a:lvl6pPr>
    <a:lvl7pPr marL="2743200" algn="l" defTabSz="457200" rtl="0" eaLnBrk="1" latinLnBrk="0" hangingPunct="1">
      <a:defRPr sz="2400" kern="1200">
        <a:solidFill>
          <a:schemeClr val="tx1"/>
        </a:solidFill>
        <a:latin typeface="Tahoma" pitchFamily="-106" charset="0"/>
        <a:ea typeface="+mn-ea"/>
        <a:cs typeface="+mn-cs"/>
      </a:defRPr>
    </a:lvl7pPr>
    <a:lvl8pPr marL="3200400" algn="l" defTabSz="457200" rtl="0" eaLnBrk="1" latinLnBrk="0" hangingPunct="1">
      <a:defRPr sz="2400" kern="1200">
        <a:solidFill>
          <a:schemeClr val="tx1"/>
        </a:solidFill>
        <a:latin typeface="Tahoma" pitchFamily="-106" charset="0"/>
        <a:ea typeface="+mn-ea"/>
        <a:cs typeface="+mn-cs"/>
      </a:defRPr>
    </a:lvl8pPr>
    <a:lvl9pPr marL="3657600" algn="l" defTabSz="457200" rtl="0" eaLnBrk="1" latinLnBrk="0" hangingPunct="1">
      <a:defRPr sz="2400" kern="1200">
        <a:solidFill>
          <a:schemeClr val="tx1"/>
        </a:solidFill>
        <a:latin typeface="Tahoma" pitchFamily="-106"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22FD"/>
    <a:srgbClr val="FFE267"/>
    <a:srgbClr val="92D050"/>
    <a:srgbClr val="8424F8"/>
    <a:srgbClr val="FF0000"/>
    <a:srgbClr val="D6CDEC"/>
    <a:srgbClr val="78BD70"/>
    <a:srgbClr val="78B044"/>
    <a:srgbClr val="A4F15D"/>
    <a:srgbClr val="FFE3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22"/>
    <p:restoredTop sz="96327" autoAdjust="0"/>
  </p:normalViewPr>
  <p:slideViewPr>
    <p:cSldViewPr>
      <p:cViewPr varScale="1">
        <p:scale>
          <a:sx n="124" d="100"/>
          <a:sy n="124" d="100"/>
        </p:scale>
        <p:origin x="1768" y="168"/>
      </p:cViewPr>
      <p:guideLst>
        <p:guide orient="horz" pos="2160"/>
        <p:guide pos="2880"/>
      </p:guideLst>
    </p:cSldViewPr>
  </p:slideViewPr>
  <p:outlineViewPr>
    <p:cViewPr>
      <p:scale>
        <a:sx n="33" d="100"/>
        <a:sy n="33" d="100"/>
      </p:scale>
      <p:origin x="0" y="-7048"/>
    </p:cViewPr>
  </p:outlineViewPr>
  <p:notesTextViewPr>
    <p:cViewPr>
      <p:scale>
        <a:sx n="100" d="100"/>
        <a:sy n="100" d="100"/>
      </p:scale>
      <p:origin x="0" y="0"/>
    </p:cViewPr>
  </p:notesTextViewPr>
  <p:sorterViewPr>
    <p:cViewPr>
      <p:scale>
        <a:sx n="1" d="1"/>
        <a:sy n="1" d="1"/>
      </p:scale>
      <p:origin x="0" y="24480"/>
    </p:cViewPr>
  </p:sorterViewPr>
  <p:notesViewPr>
    <p:cSldViewPr>
      <p:cViewPr varScale="1">
        <p:scale>
          <a:sx n="55" d="100"/>
          <a:sy n="55" d="100"/>
        </p:scale>
        <p:origin x="-187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pitchFamily="-84" charset="0"/>
              </a:defRPr>
            </a:lvl1pPr>
          </a:lstStyle>
          <a:p>
            <a:pPr>
              <a:defRPr/>
            </a:pPr>
            <a:endParaRPr lang="en-US"/>
          </a:p>
        </p:txBody>
      </p:sp>
      <p:sp>
        <p:nvSpPr>
          <p:cNvPr id="1638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84" charset="0"/>
              </a:defRPr>
            </a:lvl1pPr>
          </a:lstStyle>
          <a:p>
            <a:pPr>
              <a:defRPr/>
            </a:pPr>
            <a:endParaRPr lang="en-US"/>
          </a:p>
        </p:txBody>
      </p:sp>
      <p:sp>
        <p:nvSpPr>
          <p:cNvPr id="1638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pitchFamily="-84" charset="0"/>
              </a:defRPr>
            </a:lvl1pPr>
          </a:lstStyle>
          <a:p>
            <a:pPr>
              <a:defRPr/>
            </a:pPr>
            <a:endParaRPr lang="en-US"/>
          </a:p>
        </p:txBody>
      </p:sp>
      <p:sp>
        <p:nvSpPr>
          <p:cNvPr id="1638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84" charset="0"/>
              </a:defRPr>
            </a:lvl1pPr>
          </a:lstStyle>
          <a:p>
            <a:pPr>
              <a:defRPr/>
            </a:pPr>
            <a:fld id="{E3C2E8F3-95F7-4145-A301-3FA10ED4E2FD}"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pitchFamily="-84" charset="0"/>
              </a:defRPr>
            </a:lvl1pPr>
          </a:lstStyle>
          <a:p>
            <a:pPr>
              <a:defRPr/>
            </a:pPr>
            <a:endParaRPr lang="en-US"/>
          </a:p>
        </p:txBody>
      </p:sp>
      <p:sp>
        <p:nvSpPr>
          <p:cNvPr id="102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84" charset="0"/>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02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3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pitchFamily="-84" charset="0"/>
              </a:defRPr>
            </a:lvl1pPr>
          </a:lstStyle>
          <a:p>
            <a:pPr>
              <a:defRPr/>
            </a:pPr>
            <a:endParaRPr lang="en-US"/>
          </a:p>
        </p:txBody>
      </p:sp>
      <p:sp>
        <p:nvSpPr>
          <p:cNvPr id="103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84" charset="0"/>
              </a:defRPr>
            </a:lvl1pPr>
          </a:lstStyle>
          <a:p>
            <a:pPr>
              <a:defRPr/>
            </a:pPr>
            <a:fld id="{2BFE2475-28EF-9A44-97D3-D2287C00B1B1}" type="slidenum">
              <a:rPr lang="en-US"/>
              <a:pPr>
                <a:defRPr/>
              </a:pPr>
              <a:t>‹#›</a:t>
            </a:fld>
            <a:endParaRPr 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ＭＳ Ｐゴシック" pitchFamily="-84" charset="-128"/>
        <a:cs typeface="ＭＳ Ｐゴシック" pitchFamily="-84" charset="-128"/>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p>
            <a:fld id="{09FF3312-DBFA-9A42-B637-483F4A814940}" type="slidenum">
              <a:rPr lang="en-US">
                <a:latin typeface="Tahoma" pitchFamily="-106" charset="0"/>
              </a:rPr>
              <a:pPr/>
              <a:t>1</a:t>
            </a:fld>
            <a:endParaRPr lang="en-US">
              <a:latin typeface="Tahoma" pitchFamily="-106" charset="0"/>
            </a:endParaRPr>
          </a:p>
        </p:txBody>
      </p:sp>
      <p:sp>
        <p:nvSpPr>
          <p:cNvPr id="16387" name="Rectangle 1026"/>
          <p:cNvSpPr>
            <a:spLocks noGrp="1" noRot="1" noChangeAspect="1" noChangeArrowheads="1" noTextEdit="1"/>
          </p:cNvSpPr>
          <p:nvPr>
            <p:ph type="sldImg"/>
          </p:nvPr>
        </p:nvSpPr>
        <p:spPr>
          <a:ln/>
        </p:spPr>
      </p:sp>
      <p:sp>
        <p:nvSpPr>
          <p:cNvPr id="16388" name="Rectangle 1027"/>
          <p:cNvSpPr>
            <a:spLocks noGrp="1" noChangeArrowheads="1"/>
          </p:cNvSpPr>
          <p:nvPr>
            <p:ph type="body" idx="1"/>
          </p:nvPr>
        </p:nvSpPr>
        <p:spPr>
          <a:noFill/>
          <a:ln/>
        </p:spPr>
        <p:txBody>
          <a:bodyPr/>
          <a:lstStyle/>
          <a:p>
            <a:r>
              <a:rPr lang="en-US" dirty="0">
                <a:latin typeface="Times New Roman" pitchFamily="-106" charset="0"/>
                <a:ea typeface="ＭＳ Ｐゴシック" pitchFamily="-106" charset="-128"/>
                <a:cs typeface="ＭＳ Ｐゴシック" pitchFamily="-106" charset="-128"/>
              </a:rPr>
              <a:t>I'm John Hatcliff, a professor from Kansas State University.  This is a second talk on semantics for a modeling language, and here we aim to make deeper connections with the underlying application and infrastructure code via contracts.  This talk pulls together several different lines of work that were carried out in collaboration with different teams, including teams from SEI and Galois primarily, but always folks from Collins Aerospace and people working on seL4.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235D51-6DD2-1AA2-57B6-2F67DA184D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D1C4A42-918E-CD26-A960-80AF098FC1B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C968B25-2EE9-8F57-A92D-876F12632FD2}"/>
              </a:ext>
            </a:extLst>
          </p:cNvPr>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framework that we will be using for this work is HAMR -- a model-driven development tool chain for high assurance embedded systems that emphasizes three layers of development:</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Modeling, analysis and verification in the AADL modeling language, leveraging many tools in the AADL ecosystem</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Development of component application logic in multiple languages include C and Slang (a safety-critical system of Scala with a contract verification framework, which can be translated to C)</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Deployments on multiple platforms including seL4 verified microkernel.</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A863166A-C96B-9A14-3F7B-2612403F1A11}"/>
              </a:ext>
            </a:extLst>
          </p:cNvPr>
          <p:cNvSpPr>
            <a:spLocks noGrp="1"/>
          </p:cNvSpPr>
          <p:nvPr>
            <p:ph type="sldNum" sz="quarter" idx="5"/>
          </p:nvPr>
        </p:nvSpPr>
        <p:spPr/>
        <p:txBody>
          <a:bodyPr/>
          <a:lstStyle/>
          <a:p>
            <a:pPr>
              <a:defRPr/>
            </a:pPr>
            <a:fld id="{2BFE2475-28EF-9A44-97D3-D2287C00B1B1}" type="slidenum">
              <a:rPr lang="en-US" smtClean="0"/>
              <a:pPr>
                <a:defRPr/>
              </a:pPr>
              <a:t>2</a:t>
            </a:fld>
            <a:endParaRPr lang="en-US"/>
          </a:p>
        </p:txBody>
      </p:sp>
    </p:spTree>
    <p:extLst>
      <p:ext uri="{BB962C8B-B14F-4D97-AF65-F5344CB8AC3E}">
        <p14:creationId xmlns:p14="http://schemas.microsoft.com/office/powerpoint/2010/main" val="27876442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7E1A11-045F-F1B3-4209-F36F5F69C5B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BB3E258-FB4B-4354-72C5-8779FC3397B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D27AB99-E837-4205-B8BF-408BC6D7C627}"/>
              </a:ext>
            </a:extLst>
          </p:cNvPr>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framework that we will be using for this work is HAMR -- a model-driven development tool chain for high assurance embedded systems that emphasizes three layers of development:</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Modeling, analysis and verification in the AADL modeling language, leveraging many tools in the AADL ecosystem</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Development of component application logic in multiple languages include C and Slang (a safety-critical system of Scala with a contract verification framework, which can be translated to C)</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Deployments on multiple platforms including seL4 verified microkernel.</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AAEFA10B-C829-7D54-9635-302793B426A6}"/>
              </a:ext>
            </a:extLst>
          </p:cNvPr>
          <p:cNvSpPr>
            <a:spLocks noGrp="1"/>
          </p:cNvSpPr>
          <p:nvPr>
            <p:ph type="sldNum" sz="quarter" idx="5"/>
          </p:nvPr>
        </p:nvSpPr>
        <p:spPr/>
        <p:txBody>
          <a:bodyPr/>
          <a:lstStyle/>
          <a:p>
            <a:pPr>
              <a:defRPr/>
            </a:pPr>
            <a:fld id="{2BFE2475-28EF-9A44-97D3-D2287C00B1B1}" type="slidenum">
              <a:rPr lang="en-US" smtClean="0"/>
              <a:pPr>
                <a:defRPr/>
              </a:pPr>
              <a:t>3</a:t>
            </a:fld>
            <a:endParaRPr lang="en-US"/>
          </a:p>
        </p:txBody>
      </p:sp>
    </p:spTree>
    <p:extLst>
      <p:ext uri="{BB962C8B-B14F-4D97-AF65-F5344CB8AC3E}">
        <p14:creationId xmlns:p14="http://schemas.microsoft.com/office/powerpoint/2010/main" val="41953733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907F6C-4918-D1CA-3770-E2713BABD1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39A8582-1691-4AC7-475C-5550AF06D8E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F13BD15-7627-EA4E-D18B-70419D8FDDBE}"/>
              </a:ext>
            </a:extLst>
          </p:cNvPr>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framework that we will be using for this work is HAMR -- a model-driven development tool chain for high assurance embedded systems that emphasizes three layers of development:</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Modeling, analysis and verification in the AADL modeling language, leveraging many tools in the AADL ecosystem</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Development of component application logic in multiple languages include C and Slang (a safety-critical system of Scala with a contract verification framework, which can be translated to C)</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Deployments on multiple platforms including seL4 verified microkernel.</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8D98BF66-5F68-F887-CAB0-729216B982AD}"/>
              </a:ext>
            </a:extLst>
          </p:cNvPr>
          <p:cNvSpPr>
            <a:spLocks noGrp="1"/>
          </p:cNvSpPr>
          <p:nvPr>
            <p:ph type="sldNum" sz="quarter" idx="5"/>
          </p:nvPr>
        </p:nvSpPr>
        <p:spPr/>
        <p:txBody>
          <a:bodyPr/>
          <a:lstStyle/>
          <a:p>
            <a:pPr>
              <a:defRPr/>
            </a:pPr>
            <a:fld id="{2BFE2475-28EF-9A44-97D3-D2287C00B1B1}" type="slidenum">
              <a:rPr lang="en-US" smtClean="0"/>
              <a:pPr>
                <a:defRPr/>
              </a:pPr>
              <a:t>4</a:t>
            </a:fld>
            <a:endParaRPr lang="en-US"/>
          </a:p>
        </p:txBody>
      </p:sp>
    </p:spTree>
    <p:extLst>
      <p:ext uri="{BB962C8B-B14F-4D97-AF65-F5344CB8AC3E}">
        <p14:creationId xmlns:p14="http://schemas.microsoft.com/office/powerpoint/2010/main" val="1396993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46BCF6-0CF1-9A83-094D-26882F4F3AA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D9B7B27-7A8E-1037-08AF-FD86EDA0740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1578DB5-A3EE-1E47-E7D6-87C2F787E3A0}"/>
              </a:ext>
            </a:extLst>
          </p:cNvPr>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framework that we will be using for this work is HAMR -- a model-driven development tool chain for high assurance embedded systems that emphasizes three layers of development:</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Modeling, analysis and verification in the AADL modeling language, leveraging many tools in the AADL ecosystem</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Development of component application logic in multiple languages include C and Slang (a safety-critical system of Scala with a contract verification framework, which can be translated to C)</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Deployments on multiple platforms including seL4 verified microkernel.</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CC301B6E-01DE-8E4C-E96A-45ED35D4D928}"/>
              </a:ext>
            </a:extLst>
          </p:cNvPr>
          <p:cNvSpPr>
            <a:spLocks noGrp="1"/>
          </p:cNvSpPr>
          <p:nvPr>
            <p:ph type="sldNum" sz="quarter" idx="5"/>
          </p:nvPr>
        </p:nvSpPr>
        <p:spPr/>
        <p:txBody>
          <a:bodyPr/>
          <a:lstStyle/>
          <a:p>
            <a:pPr>
              <a:defRPr/>
            </a:pPr>
            <a:fld id="{2BFE2475-28EF-9A44-97D3-D2287C00B1B1}" type="slidenum">
              <a:rPr lang="en-US" smtClean="0"/>
              <a:pPr>
                <a:defRPr/>
              </a:pPr>
              <a:t>5</a:t>
            </a:fld>
            <a:endParaRPr lang="en-US"/>
          </a:p>
        </p:txBody>
      </p:sp>
    </p:spTree>
    <p:extLst>
      <p:ext uri="{BB962C8B-B14F-4D97-AF65-F5344CB8AC3E}">
        <p14:creationId xmlns:p14="http://schemas.microsoft.com/office/powerpoint/2010/main" val="11884658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C4C3D4-6B0E-E6D0-D0DD-E3A232D199A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8DB0941-D377-3CEF-0C96-4FAD678CB47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8D15AC4-5598-738B-567F-AA2582560624}"/>
              </a:ext>
            </a:extLst>
          </p:cNvPr>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framework that we will be using for this work is HAMR -- a model-driven development tool chain for high assurance embedded systems that emphasizes three layers of development:</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Modeling, analysis and verification in the AADL modeling language, leveraging many tools in the AADL ecosystem</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Development of component application logic in multiple languages include C and Slang (a safety-critical system of Scala with a contract verification framework, which can be translated to C)</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Deployments on multiple platforms including seL4 verified microkernel.</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A056D479-5898-F67D-B7B6-C92F15AF9F0C}"/>
              </a:ext>
            </a:extLst>
          </p:cNvPr>
          <p:cNvSpPr>
            <a:spLocks noGrp="1"/>
          </p:cNvSpPr>
          <p:nvPr>
            <p:ph type="sldNum" sz="quarter" idx="5"/>
          </p:nvPr>
        </p:nvSpPr>
        <p:spPr/>
        <p:txBody>
          <a:bodyPr/>
          <a:lstStyle/>
          <a:p>
            <a:pPr>
              <a:defRPr/>
            </a:pPr>
            <a:fld id="{2BFE2475-28EF-9A44-97D3-D2287C00B1B1}" type="slidenum">
              <a:rPr lang="en-US" smtClean="0"/>
              <a:pPr>
                <a:defRPr/>
              </a:pPr>
              <a:t>6</a:t>
            </a:fld>
            <a:endParaRPr lang="en-US"/>
          </a:p>
        </p:txBody>
      </p:sp>
    </p:spTree>
    <p:extLst>
      <p:ext uri="{BB962C8B-B14F-4D97-AF65-F5344CB8AC3E}">
        <p14:creationId xmlns:p14="http://schemas.microsoft.com/office/powerpoint/2010/main" val="4726718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63C6E6-084C-CACE-3377-F6F1401F7D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FAFE3DB-24A1-3A32-D985-D4C3BDF5B34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0FBB5FB-8CAA-1907-DE5A-AF81AE95CAD9}"/>
              </a:ext>
            </a:extLst>
          </p:cNvPr>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framework that we will be using for this work is HAMR -- a model-driven development tool chain for high assurance embedded systems that emphasizes three layers of development:</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Modeling, analysis and verification in the AADL modeling language, leveraging many tools in the AADL ecosystem</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Development of component application logic in multiple languages include C and Slang (a safety-critical system of Scala with a contract verification framework, which can be translated to C)</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Deployments on multiple platforms including seL4 verified microkernel.</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386DFE06-D674-22D3-8782-1C47F5BE204F}"/>
              </a:ext>
            </a:extLst>
          </p:cNvPr>
          <p:cNvSpPr>
            <a:spLocks noGrp="1"/>
          </p:cNvSpPr>
          <p:nvPr>
            <p:ph type="sldNum" sz="quarter" idx="5"/>
          </p:nvPr>
        </p:nvSpPr>
        <p:spPr/>
        <p:txBody>
          <a:bodyPr/>
          <a:lstStyle/>
          <a:p>
            <a:pPr>
              <a:defRPr/>
            </a:pPr>
            <a:fld id="{2BFE2475-28EF-9A44-97D3-D2287C00B1B1}" type="slidenum">
              <a:rPr lang="en-US" smtClean="0"/>
              <a:pPr>
                <a:defRPr/>
              </a:pPr>
              <a:t>7</a:t>
            </a:fld>
            <a:endParaRPr lang="en-US"/>
          </a:p>
        </p:txBody>
      </p:sp>
    </p:spTree>
    <p:extLst>
      <p:ext uri="{BB962C8B-B14F-4D97-AF65-F5344CB8AC3E}">
        <p14:creationId xmlns:p14="http://schemas.microsoft.com/office/powerpoint/2010/main" val="40924600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EAA439-524F-ADCC-ABD4-D4AE8E3C7F8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550212B-0C0E-843B-7B16-60ACB6C1337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09B2180-F193-3F5C-0741-3ED1F3283816}"/>
              </a:ext>
            </a:extLst>
          </p:cNvPr>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framework that we will be using for this work is HAMR -- a model-driven development tool chain for high assurance embedded systems that emphasizes three layers of development:</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Modeling, analysis and verification in the AADL modeling language, leveraging many tools in the AADL ecosystem</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Development of component application logic in multiple languages include C and Slang (a safety-critical system of Scala with a contract verification framework, which can be translated to C)</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Deployments on multiple platforms including seL4 verified microkernel.</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544A72D6-3DA3-A38B-8089-56A6ED185790}"/>
              </a:ext>
            </a:extLst>
          </p:cNvPr>
          <p:cNvSpPr>
            <a:spLocks noGrp="1"/>
          </p:cNvSpPr>
          <p:nvPr>
            <p:ph type="sldNum" sz="quarter" idx="5"/>
          </p:nvPr>
        </p:nvSpPr>
        <p:spPr/>
        <p:txBody>
          <a:bodyPr/>
          <a:lstStyle/>
          <a:p>
            <a:pPr>
              <a:defRPr/>
            </a:pPr>
            <a:fld id="{2BFE2475-28EF-9A44-97D3-D2287C00B1B1}" type="slidenum">
              <a:rPr lang="en-US" smtClean="0"/>
              <a:pPr>
                <a:defRPr/>
              </a:pPr>
              <a:t>8</a:t>
            </a:fld>
            <a:endParaRPr lang="en-US"/>
          </a:p>
        </p:txBody>
      </p:sp>
    </p:spTree>
    <p:extLst>
      <p:ext uri="{BB962C8B-B14F-4D97-AF65-F5344CB8AC3E}">
        <p14:creationId xmlns:p14="http://schemas.microsoft.com/office/powerpoint/2010/main" val="5725315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401038-1049-8A3A-59EF-B529D7234B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5932EA1-E66E-44EB-0D1B-250D8722A96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86CE853-470E-A356-8057-BCA4604A5B7A}"/>
              </a:ext>
            </a:extLst>
          </p:cNvPr>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framework that we will be using for this work is HAMR -- a model-driven development tool chain for high assurance embedded systems that emphasizes three layers of development:</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Modeling, analysis and verification in the AADL modeling language, leveraging many tools in the AADL ecosystem</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Development of component application logic in multiple languages include C and Slang (a safety-critical system of Scala with a contract verification framework, which can be translated to C)</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Deployments on multiple platforms including seL4 verified microkernel.</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ED35CE57-E1FA-4C06-C7C6-8DA56EFE60AE}"/>
              </a:ext>
            </a:extLst>
          </p:cNvPr>
          <p:cNvSpPr>
            <a:spLocks noGrp="1"/>
          </p:cNvSpPr>
          <p:nvPr>
            <p:ph type="sldNum" sz="quarter" idx="5"/>
          </p:nvPr>
        </p:nvSpPr>
        <p:spPr/>
        <p:txBody>
          <a:bodyPr/>
          <a:lstStyle/>
          <a:p>
            <a:pPr>
              <a:defRPr/>
            </a:pPr>
            <a:fld id="{2BFE2475-28EF-9A44-97D3-D2287C00B1B1}" type="slidenum">
              <a:rPr lang="en-US" smtClean="0"/>
              <a:pPr>
                <a:defRPr/>
              </a:pPr>
              <a:t>9</a:t>
            </a:fld>
            <a:endParaRPr lang="en-US"/>
          </a:p>
        </p:txBody>
      </p:sp>
    </p:spTree>
    <p:extLst>
      <p:ext uri="{BB962C8B-B14F-4D97-AF65-F5344CB8AC3E}">
        <p14:creationId xmlns:p14="http://schemas.microsoft.com/office/powerpoint/2010/main" val="36728475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7"/>
          <p:cNvSpPr>
            <a:spLocks noChangeArrowheads="1"/>
          </p:cNvSpPr>
          <p:nvPr userDrawn="1"/>
        </p:nvSpPr>
        <p:spPr bwMode="auto">
          <a:xfrm>
            <a:off x="0" y="0"/>
            <a:ext cx="9144000" cy="1295400"/>
          </a:xfrm>
          <a:prstGeom prst="rect">
            <a:avLst/>
          </a:prstGeom>
          <a:gradFill rotWithShape="0">
            <a:gsLst>
              <a:gs pos="0">
                <a:srgbClr val="9900CC"/>
              </a:gs>
              <a:gs pos="100000">
                <a:srgbClr val="FFFFFF"/>
              </a:gs>
            </a:gsLst>
            <a:lin ang="0" scaled="1"/>
          </a:gradFill>
          <a:ln w="9525">
            <a:noFill/>
            <a:miter lim="800000"/>
            <a:headEnd/>
            <a:tailEnd/>
          </a:ln>
          <a:effectLst/>
        </p:spPr>
        <p:txBody>
          <a:bodyPr wrap="none" anchor="ctr">
            <a:prstTxWarp prst="textNoShape">
              <a:avLst/>
            </a:prstTxWarp>
          </a:bodyPr>
          <a:lstStyle/>
          <a:p>
            <a:pPr>
              <a:defRPr/>
            </a:pPr>
            <a:endParaRPr lang="en-US">
              <a:latin typeface="Tahoma" pitchFamily="-84" charset="0"/>
            </a:endParaRPr>
          </a:p>
        </p:txBody>
      </p:sp>
      <p:sp>
        <p:nvSpPr>
          <p:cNvPr id="5" name="Rectangle 18"/>
          <p:cNvSpPr>
            <a:spLocks noChangeArrowheads="1"/>
          </p:cNvSpPr>
          <p:nvPr userDrawn="1"/>
        </p:nvSpPr>
        <p:spPr bwMode="auto">
          <a:xfrm rot="16200000">
            <a:off x="-2514600" y="3810000"/>
            <a:ext cx="5562600" cy="533400"/>
          </a:xfrm>
          <a:prstGeom prst="rect">
            <a:avLst/>
          </a:prstGeom>
          <a:gradFill rotWithShape="0">
            <a:gsLst>
              <a:gs pos="0">
                <a:srgbClr val="9900CC"/>
              </a:gs>
              <a:gs pos="100000">
                <a:srgbClr val="FFFFFF"/>
              </a:gs>
            </a:gsLst>
            <a:lin ang="5400000" scaled="1"/>
          </a:gradFill>
          <a:ln w="9525">
            <a:noFill/>
            <a:miter lim="800000"/>
            <a:headEnd/>
            <a:tailEnd/>
          </a:ln>
          <a:effectLst/>
        </p:spPr>
        <p:txBody>
          <a:bodyPr wrap="none" anchor="ctr">
            <a:prstTxWarp prst="textNoShape">
              <a:avLst/>
            </a:prstTxWarp>
          </a:bodyPr>
          <a:lstStyle/>
          <a:p>
            <a:pPr>
              <a:defRPr/>
            </a:pPr>
            <a:endParaRPr lang="en-US">
              <a:latin typeface="Tahoma" pitchFamily="-84" charset="0"/>
            </a:endParaRPr>
          </a:p>
        </p:txBody>
      </p:sp>
      <p:sp>
        <p:nvSpPr>
          <p:cNvPr id="6156" name="Rectangle 12"/>
          <p:cNvSpPr>
            <a:spLocks noGrp="1" noChangeArrowheads="1"/>
          </p:cNvSpPr>
          <p:nvPr>
            <p:ph type="ctrTitle"/>
          </p:nvPr>
        </p:nvSpPr>
        <p:spPr>
          <a:xfrm>
            <a:off x="990600" y="1828800"/>
            <a:ext cx="7772400" cy="1143000"/>
          </a:xfrm>
        </p:spPr>
        <p:txBody>
          <a:bodyPr/>
          <a:lstStyle>
            <a:lvl1pPr>
              <a:defRPr/>
            </a:lvl1pPr>
          </a:lstStyle>
          <a:p>
            <a:r>
              <a:rPr lang="en-US"/>
              <a:t>Click to edit Master title style</a:t>
            </a:r>
          </a:p>
        </p:txBody>
      </p:sp>
      <p:sp>
        <p:nvSpPr>
          <p:cNvPr id="6157" name="Rectangle 13"/>
          <p:cNvSpPr>
            <a:spLocks noGrp="1" noChangeArrowheads="1"/>
          </p:cNvSpPr>
          <p:nvPr>
            <p:ph type="subTitle" idx="1"/>
          </p:nvPr>
        </p:nvSpPr>
        <p:spPr>
          <a:xfrm>
            <a:off x="1371600" y="3886200"/>
            <a:ext cx="6400800" cy="1752600"/>
          </a:xfrm>
        </p:spPr>
        <p:txBody>
          <a:bodyPr/>
          <a:lstStyle>
            <a:lvl1pPr marL="0" indent="0" algn="ctr">
              <a:buFont typeface="Wingdings" charset="2"/>
              <a:buNone/>
              <a:defRPr/>
            </a:lvl1pPr>
          </a:lstStyle>
          <a:p>
            <a:r>
              <a:rPr lang="en-US"/>
              <a:t>Click to edit Master subtitle style</a:t>
            </a:r>
          </a:p>
        </p:txBody>
      </p:sp>
      <p:sp>
        <p:nvSpPr>
          <p:cNvPr id="6" name="Rectangle 14"/>
          <p:cNvSpPr>
            <a:spLocks noGrp="1" noChangeArrowheads="1"/>
          </p:cNvSpPr>
          <p:nvPr>
            <p:ph type="dt" sz="half" idx="10"/>
          </p:nvPr>
        </p:nvSpPr>
        <p:spPr bwMode="auto">
          <a:xfrm>
            <a:off x="9906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400">
                <a:solidFill>
                  <a:schemeClr val="bg2"/>
                </a:solidFill>
                <a:latin typeface="Tahoma" pitchFamily="-84" charset="0"/>
              </a:defRPr>
            </a:lvl1pPr>
          </a:lstStyle>
          <a:p>
            <a:pPr>
              <a:defRPr/>
            </a:pPr>
            <a:endParaRPr lang="en-US"/>
          </a:p>
        </p:txBody>
      </p:sp>
      <p:sp>
        <p:nvSpPr>
          <p:cNvPr id="7"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r>
              <a:rPr lang="en-US"/>
              <a:t>HAMR - Hatcliff -- Kansas State</a:t>
            </a:r>
          </a:p>
        </p:txBody>
      </p:sp>
      <p:sp>
        <p:nvSpPr>
          <p:cNvPr id="8"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45E685A3-5A44-F34A-9DD6-E549D5259BB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5" name="Rectangle 13"/>
          <p:cNvSpPr>
            <a:spLocks noGrp="1" noChangeArrowheads="1"/>
          </p:cNvSpPr>
          <p:nvPr>
            <p:ph type="sldNum" sz="quarter" idx="11"/>
          </p:nvPr>
        </p:nvSpPr>
        <p:spPr>
          <a:ln/>
        </p:spPr>
        <p:txBody>
          <a:bodyPr/>
          <a:lstStyle>
            <a:lvl1pPr>
              <a:defRPr/>
            </a:lvl1pPr>
          </a:lstStyle>
          <a:p>
            <a:pPr>
              <a:defRPr/>
            </a:pPr>
            <a:fld id="{0CB14967-302F-6E48-8678-32FDE0F3292B}"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0"/>
            <a:ext cx="2038350" cy="6400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0"/>
            <a:ext cx="5962650" cy="6400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5" name="Rectangle 13"/>
          <p:cNvSpPr>
            <a:spLocks noGrp="1" noChangeArrowheads="1"/>
          </p:cNvSpPr>
          <p:nvPr>
            <p:ph type="sldNum" sz="quarter" idx="11"/>
          </p:nvPr>
        </p:nvSpPr>
        <p:spPr>
          <a:ln/>
        </p:spPr>
        <p:txBody>
          <a:bodyPr/>
          <a:lstStyle>
            <a:lvl1pPr>
              <a:defRPr/>
            </a:lvl1pPr>
          </a:lstStyle>
          <a:p>
            <a:pPr>
              <a:defRPr/>
            </a:pPr>
            <a:fld id="{EBA15ABF-0168-ED43-8055-FDAC86F85D9F}"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5" name="Rectangle 13"/>
          <p:cNvSpPr>
            <a:spLocks noGrp="1" noChangeArrowheads="1"/>
          </p:cNvSpPr>
          <p:nvPr>
            <p:ph type="sldNum" sz="quarter" idx="11"/>
          </p:nvPr>
        </p:nvSpPr>
        <p:spPr>
          <a:ln/>
        </p:spPr>
        <p:txBody>
          <a:bodyPr/>
          <a:lstStyle>
            <a:lvl1pPr>
              <a:defRPr/>
            </a:lvl1pPr>
          </a:lstStyle>
          <a:p>
            <a:pPr>
              <a:defRPr/>
            </a:pPr>
            <a:fld id="{C22399C2-1ADD-1549-9753-CEA7C1EED1B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5" name="Rectangle 13"/>
          <p:cNvSpPr>
            <a:spLocks noGrp="1" noChangeArrowheads="1"/>
          </p:cNvSpPr>
          <p:nvPr>
            <p:ph type="sldNum" sz="quarter" idx="11"/>
          </p:nvPr>
        </p:nvSpPr>
        <p:spPr>
          <a:ln/>
        </p:spPr>
        <p:txBody>
          <a:bodyPr/>
          <a:lstStyle>
            <a:lvl1pPr>
              <a:defRPr/>
            </a:lvl1pPr>
          </a:lstStyle>
          <a:p>
            <a:pPr>
              <a:defRPr/>
            </a:pPr>
            <a:fld id="{50848EDB-E059-EE4C-BEE4-92ACBFC1ACE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524000"/>
            <a:ext cx="40005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38700" y="1524000"/>
            <a:ext cx="40005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6" name="Rectangle 13"/>
          <p:cNvSpPr>
            <a:spLocks noGrp="1" noChangeArrowheads="1"/>
          </p:cNvSpPr>
          <p:nvPr>
            <p:ph type="sldNum" sz="quarter" idx="11"/>
          </p:nvPr>
        </p:nvSpPr>
        <p:spPr>
          <a:ln/>
        </p:spPr>
        <p:txBody>
          <a:bodyPr/>
          <a:lstStyle>
            <a:lvl1pPr>
              <a:defRPr/>
            </a:lvl1pPr>
          </a:lstStyle>
          <a:p>
            <a:pPr>
              <a:defRPr/>
            </a:pPr>
            <a:fld id="{1EE9051A-5116-C044-BC66-ED283B4D5A77}"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8" name="Rectangle 13"/>
          <p:cNvSpPr>
            <a:spLocks noGrp="1" noChangeArrowheads="1"/>
          </p:cNvSpPr>
          <p:nvPr>
            <p:ph type="sldNum" sz="quarter" idx="11"/>
          </p:nvPr>
        </p:nvSpPr>
        <p:spPr>
          <a:ln/>
        </p:spPr>
        <p:txBody>
          <a:bodyPr/>
          <a:lstStyle>
            <a:lvl1pPr>
              <a:defRPr/>
            </a:lvl1pPr>
          </a:lstStyle>
          <a:p>
            <a:pPr>
              <a:defRPr/>
            </a:pPr>
            <a:fld id="{2E73A91B-A097-8F43-A5C5-A8482E10CE6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4" name="Rectangle 13"/>
          <p:cNvSpPr>
            <a:spLocks noGrp="1" noChangeArrowheads="1"/>
          </p:cNvSpPr>
          <p:nvPr>
            <p:ph type="sldNum" sz="quarter" idx="11"/>
          </p:nvPr>
        </p:nvSpPr>
        <p:spPr>
          <a:ln/>
        </p:spPr>
        <p:txBody>
          <a:bodyPr/>
          <a:lstStyle>
            <a:lvl1pPr>
              <a:defRPr/>
            </a:lvl1pPr>
          </a:lstStyle>
          <a:p>
            <a:pPr>
              <a:defRPr/>
            </a:pPr>
            <a:fld id="{6E0AA622-F4CE-604D-A669-CD3D12FC535C}"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3" name="Rectangle 13"/>
          <p:cNvSpPr>
            <a:spLocks noGrp="1" noChangeArrowheads="1"/>
          </p:cNvSpPr>
          <p:nvPr>
            <p:ph type="sldNum" sz="quarter" idx="11"/>
          </p:nvPr>
        </p:nvSpPr>
        <p:spPr>
          <a:ln/>
        </p:spPr>
        <p:txBody>
          <a:bodyPr/>
          <a:lstStyle>
            <a:lvl1pPr>
              <a:defRPr/>
            </a:lvl1pPr>
          </a:lstStyle>
          <a:p>
            <a:pPr>
              <a:defRPr/>
            </a:pPr>
            <a:fld id="{BA615124-8EB2-6E40-9E50-F98D2465DC7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6" name="Rectangle 13"/>
          <p:cNvSpPr>
            <a:spLocks noGrp="1" noChangeArrowheads="1"/>
          </p:cNvSpPr>
          <p:nvPr>
            <p:ph type="sldNum" sz="quarter" idx="11"/>
          </p:nvPr>
        </p:nvSpPr>
        <p:spPr>
          <a:ln/>
        </p:spPr>
        <p:txBody>
          <a:bodyPr/>
          <a:lstStyle>
            <a:lvl1pPr>
              <a:defRPr/>
            </a:lvl1pPr>
          </a:lstStyle>
          <a:p>
            <a:pPr>
              <a:defRPr/>
            </a:pPr>
            <a:fld id="{A44EE25D-892F-FA42-8251-4062CB60CA5E}"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6" name="Rectangle 13"/>
          <p:cNvSpPr>
            <a:spLocks noGrp="1" noChangeArrowheads="1"/>
          </p:cNvSpPr>
          <p:nvPr>
            <p:ph type="sldNum" sz="quarter" idx="11"/>
          </p:nvPr>
        </p:nvSpPr>
        <p:spPr>
          <a:ln/>
        </p:spPr>
        <p:txBody>
          <a:bodyPr/>
          <a:lstStyle>
            <a:lvl1pPr>
              <a:defRPr/>
            </a:lvl1pPr>
          </a:lstStyle>
          <a:p>
            <a:pPr>
              <a:defRPr/>
            </a:pPr>
            <a:fld id="{2C56E9B7-6EE0-8D46-8C36-993F30F20EC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35" name="Rectangle 15"/>
          <p:cNvSpPr>
            <a:spLocks noChangeArrowheads="1"/>
          </p:cNvSpPr>
          <p:nvPr userDrawn="1"/>
        </p:nvSpPr>
        <p:spPr bwMode="auto">
          <a:xfrm rot="-5400000">
            <a:off x="-2590800" y="3733800"/>
            <a:ext cx="5715000" cy="533400"/>
          </a:xfrm>
          <a:prstGeom prst="rect">
            <a:avLst/>
          </a:prstGeom>
          <a:gradFill rotWithShape="0">
            <a:gsLst>
              <a:gs pos="0">
                <a:srgbClr val="DDCBE7"/>
              </a:gs>
              <a:gs pos="100000">
                <a:srgbClr val="DDCBE7">
                  <a:gamma/>
                  <a:tint val="0"/>
                  <a:invGamma/>
                </a:srgbClr>
              </a:gs>
            </a:gsLst>
            <a:lin ang="5400000" scaled="1"/>
          </a:gradFill>
          <a:ln w="9525">
            <a:noFill/>
            <a:miter lim="800000"/>
            <a:headEnd/>
            <a:tailEnd/>
          </a:ln>
          <a:effectLst/>
        </p:spPr>
        <p:txBody>
          <a:bodyPr wrap="none" anchor="ctr">
            <a:prstTxWarp prst="textNoShape">
              <a:avLst/>
            </a:prstTxWarp>
          </a:bodyPr>
          <a:lstStyle/>
          <a:p>
            <a:pPr>
              <a:defRPr/>
            </a:pPr>
            <a:endParaRPr lang="en-US">
              <a:latin typeface="Tahoma" pitchFamily="-84" charset="0"/>
            </a:endParaRPr>
          </a:p>
        </p:txBody>
      </p:sp>
      <p:sp>
        <p:nvSpPr>
          <p:cNvPr id="5134" name="Rectangle 14"/>
          <p:cNvSpPr>
            <a:spLocks noChangeArrowheads="1"/>
          </p:cNvSpPr>
          <p:nvPr userDrawn="1"/>
        </p:nvSpPr>
        <p:spPr bwMode="auto">
          <a:xfrm>
            <a:off x="0" y="0"/>
            <a:ext cx="9144000" cy="1143000"/>
          </a:xfrm>
          <a:prstGeom prst="rect">
            <a:avLst/>
          </a:prstGeom>
          <a:gradFill rotWithShape="0">
            <a:gsLst>
              <a:gs pos="0">
                <a:srgbClr val="9900CC"/>
              </a:gs>
              <a:gs pos="100000">
                <a:srgbClr val="FFFFFF"/>
              </a:gs>
            </a:gsLst>
            <a:lin ang="0" scaled="1"/>
          </a:gradFill>
          <a:ln w="9525">
            <a:noFill/>
            <a:miter lim="800000"/>
            <a:headEnd/>
            <a:tailEnd/>
          </a:ln>
          <a:effectLst/>
        </p:spPr>
        <p:txBody>
          <a:bodyPr wrap="none" anchor="ctr">
            <a:prstTxWarp prst="textNoShape">
              <a:avLst/>
            </a:prstTxWarp>
          </a:bodyPr>
          <a:lstStyle/>
          <a:p>
            <a:pPr>
              <a:defRPr/>
            </a:pPr>
            <a:endParaRPr lang="en-US">
              <a:latin typeface="Tahoma" pitchFamily="-84" charset="0"/>
            </a:endParaRPr>
          </a:p>
        </p:txBody>
      </p:sp>
      <p:sp>
        <p:nvSpPr>
          <p:cNvPr id="1028" name="Rectangle 9"/>
          <p:cNvSpPr>
            <a:spLocks noGrp="1" noChangeArrowheads="1"/>
          </p:cNvSpPr>
          <p:nvPr>
            <p:ph type="title"/>
          </p:nvPr>
        </p:nvSpPr>
        <p:spPr bwMode="auto">
          <a:xfrm>
            <a:off x="685800" y="0"/>
            <a:ext cx="81534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9" name="Rectangle 10"/>
          <p:cNvSpPr>
            <a:spLocks noGrp="1" noChangeArrowheads="1"/>
          </p:cNvSpPr>
          <p:nvPr>
            <p:ph type="body" idx="1"/>
          </p:nvPr>
        </p:nvSpPr>
        <p:spPr bwMode="auto">
          <a:xfrm>
            <a:off x="685800" y="1524000"/>
            <a:ext cx="81534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132" name="Rectangle 12"/>
          <p:cNvSpPr>
            <a:spLocks noGrp="1" noChangeArrowheads="1"/>
          </p:cNvSpPr>
          <p:nvPr>
            <p:ph type="ftr" sz="quarter" idx="3"/>
          </p:nvPr>
        </p:nvSpPr>
        <p:spPr bwMode="auto">
          <a:xfrm>
            <a:off x="0" y="6553200"/>
            <a:ext cx="3581400" cy="304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solidFill>
                  <a:srgbClr val="D0B6DE"/>
                </a:solidFill>
                <a:latin typeface="Tahoma" pitchFamily="-84" charset="0"/>
              </a:defRPr>
            </a:lvl1pPr>
          </a:lstStyle>
          <a:p>
            <a:pPr>
              <a:defRPr/>
            </a:pPr>
            <a:r>
              <a:rPr lang="en-US"/>
              <a:t>HAMR - Hatcliff -- Kansas State</a:t>
            </a:r>
          </a:p>
        </p:txBody>
      </p:sp>
      <p:sp>
        <p:nvSpPr>
          <p:cNvPr id="5133" name="Rectangle 13"/>
          <p:cNvSpPr>
            <a:spLocks noGrp="1" noChangeArrowheads="1"/>
          </p:cNvSpPr>
          <p:nvPr>
            <p:ph type="sldNum" sz="quarter" idx="4"/>
          </p:nvPr>
        </p:nvSpPr>
        <p:spPr bwMode="auto">
          <a:xfrm>
            <a:off x="8686800" y="6400800"/>
            <a:ext cx="4572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solidFill>
                  <a:srgbClr val="D0B6DE"/>
                </a:solidFill>
                <a:latin typeface="Tahoma" pitchFamily="-84" charset="0"/>
              </a:defRPr>
            </a:lvl1pPr>
          </a:lstStyle>
          <a:p>
            <a:pPr>
              <a:defRPr/>
            </a:pPr>
            <a:fld id="{623F72AE-F2FC-1C4B-AEBE-5105C7AC914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80"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rtl="0" eaLnBrk="0" fontAlgn="base" hangingPunct="0">
        <a:spcBef>
          <a:spcPct val="0"/>
        </a:spcBef>
        <a:spcAft>
          <a:spcPct val="0"/>
        </a:spcAft>
        <a:defRPr sz="4400" b="1">
          <a:solidFill>
            <a:schemeClr val="tx1"/>
          </a:solidFill>
          <a:latin typeface="+mj-lt"/>
          <a:ea typeface="ＭＳ Ｐゴシック" pitchFamily="-84" charset="-128"/>
          <a:cs typeface="ＭＳ Ｐゴシック" pitchFamily="-84" charset="-128"/>
        </a:defRPr>
      </a:lvl1pPr>
      <a:lvl2pPr algn="l" rtl="0" eaLnBrk="0" fontAlgn="base" hangingPunct="0">
        <a:spcBef>
          <a:spcPct val="0"/>
        </a:spcBef>
        <a:spcAft>
          <a:spcPct val="0"/>
        </a:spcAft>
        <a:defRPr sz="4400" b="1">
          <a:solidFill>
            <a:schemeClr val="tx1"/>
          </a:solidFill>
          <a:latin typeface="Microsoft Sans Serif" charset="0"/>
          <a:ea typeface="ＭＳ Ｐゴシック" pitchFamily="-84" charset="-128"/>
          <a:cs typeface="ＭＳ Ｐゴシック" pitchFamily="-84" charset="-128"/>
        </a:defRPr>
      </a:lvl2pPr>
      <a:lvl3pPr algn="l" rtl="0" eaLnBrk="0" fontAlgn="base" hangingPunct="0">
        <a:spcBef>
          <a:spcPct val="0"/>
        </a:spcBef>
        <a:spcAft>
          <a:spcPct val="0"/>
        </a:spcAft>
        <a:defRPr sz="4400" b="1">
          <a:solidFill>
            <a:schemeClr val="tx1"/>
          </a:solidFill>
          <a:latin typeface="Microsoft Sans Serif" charset="0"/>
          <a:ea typeface="ＭＳ Ｐゴシック" pitchFamily="-84" charset="-128"/>
          <a:cs typeface="ＭＳ Ｐゴシック" pitchFamily="-84" charset="-128"/>
        </a:defRPr>
      </a:lvl3pPr>
      <a:lvl4pPr algn="l" rtl="0" eaLnBrk="0" fontAlgn="base" hangingPunct="0">
        <a:spcBef>
          <a:spcPct val="0"/>
        </a:spcBef>
        <a:spcAft>
          <a:spcPct val="0"/>
        </a:spcAft>
        <a:defRPr sz="4400" b="1">
          <a:solidFill>
            <a:schemeClr val="tx1"/>
          </a:solidFill>
          <a:latin typeface="Microsoft Sans Serif" charset="0"/>
          <a:ea typeface="ＭＳ Ｐゴシック" pitchFamily="-84" charset="-128"/>
          <a:cs typeface="ＭＳ Ｐゴシック" pitchFamily="-84" charset="-128"/>
        </a:defRPr>
      </a:lvl4pPr>
      <a:lvl5pPr algn="l" rtl="0" eaLnBrk="0" fontAlgn="base" hangingPunct="0">
        <a:spcBef>
          <a:spcPct val="0"/>
        </a:spcBef>
        <a:spcAft>
          <a:spcPct val="0"/>
        </a:spcAft>
        <a:defRPr sz="4400" b="1">
          <a:solidFill>
            <a:schemeClr val="tx1"/>
          </a:solidFill>
          <a:latin typeface="Microsoft Sans Serif" charset="0"/>
          <a:ea typeface="ＭＳ Ｐゴシック" pitchFamily="-84" charset="-128"/>
          <a:cs typeface="ＭＳ Ｐゴシック" pitchFamily="-84" charset="-128"/>
        </a:defRPr>
      </a:lvl5pPr>
      <a:lvl6pPr marL="457200" algn="l" rtl="0" fontAlgn="base">
        <a:spcBef>
          <a:spcPct val="0"/>
        </a:spcBef>
        <a:spcAft>
          <a:spcPct val="0"/>
        </a:spcAft>
        <a:defRPr sz="4400" b="1">
          <a:solidFill>
            <a:schemeClr val="tx1"/>
          </a:solidFill>
          <a:latin typeface="Microsoft Sans Serif" charset="0"/>
        </a:defRPr>
      </a:lvl6pPr>
      <a:lvl7pPr marL="914400" algn="l" rtl="0" fontAlgn="base">
        <a:spcBef>
          <a:spcPct val="0"/>
        </a:spcBef>
        <a:spcAft>
          <a:spcPct val="0"/>
        </a:spcAft>
        <a:defRPr sz="4400" b="1">
          <a:solidFill>
            <a:schemeClr val="tx1"/>
          </a:solidFill>
          <a:latin typeface="Microsoft Sans Serif" charset="0"/>
        </a:defRPr>
      </a:lvl7pPr>
      <a:lvl8pPr marL="1371600" algn="l" rtl="0" fontAlgn="base">
        <a:spcBef>
          <a:spcPct val="0"/>
        </a:spcBef>
        <a:spcAft>
          <a:spcPct val="0"/>
        </a:spcAft>
        <a:defRPr sz="4400" b="1">
          <a:solidFill>
            <a:schemeClr val="tx1"/>
          </a:solidFill>
          <a:latin typeface="Microsoft Sans Serif" charset="0"/>
        </a:defRPr>
      </a:lvl8pPr>
      <a:lvl9pPr marL="1828800" algn="l" rtl="0" fontAlgn="base">
        <a:spcBef>
          <a:spcPct val="0"/>
        </a:spcBef>
        <a:spcAft>
          <a:spcPct val="0"/>
        </a:spcAft>
        <a:defRPr sz="4400" b="1">
          <a:solidFill>
            <a:schemeClr val="tx1"/>
          </a:solidFill>
          <a:latin typeface="Microsoft Sans Serif"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106" charset="2"/>
        <a:buChar char="n"/>
        <a:defRPr sz="3200">
          <a:solidFill>
            <a:schemeClr val="tx1"/>
          </a:solidFill>
          <a:latin typeface="+mn-lt"/>
          <a:ea typeface="ＭＳ Ｐゴシック" pitchFamily="-84" charset="-128"/>
          <a:cs typeface="ＭＳ Ｐゴシック" pitchFamily="-84" charset="-128"/>
        </a:defRPr>
      </a:lvl1pPr>
      <a:lvl2pPr marL="742950" indent="-285750" algn="l" rtl="0" eaLnBrk="0" fontAlgn="base" hangingPunct="0">
        <a:spcBef>
          <a:spcPct val="20000"/>
        </a:spcBef>
        <a:spcAft>
          <a:spcPct val="0"/>
        </a:spcAft>
        <a:buClr>
          <a:schemeClr val="hlink"/>
        </a:buClr>
        <a:buSzPct val="55000"/>
        <a:buFont typeface="Wingdings" pitchFamily="-106" charset="2"/>
        <a:buChar char="n"/>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folHlink"/>
        </a:buClr>
        <a:buSzPct val="50000"/>
        <a:buFont typeface="Wingdings" pitchFamily="-106" charset="2"/>
        <a:buChar char="n"/>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accent2"/>
        </a:buClr>
        <a:buSzPct val="55000"/>
        <a:buFont typeface="Wingdings" pitchFamily="-106" charset="2"/>
        <a:buChar char="n"/>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accent1"/>
        </a:buClr>
        <a:buSzPct val="50000"/>
        <a:buFont typeface="Wingdings" pitchFamily="-106" charset="2"/>
        <a:buChar char="n"/>
        <a:defRPr sz="2000">
          <a:solidFill>
            <a:schemeClr val="tx1"/>
          </a:solidFill>
          <a:latin typeface="+mn-lt"/>
          <a:ea typeface="ＭＳ Ｐゴシック" charset="-128"/>
        </a:defRPr>
      </a:lvl5pPr>
      <a:lvl6pPr marL="25146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ea typeface="ＭＳ Ｐゴシック" charset="-128"/>
        </a:defRPr>
      </a:lvl6pPr>
      <a:lvl7pPr marL="29718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ea typeface="ＭＳ Ｐゴシック" charset="-128"/>
        </a:defRPr>
      </a:lvl7pPr>
      <a:lvl8pPr marL="34290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ea typeface="ＭＳ Ｐゴシック" charset="-128"/>
        </a:defRPr>
      </a:lvl8pPr>
      <a:lvl9pPr marL="38862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a:xfrm>
            <a:off x="533399" y="1216010"/>
            <a:ext cx="8458200" cy="1752600"/>
          </a:xfrm>
        </p:spPr>
        <p:txBody>
          <a:bodyPr/>
          <a:lstStyle/>
          <a:p>
            <a:r>
              <a:rPr lang="en-US" sz="4000" dirty="0" err="1"/>
              <a:t>Logika</a:t>
            </a:r>
            <a:r>
              <a:rPr lang="en-US" sz="4000" dirty="0"/>
              <a:t>: </a:t>
            </a:r>
            <a:br>
              <a:rPr lang="en-US" sz="4000" dirty="0"/>
            </a:br>
            <a:r>
              <a:rPr lang="en-US" sz="4000" dirty="0"/>
              <a:t>Proof and Rewriting</a:t>
            </a:r>
            <a:endParaRPr lang="en-US" sz="5400" dirty="0"/>
          </a:p>
        </p:txBody>
      </p:sp>
      <p:sp>
        <p:nvSpPr>
          <p:cNvPr id="7" name="TextBox 6"/>
          <p:cNvSpPr txBox="1"/>
          <p:nvPr/>
        </p:nvSpPr>
        <p:spPr>
          <a:xfrm>
            <a:off x="2317126" y="4308471"/>
            <a:ext cx="1447800" cy="923330"/>
          </a:xfrm>
          <a:prstGeom prst="rect">
            <a:avLst/>
          </a:prstGeom>
          <a:noFill/>
        </p:spPr>
        <p:txBody>
          <a:bodyPr wrap="square" rtlCol="0">
            <a:spAutoFit/>
          </a:bodyPr>
          <a:lstStyle/>
          <a:p>
            <a:r>
              <a:rPr lang="en-US" sz="1800" dirty="0"/>
              <a:t>Robby</a:t>
            </a:r>
          </a:p>
          <a:p>
            <a:pPr algn="l"/>
            <a:r>
              <a:rPr lang="en-US" sz="1800" dirty="0"/>
              <a:t>John Hatcliff</a:t>
            </a:r>
          </a:p>
          <a:p>
            <a:pPr algn="l"/>
            <a:r>
              <a:rPr lang="en-US" sz="1800" dirty="0"/>
              <a:t>Jason Belt</a:t>
            </a:r>
          </a:p>
        </p:txBody>
      </p:sp>
      <p:cxnSp>
        <p:nvCxnSpPr>
          <p:cNvPr id="4" name="Straight Connector 3"/>
          <p:cNvCxnSpPr/>
          <p:nvPr/>
        </p:nvCxnSpPr>
        <p:spPr bwMode="auto">
          <a:xfrm>
            <a:off x="685800" y="3124200"/>
            <a:ext cx="8305800" cy="0"/>
          </a:xfrm>
          <a:prstGeom prst="line">
            <a:avLst/>
          </a:prstGeom>
          <a:solidFill>
            <a:schemeClr val="accent1"/>
          </a:solidFill>
          <a:ln w="28575" cap="flat" cmpd="sng" algn="ctr">
            <a:solidFill>
              <a:schemeClr val="accent1"/>
            </a:solidFill>
            <a:prstDash val="solid"/>
            <a:miter lim="800000"/>
            <a:headEnd type="none" w="med" len="med"/>
            <a:tailEnd type="none" w="med" len="med"/>
          </a:ln>
          <a:effectLst/>
        </p:spPr>
      </p:cxnSp>
      <p:sp>
        <p:nvSpPr>
          <p:cNvPr id="6" name="TextBox 5"/>
          <p:cNvSpPr txBox="1"/>
          <p:nvPr/>
        </p:nvSpPr>
        <p:spPr>
          <a:xfrm>
            <a:off x="2362200" y="3200400"/>
            <a:ext cx="4733925" cy="461665"/>
          </a:xfrm>
          <a:prstGeom prst="rect">
            <a:avLst/>
          </a:prstGeom>
          <a:noFill/>
        </p:spPr>
        <p:txBody>
          <a:bodyPr wrap="none" rtlCol="0">
            <a:spAutoFit/>
          </a:bodyPr>
          <a:lstStyle/>
          <a:p>
            <a:r>
              <a:rPr lang="en-US" dirty="0"/>
              <a:t>STRESS 2024 – October 24, 2024</a:t>
            </a:r>
          </a:p>
        </p:txBody>
      </p:sp>
      <p:cxnSp>
        <p:nvCxnSpPr>
          <p:cNvPr id="11" name="Straight Connector 10"/>
          <p:cNvCxnSpPr/>
          <p:nvPr/>
        </p:nvCxnSpPr>
        <p:spPr bwMode="auto">
          <a:xfrm>
            <a:off x="685800" y="3733800"/>
            <a:ext cx="8305800" cy="0"/>
          </a:xfrm>
          <a:prstGeom prst="line">
            <a:avLst/>
          </a:prstGeom>
          <a:solidFill>
            <a:schemeClr val="accent1"/>
          </a:solidFill>
          <a:ln w="28575" cap="flat" cmpd="sng" algn="ctr">
            <a:solidFill>
              <a:schemeClr val="accent1"/>
            </a:solidFill>
            <a:prstDash val="solid"/>
            <a:miter lim="800000"/>
            <a:headEnd type="none" w="med" len="med"/>
            <a:tailEnd type="none" w="med" len="med"/>
          </a:ln>
          <a:effectLst/>
        </p:spPr>
      </p:cxnSp>
      <p:sp>
        <p:nvSpPr>
          <p:cNvPr id="13" name="TextBox 12"/>
          <p:cNvSpPr txBox="1"/>
          <p:nvPr/>
        </p:nvSpPr>
        <p:spPr>
          <a:xfrm>
            <a:off x="4956313" y="4346151"/>
            <a:ext cx="1832233" cy="338554"/>
          </a:xfrm>
          <a:prstGeom prst="rect">
            <a:avLst/>
          </a:prstGeom>
          <a:noFill/>
        </p:spPr>
        <p:txBody>
          <a:bodyPr wrap="none" rtlCol="0">
            <a:spAutoFit/>
          </a:bodyPr>
          <a:lstStyle/>
          <a:p>
            <a:r>
              <a:rPr lang="en-US" sz="1600" dirty="0"/>
              <a:t>Stefan </a:t>
            </a:r>
            <a:r>
              <a:rPr lang="en-US" sz="1600" dirty="0" err="1"/>
              <a:t>Hallerstede</a:t>
            </a:r>
            <a:endParaRPr lang="en-US" sz="1600" dirty="0"/>
          </a:p>
        </p:txBody>
      </p:sp>
      <p:sp>
        <p:nvSpPr>
          <p:cNvPr id="9" name="TextBox 8"/>
          <p:cNvSpPr txBox="1"/>
          <p:nvPr/>
        </p:nvSpPr>
        <p:spPr>
          <a:xfrm>
            <a:off x="838200" y="6096000"/>
            <a:ext cx="8153399" cy="246221"/>
          </a:xfrm>
          <a:prstGeom prst="rect">
            <a:avLst/>
          </a:prstGeom>
          <a:noFill/>
        </p:spPr>
        <p:txBody>
          <a:bodyPr wrap="square" rtlCol="0">
            <a:spAutoFit/>
          </a:bodyPr>
          <a:lstStyle/>
          <a:p>
            <a:r>
              <a:rPr lang="en-US" sz="1000" dirty="0"/>
              <a:t>This material is based on research sponsored in part by DARPA </a:t>
            </a:r>
          </a:p>
        </p:txBody>
      </p:sp>
      <p:sp>
        <p:nvSpPr>
          <p:cNvPr id="3" name="TextBox 2">
            <a:extLst>
              <a:ext uri="{FF2B5EF4-FFF2-40B4-BE49-F238E27FC236}">
                <a16:creationId xmlns:a16="http://schemas.microsoft.com/office/drawing/2014/main" id="{6B30B2EF-D57F-F14D-9892-12153C192BFE}"/>
              </a:ext>
            </a:extLst>
          </p:cNvPr>
          <p:cNvSpPr txBox="1"/>
          <p:nvPr/>
        </p:nvSpPr>
        <p:spPr>
          <a:xfrm>
            <a:off x="2012325" y="3886200"/>
            <a:ext cx="2559675" cy="369332"/>
          </a:xfrm>
          <a:prstGeom prst="rect">
            <a:avLst/>
          </a:prstGeom>
          <a:noFill/>
        </p:spPr>
        <p:txBody>
          <a:bodyPr wrap="none" rtlCol="0">
            <a:spAutoFit/>
          </a:bodyPr>
          <a:lstStyle/>
          <a:p>
            <a:r>
              <a:rPr lang="en-US" sz="1800" i="1" dirty="0"/>
              <a:t>Kansas State University</a:t>
            </a:r>
          </a:p>
        </p:txBody>
      </p:sp>
      <p:sp>
        <p:nvSpPr>
          <p:cNvPr id="14" name="TextBox 13">
            <a:extLst>
              <a:ext uri="{FF2B5EF4-FFF2-40B4-BE49-F238E27FC236}">
                <a16:creationId xmlns:a16="http://schemas.microsoft.com/office/drawing/2014/main" id="{C13905A8-F033-874A-A32D-50E08E4BF022}"/>
              </a:ext>
            </a:extLst>
          </p:cNvPr>
          <p:cNvSpPr txBox="1"/>
          <p:nvPr/>
        </p:nvSpPr>
        <p:spPr>
          <a:xfrm>
            <a:off x="4953000" y="3886200"/>
            <a:ext cx="1955600" cy="369332"/>
          </a:xfrm>
          <a:prstGeom prst="rect">
            <a:avLst/>
          </a:prstGeom>
          <a:noFill/>
        </p:spPr>
        <p:txBody>
          <a:bodyPr wrap="none" rtlCol="0">
            <a:spAutoFit/>
          </a:bodyPr>
          <a:lstStyle/>
          <a:p>
            <a:r>
              <a:rPr lang="en-US" sz="1800" i="1" dirty="0"/>
              <a:t>Aarhus University</a:t>
            </a:r>
          </a:p>
        </p:txBody>
      </p:sp>
      <p:sp>
        <p:nvSpPr>
          <p:cNvPr id="5" name="Rectangle 4">
            <a:extLst>
              <a:ext uri="{FF2B5EF4-FFF2-40B4-BE49-F238E27FC236}">
                <a16:creationId xmlns:a16="http://schemas.microsoft.com/office/drawing/2014/main" id="{38E4B0B0-22E8-1340-AA2C-68C72F08D6A5}"/>
              </a:ext>
            </a:extLst>
          </p:cNvPr>
          <p:cNvSpPr/>
          <p:nvPr/>
        </p:nvSpPr>
        <p:spPr bwMode="auto">
          <a:xfrm flipV="1">
            <a:off x="4953000" y="4396636"/>
            <a:ext cx="1832233" cy="277720"/>
          </a:xfrm>
          <a:prstGeom prst="rect">
            <a:avLst/>
          </a:prstGeom>
          <a:noFill/>
          <a:ln w="28575" cap="flat" cmpd="sng" algn="ctr">
            <a:solidFill>
              <a:srgbClr val="00B05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6" name="TextBox 15">
            <a:extLst>
              <a:ext uri="{FF2B5EF4-FFF2-40B4-BE49-F238E27FC236}">
                <a16:creationId xmlns:a16="http://schemas.microsoft.com/office/drawing/2014/main" id="{663EBDB7-43CB-B144-9456-14002C9FB986}"/>
              </a:ext>
            </a:extLst>
          </p:cNvPr>
          <p:cNvSpPr txBox="1"/>
          <p:nvPr/>
        </p:nvSpPr>
        <p:spPr>
          <a:xfrm>
            <a:off x="457200" y="6400800"/>
            <a:ext cx="8453927" cy="369332"/>
          </a:xfrm>
          <a:prstGeom prst="rect">
            <a:avLst/>
          </a:prstGeom>
          <a:noFill/>
        </p:spPr>
        <p:txBody>
          <a:bodyPr wrap="square">
            <a:spAutoFit/>
          </a:bodyPr>
          <a:lstStyle/>
          <a:p>
            <a:pPr algn="ctr"/>
            <a:r>
              <a:rPr lang="en-US" sz="900" dirty="0"/>
              <a:t>DISCLAIMER: The views and conclusions contained in this presentation are those of the author and should not be interpreted as representing the official policies, either express or implied, of any agency or department of the U.S. Government, Kansas State University or Aarhus University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899951-EA15-8173-5654-8EC8F680E1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DF0E45-5449-B34A-3DA0-78BBF8542E7C}"/>
              </a:ext>
            </a:extLst>
          </p:cNvPr>
          <p:cNvSpPr>
            <a:spLocks noGrp="1"/>
          </p:cNvSpPr>
          <p:nvPr>
            <p:ph type="title"/>
          </p:nvPr>
        </p:nvSpPr>
        <p:spPr/>
        <p:txBody>
          <a:bodyPr/>
          <a:lstStyle/>
          <a:p>
            <a:r>
              <a:rPr lang="en-US" sz="3600" dirty="0"/>
              <a:t>Expression Rewriting</a:t>
            </a:r>
          </a:p>
        </p:txBody>
      </p:sp>
      <p:sp>
        <p:nvSpPr>
          <p:cNvPr id="128" name="Slide Number Placeholder 127">
            <a:extLst>
              <a:ext uri="{FF2B5EF4-FFF2-40B4-BE49-F238E27FC236}">
                <a16:creationId xmlns:a16="http://schemas.microsoft.com/office/drawing/2014/main" id="{D09EBF5B-F393-603A-5AC8-129B5E68F39F}"/>
              </a:ext>
            </a:extLst>
          </p:cNvPr>
          <p:cNvSpPr>
            <a:spLocks noGrp="1"/>
          </p:cNvSpPr>
          <p:nvPr>
            <p:ph type="sldNum" sz="quarter" idx="11"/>
          </p:nvPr>
        </p:nvSpPr>
        <p:spPr/>
        <p:txBody>
          <a:bodyPr/>
          <a:lstStyle/>
          <a:p>
            <a:pPr>
              <a:defRPr/>
            </a:pPr>
            <a:fld id="{6E0AA622-F4CE-604D-A669-CD3D12FC535C}" type="slidenum">
              <a:rPr lang="en-US" smtClean="0"/>
              <a:pPr>
                <a:defRPr/>
              </a:pPr>
              <a:t>2</a:t>
            </a:fld>
            <a:endParaRPr lang="en-US" dirty="0"/>
          </a:p>
        </p:txBody>
      </p:sp>
      <p:sp>
        <p:nvSpPr>
          <p:cNvPr id="3" name="TextBox 2">
            <a:extLst>
              <a:ext uri="{FF2B5EF4-FFF2-40B4-BE49-F238E27FC236}">
                <a16:creationId xmlns:a16="http://schemas.microsoft.com/office/drawing/2014/main" id="{24408CA2-8169-A371-EB59-C82585DD5199}"/>
              </a:ext>
            </a:extLst>
          </p:cNvPr>
          <p:cNvSpPr txBox="1"/>
          <p:nvPr/>
        </p:nvSpPr>
        <p:spPr>
          <a:xfrm>
            <a:off x="381000" y="1158925"/>
            <a:ext cx="8016766"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Systematic application of equalities </a:t>
            </a:r>
          </a:p>
        </p:txBody>
      </p:sp>
      <p:sp>
        <p:nvSpPr>
          <p:cNvPr id="4" name="TextBox 3">
            <a:extLst>
              <a:ext uri="{FF2B5EF4-FFF2-40B4-BE49-F238E27FC236}">
                <a16:creationId xmlns:a16="http://schemas.microsoft.com/office/drawing/2014/main" id="{B96E00F2-C7D7-BBD9-E80B-05BDA11A7C1B}"/>
              </a:ext>
            </a:extLst>
          </p:cNvPr>
          <p:cNvSpPr txBox="1"/>
          <p:nvPr/>
        </p:nvSpPr>
        <p:spPr>
          <a:xfrm>
            <a:off x="533400" y="1600200"/>
            <a:ext cx="7391400" cy="1200329"/>
          </a:xfrm>
          <a:prstGeom prst="rect">
            <a:avLst/>
          </a:prstGeom>
          <a:noFill/>
        </p:spPr>
        <p:txBody>
          <a:bodyPr wrap="square" rtlCol="0">
            <a:spAutoFit/>
          </a:bodyPr>
          <a:lstStyle/>
          <a:p>
            <a:r>
              <a:rPr lang="en-GB" sz="1800" dirty="0"/>
              <a:t>Many facts have the shape of </a:t>
            </a:r>
            <a:r>
              <a:rPr lang="en-GB" sz="1800" b="1" dirty="0"/>
              <a:t>equalities</a:t>
            </a:r>
            <a:r>
              <a:rPr lang="en-GB" sz="1800" dirty="0"/>
              <a:t>, e.g.,</a:t>
            </a:r>
          </a:p>
          <a:p>
            <a:pPr marL="285750" indent="-285750">
              <a:buFont typeface="Arial" panose="020B0604020202020204" pitchFamily="34" charset="0"/>
              <a:buChar char="•"/>
            </a:pPr>
            <a:r>
              <a:rPr lang="en-GB" sz="1800" dirty="0"/>
              <a:t>Properties of numbers like </a:t>
            </a:r>
            <a:r>
              <a:rPr lang="en-GB" sz="1800" dirty="0">
                <a:solidFill>
                  <a:srgbClr val="8922FD"/>
                </a:solidFill>
                <a:latin typeface="Menlo" panose="020B0609030804020204" pitchFamily="49" charset="0"/>
                <a:ea typeface="Menlo" panose="020B0609030804020204" pitchFamily="49" charset="0"/>
                <a:cs typeface="Menlo" panose="020B0609030804020204" pitchFamily="49" charset="0"/>
              </a:rPr>
              <a:t>x + 0 = x</a:t>
            </a:r>
          </a:p>
          <a:p>
            <a:pPr marL="285750" indent="-285750">
              <a:buFont typeface="Arial" panose="020B0604020202020204" pitchFamily="34" charset="0"/>
              <a:buChar char="•"/>
            </a:pPr>
            <a:r>
              <a:rPr lang="en-GB" sz="1800" dirty="0"/>
              <a:t>Function definitions like </a:t>
            </a:r>
            <a:r>
              <a:rPr lang="en-GB" sz="1800" dirty="0">
                <a:solidFill>
                  <a:srgbClr val="8922FD"/>
                </a:solidFill>
                <a:latin typeface="Menlo" panose="020B0609030804020204" pitchFamily="49" charset="0"/>
                <a:ea typeface="Menlo" panose="020B0609030804020204" pitchFamily="49" charset="0"/>
                <a:cs typeface="Menlo" panose="020B0609030804020204" pitchFamily="49" charset="0"/>
              </a:rPr>
              <a:t>f(x) = if (x &gt; 0) then x else 0</a:t>
            </a:r>
          </a:p>
          <a:p>
            <a:pPr marL="285750" indent="-285750">
              <a:buFont typeface="Arial" panose="020B0604020202020204" pitchFamily="34" charset="0"/>
              <a:buChar char="•"/>
            </a:pPr>
            <a:r>
              <a:rPr lang="en-GB" sz="1800" dirty="0"/>
              <a:t>Properties derived from the above </a:t>
            </a:r>
          </a:p>
        </p:txBody>
      </p:sp>
      <p:sp>
        <p:nvSpPr>
          <p:cNvPr id="5" name="TextBox 4">
            <a:extLst>
              <a:ext uri="{FF2B5EF4-FFF2-40B4-BE49-F238E27FC236}">
                <a16:creationId xmlns:a16="http://schemas.microsoft.com/office/drawing/2014/main" id="{DA3B429C-54FB-7979-489D-EED4D59EC5A2}"/>
              </a:ext>
            </a:extLst>
          </p:cNvPr>
          <p:cNvSpPr txBox="1"/>
          <p:nvPr/>
        </p:nvSpPr>
        <p:spPr>
          <a:xfrm>
            <a:off x="533400" y="3033236"/>
            <a:ext cx="8534400" cy="1477328"/>
          </a:xfrm>
          <a:prstGeom prst="rect">
            <a:avLst/>
          </a:prstGeom>
          <a:noFill/>
        </p:spPr>
        <p:txBody>
          <a:bodyPr wrap="square" rtlCol="0">
            <a:spAutoFit/>
          </a:bodyPr>
          <a:lstStyle/>
          <a:p>
            <a:r>
              <a:rPr lang="en-GB" sz="1800" dirty="0"/>
              <a:t>These can be exploited in proofs, e.g.,</a:t>
            </a:r>
          </a:p>
          <a:p>
            <a:pPr>
              <a:tabLst>
                <a:tab pos="3460750" algn="l"/>
              </a:tabLst>
            </a:pPr>
            <a:r>
              <a:rPr lang="en-GB" sz="1800" dirty="0">
                <a:solidFill>
                  <a:srgbClr val="8922FD"/>
                </a:solidFill>
                <a:latin typeface="Menlo" panose="020B0609030804020204" pitchFamily="49" charset="0"/>
                <a:ea typeface="Menlo" panose="020B0609030804020204" pitchFamily="49" charset="0"/>
                <a:cs typeface="Menlo" panose="020B0609030804020204" pitchFamily="49" charset="0"/>
              </a:rPr>
              <a:t>f(1) + 0</a:t>
            </a:r>
          </a:p>
          <a:p>
            <a:pPr>
              <a:tabLst>
                <a:tab pos="3460750" algn="l"/>
              </a:tabLst>
            </a:pPr>
            <a:r>
              <a:rPr lang="en-GB" sz="1800" dirty="0">
                <a:solidFill>
                  <a:srgbClr val="8922FD"/>
                </a:solidFill>
                <a:latin typeface="Menlo" panose="020B0609030804020204" pitchFamily="49" charset="0"/>
                <a:ea typeface="Menlo" panose="020B0609030804020204" pitchFamily="49" charset="0"/>
                <a:cs typeface="Menlo" panose="020B0609030804020204" pitchFamily="49" charset="0"/>
              </a:rPr>
              <a:t>f(1)</a:t>
            </a:r>
            <a:r>
              <a:rPr lang="en-GB" sz="1800" dirty="0"/>
              <a:t>	using </a:t>
            </a:r>
            <a:r>
              <a:rPr lang="en-GB" sz="1800" dirty="0">
                <a:solidFill>
                  <a:srgbClr val="8922FD"/>
                </a:solidFill>
                <a:latin typeface="Menlo" panose="020B0609030804020204" pitchFamily="49" charset="0"/>
                <a:ea typeface="Menlo" panose="020B0609030804020204" pitchFamily="49" charset="0"/>
                <a:cs typeface="Menlo" panose="020B0609030804020204" pitchFamily="49" charset="0"/>
              </a:rPr>
              <a:t>x + 0 = x</a:t>
            </a:r>
            <a:endParaRPr lang="en-GB" sz="1800" dirty="0"/>
          </a:p>
          <a:p>
            <a:pPr>
              <a:tabLst>
                <a:tab pos="3460750" algn="l"/>
              </a:tabLst>
            </a:pPr>
            <a:r>
              <a:rPr lang="en-GB" sz="1800" dirty="0">
                <a:solidFill>
                  <a:srgbClr val="8922FD"/>
                </a:solidFill>
                <a:latin typeface="Menlo" panose="020B0609030804020204" pitchFamily="49" charset="0"/>
                <a:ea typeface="Menlo" panose="020B0609030804020204" pitchFamily="49" charset="0"/>
                <a:cs typeface="Menlo" panose="020B0609030804020204" pitchFamily="49" charset="0"/>
              </a:rPr>
              <a:t>if (1 &gt; 0) then 1 else 0</a:t>
            </a:r>
            <a:r>
              <a:rPr lang="en-GB" sz="1800" dirty="0"/>
              <a:t>	using </a:t>
            </a:r>
            <a:r>
              <a:rPr lang="en-GB" sz="1800" dirty="0">
                <a:solidFill>
                  <a:srgbClr val="8922FD"/>
                </a:solidFill>
                <a:latin typeface="Menlo" panose="020B0609030804020204" pitchFamily="49" charset="0"/>
                <a:ea typeface="Menlo" panose="020B0609030804020204" pitchFamily="49" charset="0"/>
                <a:cs typeface="Menlo" panose="020B0609030804020204" pitchFamily="49" charset="0"/>
              </a:rPr>
              <a:t>f(x) = if (x &gt; 0) then x else 0</a:t>
            </a:r>
            <a:endParaRPr lang="en-GB" sz="1800" dirty="0"/>
          </a:p>
          <a:p>
            <a:pPr>
              <a:tabLst>
                <a:tab pos="3460750" algn="l"/>
              </a:tabLst>
            </a:pPr>
            <a:r>
              <a:rPr lang="en-GB" sz="1800" dirty="0">
                <a:solidFill>
                  <a:srgbClr val="8922FD"/>
                </a:solidFill>
                <a:latin typeface="Menlo" panose="020B0609030804020204" pitchFamily="49" charset="0"/>
                <a:ea typeface="Menlo" panose="020B0609030804020204" pitchFamily="49" charset="0"/>
                <a:cs typeface="Menlo" panose="020B0609030804020204" pitchFamily="49" charset="0"/>
              </a:rPr>
              <a:t>1</a:t>
            </a:r>
            <a:r>
              <a:rPr lang="en-GB" sz="1800" dirty="0"/>
              <a:t>	using semantics of if-statement</a:t>
            </a:r>
          </a:p>
        </p:txBody>
      </p:sp>
      <p:sp>
        <p:nvSpPr>
          <p:cNvPr id="6" name="TextBox 5">
            <a:extLst>
              <a:ext uri="{FF2B5EF4-FFF2-40B4-BE49-F238E27FC236}">
                <a16:creationId xmlns:a16="http://schemas.microsoft.com/office/drawing/2014/main" id="{0171ED84-E81C-3E8F-E4E8-5E44A471AD9F}"/>
              </a:ext>
            </a:extLst>
          </p:cNvPr>
          <p:cNvSpPr txBox="1"/>
          <p:nvPr/>
        </p:nvSpPr>
        <p:spPr>
          <a:xfrm>
            <a:off x="502578" y="4738934"/>
            <a:ext cx="8336622" cy="646331"/>
          </a:xfrm>
          <a:prstGeom prst="rect">
            <a:avLst/>
          </a:prstGeom>
          <a:noFill/>
        </p:spPr>
        <p:txBody>
          <a:bodyPr wrap="square" rtlCol="0">
            <a:spAutoFit/>
          </a:bodyPr>
          <a:lstStyle/>
          <a:p>
            <a:r>
              <a:rPr lang="en-GB" sz="1800" dirty="0" err="1"/>
              <a:t>Logika</a:t>
            </a:r>
            <a:r>
              <a:rPr lang="en-GB" sz="1800" dirty="0"/>
              <a:t> has </a:t>
            </a:r>
            <a:r>
              <a:rPr lang="en-GB" sz="1800" b="1" dirty="0"/>
              <a:t>built in </a:t>
            </a:r>
            <a:r>
              <a:rPr lang="en-GB" sz="1800" dirty="0"/>
              <a:t>some rewriting rules </a:t>
            </a:r>
          </a:p>
          <a:p>
            <a:r>
              <a:rPr lang="en-GB" sz="1800" dirty="0"/>
              <a:t>based on semantics (and expression evaluation)</a:t>
            </a:r>
          </a:p>
        </p:txBody>
      </p:sp>
      <p:sp>
        <p:nvSpPr>
          <p:cNvPr id="7" name="TextBox 6">
            <a:extLst>
              <a:ext uri="{FF2B5EF4-FFF2-40B4-BE49-F238E27FC236}">
                <a16:creationId xmlns:a16="http://schemas.microsoft.com/office/drawing/2014/main" id="{499A4B44-97DB-7E9A-826C-AA873843DFB2}"/>
              </a:ext>
            </a:extLst>
          </p:cNvPr>
          <p:cNvSpPr txBox="1"/>
          <p:nvPr/>
        </p:nvSpPr>
        <p:spPr>
          <a:xfrm>
            <a:off x="502578" y="5600279"/>
            <a:ext cx="8336622" cy="369332"/>
          </a:xfrm>
          <a:prstGeom prst="rect">
            <a:avLst/>
          </a:prstGeom>
          <a:noFill/>
        </p:spPr>
        <p:txBody>
          <a:bodyPr wrap="square" rtlCol="0">
            <a:spAutoFit/>
          </a:bodyPr>
          <a:lstStyle/>
          <a:p>
            <a:r>
              <a:rPr lang="en-GB" sz="1800" b="1" dirty="0"/>
              <a:t>Other rewriting rules can be added </a:t>
            </a:r>
            <a:r>
              <a:rPr lang="en-GB" sz="1800" dirty="0"/>
              <a:t>and used in proofs</a:t>
            </a:r>
          </a:p>
        </p:txBody>
      </p:sp>
    </p:spTree>
    <p:extLst>
      <p:ext uri="{BB962C8B-B14F-4D97-AF65-F5344CB8AC3E}">
        <p14:creationId xmlns:p14="http://schemas.microsoft.com/office/powerpoint/2010/main" val="974532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8F1111-F537-5AB4-1279-70D03A2B4E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F5BBFE-38BD-C912-ACC2-A72C1B9CB452}"/>
              </a:ext>
            </a:extLst>
          </p:cNvPr>
          <p:cNvSpPr>
            <a:spLocks noGrp="1"/>
          </p:cNvSpPr>
          <p:nvPr>
            <p:ph type="title"/>
          </p:nvPr>
        </p:nvSpPr>
        <p:spPr/>
        <p:txBody>
          <a:bodyPr/>
          <a:lstStyle/>
          <a:p>
            <a:r>
              <a:rPr lang="en-US" sz="3600" dirty="0"/>
              <a:t>Expression Rewriting</a:t>
            </a:r>
          </a:p>
        </p:txBody>
      </p:sp>
      <p:sp>
        <p:nvSpPr>
          <p:cNvPr id="128" name="Slide Number Placeholder 127">
            <a:extLst>
              <a:ext uri="{FF2B5EF4-FFF2-40B4-BE49-F238E27FC236}">
                <a16:creationId xmlns:a16="http://schemas.microsoft.com/office/drawing/2014/main" id="{414942EE-24C9-7EAA-AD56-93ED67F4A8D4}"/>
              </a:ext>
            </a:extLst>
          </p:cNvPr>
          <p:cNvSpPr>
            <a:spLocks noGrp="1"/>
          </p:cNvSpPr>
          <p:nvPr>
            <p:ph type="sldNum" sz="quarter" idx="11"/>
          </p:nvPr>
        </p:nvSpPr>
        <p:spPr/>
        <p:txBody>
          <a:bodyPr/>
          <a:lstStyle/>
          <a:p>
            <a:pPr>
              <a:defRPr/>
            </a:pPr>
            <a:fld id="{6E0AA622-F4CE-604D-A669-CD3D12FC535C}" type="slidenum">
              <a:rPr lang="en-US" smtClean="0"/>
              <a:pPr>
                <a:defRPr/>
              </a:pPr>
              <a:t>3</a:t>
            </a:fld>
            <a:endParaRPr lang="en-US" dirty="0"/>
          </a:p>
        </p:txBody>
      </p:sp>
      <p:sp>
        <p:nvSpPr>
          <p:cNvPr id="3" name="TextBox 2">
            <a:extLst>
              <a:ext uri="{FF2B5EF4-FFF2-40B4-BE49-F238E27FC236}">
                <a16:creationId xmlns:a16="http://schemas.microsoft.com/office/drawing/2014/main" id="{9DE81A38-51BC-4160-AD75-94FC8237B39B}"/>
              </a:ext>
            </a:extLst>
          </p:cNvPr>
          <p:cNvSpPr txBox="1"/>
          <p:nvPr/>
        </p:nvSpPr>
        <p:spPr>
          <a:xfrm>
            <a:off x="381000" y="1158925"/>
            <a:ext cx="8016766"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Abstract function definitions</a:t>
            </a:r>
          </a:p>
        </p:txBody>
      </p:sp>
      <p:pic>
        <p:nvPicPr>
          <p:cNvPr id="5" name="Picture 4" descr="A screenshot of a computer code&#10;&#10;Description automatically generated">
            <a:extLst>
              <a:ext uri="{FF2B5EF4-FFF2-40B4-BE49-F238E27FC236}">
                <a16:creationId xmlns:a16="http://schemas.microsoft.com/office/drawing/2014/main" id="{35363194-AEEA-8056-ADF3-05EDC8F7DD5F}"/>
              </a:ext>
            </a:extLst>
          </p:cNvPr>
          <p:cNvPicPr>
            <a:picLocks noChangeAspect="1"/>
          </p:cNvPicPr>
          <p:nvPr/>
        </p:nvPicPr>
        <p:blipFill>
          <a:blip r:embed="rId3"/>
          <a:stretch>
            <a:fillRect/>
          </a:stretch>
        </p:blipFill>
        <p:spPr>
          <a:xfrm>
            <a:off x="533400" y="1676400"/>
            <a:ext cx="5676900" cy="2286000"/>
          </a:xfrm>
          <a:prstGeom prst="rect">
            <a:avLst/>
          </a:prstGeom>
        </p:spPr>
      </p:pic>
      <p:sp>
        <p:nvSpPr>
          <p:cNvPr id="4" name="Rectangle 3">
            <a:extLst>
              <a:ext uri="{FF2B5EF4-FFF2-40B4-BE49-F238E27FC236}">
                <a16:creationId xmlns:a16="http://schemas.microsoft.com/office/drawing/2014/main" id="{7998CE2D-7AF3-CC30-8C48-224BEA464A32}"/>
              </a:ext>
            </a:extLst>
          </p:cNvPr>
          <p:cNvSpPr/>
          <p:nvPr/>
        </p:nvSpPr>
        <p:spPr bwMode="auto">
          <a:xfrm>
            <a:off x="3919020" y="3657600"/>
            <a:ext cx="2273300" cy="685800"/>
          </a:xfrm>
          <a:prstGeom prst="rect">
            <a:avLst/>
          </a:prstGeom>
          <a:solidFill>
            <a:srgbClr val="FFE267"/>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Tahoma" charset="0"/>
              </a:rPr>
              <a:t>Definition of rewrite set called </a:t>
            </a:r>
            <a:r>
              <a:rPr kumimoji="0" lang="en-GB" sz="1800" b="0" i="0" u="none" strike="noStrike" cap="none" normalizeH="0" baseline="0" dirty="0" err="1">
                <a:ln>
                  <a:noFill/>
                </a:ln>
                <a:solidFill>
                  <a:srgbClr val="8922FD"/>
                </a:solidFill>
                <a:effectLst/>
                <a:latin typeface="Menlo" panose="020B0609030804020204" pitchFamily="49" charset="0"/>
                <a:ea typeface="Menlo" panose="020B0609030804020204" pitchFamily="49" charset="0"/>
                <a:cs typeface="Menlo" panose="020B0609030804020204" pitchFamily="49" charset="0"/>
              </a:rPr>
              <a:t>incRS</a:t>
            </a:r>
            <a:endParaRPr kumimoji="0" lang="en-GB" sz="1800" b="0" i="0" u="none" strike="noStrike" cap="none" normalizeH="0" baseline="0" dirty="0">
              <a:ln>
                <a:noFill/>
              </a:ln>
              <a:solidFill>
                <a:srgbClr val="8922FD"/>
              </a:solidFill>
              <a:effectLst/>
              <a:latin typeface="Menlo" panose="020B0609030804020204" pitchFamily="49" charset="0"/>
              <a:ea typeface="Menlo" panose="020B0609030804020204" pitchFamily="49" charset="0"/>
              <a:cs typeface="Menlo" panose="020B0609030804020204" pitchFamily="49" charset="0"/>
            </a:endParaRPr>
          </a:p>
        </p:txBody>
      </p:sp>
      <p:cxnSp>
        <p:nvCxnSpPr>
          <p:cNvPr id="6" name="Straight Arrow Connector 5">
            <a:extLst>
              <a:ext uri="{FF2B5EF4-FFF2-40B4-BE49-F238E27FC236}">
                <a16:creationId xmlns:a16="http://schemas.microsoft.com/office/drawing/2014/main" id="{7C59FA65-2EBB-6744-8971-80DB2F2E4F7D}"/>
              </a:ext>
            </a:extLst>
          </p:cNvPr>
          <p:cNvCxnSpPr>
            <a:cxnSpLocks/>
            <a:stCxn id="4" idx="1"/>
          </p:cNvCxnSpPr>
          <p:nvPr/>
        </p:nvCxnSpPr>
        <p:spPr bwMode="auto">
          <a:xfrm flipH="1" flipV="1">
            <a:off x="3144320" y="3614565"/>
            <a:ext cx="774700" cy="385935"/>
          </a:xfrm>
          <a:prstGeom prst="straightConnector1">
            <a:avLst/>
          </a:prstGeom>
          <a:solidFill>
            <a:schemeClr val="accent1"/>
          </a:solidFill>
          <a:ln w="15875" cap="flat" cmpd="sng" algn="ctr">
            <a:solidFill>
              <a:schemeClr val="tx1"/>
            </a:solidFill>
            <a:prstDash val="solid"/>
            <a:miter lim="800000"/>
            <a:headEnd type="none" w="med" len="med"/>
            <a:tailEnd type="triangle" w="lg" len="med"/>
          </a:ln>
          <a:effectLst/>
        </p:spPr>
      </p:cxnSp>
      <p:sp>
        <p:nvSpPr>
          <p:cNvPr id="8" name="Rectangle 7">
            <a:extLst>
              <a:ext uri="{FF2B5EF4-FFF2-40B4-BE49-F238E27FC236}">
                <a16:creationId xmlns:a16="http://schemas.microsoft.com/office/drawing/2014/main" id="{E77B904E-BAD6-895D-C298-7523AF7F512D}"/>
              </a:ext>
            </a:extLst>
          </p:cNvPr>
          <p:cNvSpPr/>
          <p:nvPr/>
        </p:nvSpPr>
        <p:spPr bwMode="auto">
          <a:xfrm>
            <a:off x="6629400" y="2445428"/>
            <a:ext cx="2286000" cy="907372"/>
          </a:xfrm>
          <a:prstGeom prst="rect">
            <a:avLst/>
          </a:prstGeom>
          <a:solidFill>
            <a:srgbClr val="FFE267"/>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Tahoma" charset="0"/>
              </a:rPr>
              <a:t>Two functions that can be used directly for rewriting </a:t>
            </a:r>
            <a:r>
              <a:rPr kumimoji="0" lang="en-GB" sz="1800" b="0" i="0" u="none" strike="noStrike" cap="none" normalizeH="0" baseline="0" dirty="0">
                <a:ln>
                  <a:noFill/>
                </a:ln>
                <a:solidFill>
                  <a:srgbClr val="8922FD"/>
                </a:solidFill>
                <a:effectLst/>
                <a:latin typeface="Menlo" panose="020B0609030804020204" pitchFamily="49" charset="0"/>
                <a:ea typeface="Menlo" panose="020B0609030804020204" pitchFamily="49" charset="0"/>
                <a:cs typeface="Menlo" panose="020B0609030804020204" pitchFamily="49" charset="0"/>
              </a:rPr>
              <a:t>(@abs</a:t>
            </a:r>
            <a:r>
              <a:rPr kumimoji="0" lang="en-GB" sz="1800" b="0" i="0" u="none" strike="noStrike" cap="none" normalizeH="0" baseline="0" dirty="0">
                <a:ln>
                  <a:noFill/>
                </a:ln>
                <a:solidFill>
                  <a:schemeClr val="tx1"/>
                </a:solidFill>
                <a:effectLst/>
                <a:latin typeface="Tahoma" charset="0"/>
              </a:rPr>
              <a:t>)</a:t>
            </a:r>
          </a:p>
        </p:txBody>
      </p:sp>
      <p:cxnSp>
        <p:nvCxnSpPr>
          <p:cNvPr id="9" name="Straight Arrow Connector 8">
            <a:extLst>
              <a:ext uri="{FF2B5EF4-FFF2-40B4-BE49-F238E27FC236}">
                <a16:creationId xmlns:a16="http://schemas.microsoft.com/office/drawing/2014/main" id="{F25749BA-D641-2D6A-EA6D-43BFE9E590DC}"/>
              </a:ext>
            </a:extLst>
          </p:cNvPr>
          <p:cNvCxnSpPr>
            <a:cxnSpLocks/>
            <a:stCxn id="8" idx="1"/>
          </p:cNvCxnSpPr>
          <p:nvPr/>
        </p:nvCxnSpPr>
        <p:spPr bwMode="auto">
          <a:xfrm flipH="1" flipV="1">
            <a:off x="5854700" y="2402393"/>
            <a:ext cx="774700" cy="496721"/>
          </a:xfrm>
          <a:prstGeom prst="straightConnector1">
            <a:avLst/>
          </a:prstGeom>
          <a:solidFill>
            <a:schemeClr val="accent1"/>
          </a:solidFill>
          <a:ln w="15875" cap="flat" cmpd="sng" algn="ctr">
            <a:solidFill>
              <a:schemeClr val="tx1"/>
            </a:solidFill>
            <a:prstDash val="solid"/>
            <a:miter lim="800000"/>
            <a:headEnd type="none" w="med" len="med"/>
            <a:tailEnd type="triangle" w="lg" len="med"/>
          </a:ln>
          <a:effectLst/>
        </p:spPr>
      </p:cxnSp>
      <p:sp>
        <p:nvSpPr>
          <p:cNvPr id="13" name="Rectangle 12">
            <a:extLst>
              <a:ext uri="{FF2B5EF4-FFF2-40B4-BE49-F238E27FC236}">
                <a16:creationId xmlns:a16="http://schemas.microsoft.com/office/drawing/2014/main" id="{C201BEB0-FBE9-A0D7-1A26-73978E82F62C}"/>
              </a:ext>
            </a:extLst>
          </p:cNvPr>
          <p:cNvSpPr/>
          <p:nvPr/>
        </p:nvSpPr>
        <p:spPr bwMode="auto">
          <a:xfrm>
            <a:off x="533400" y="5485151"/>
            <a:ext cx="2319600" cy="381000"/>
          </a:xfrm>
          <a:prstGeom prst="rect">
            <a:avLst/>
          </a:prstGeom>
          <a:solidFill>
            <a:srgbClr val="FFE267"/>
          </a:solidFill>
          <a:ln w="25400" cap="flat" cmpd="sng" algn="ctr">
            <a:solidFill>
              <a:srgbClr val="C0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Tahoma" charset="0"/>
              </a:rPr>
              <a:t>File: </a:t>
            </a:r>
            <a:r>
              <a:rPr kumimoji="0" lang="en-GB" sz="1800" b="0" i="0" u="none" strike="noStrike" cap="none" normalizeH="0" baseline="0" dirty="0" err="1">
                <a:ln>
                  <a:noFill/>
                </a:ln>
                <a:solidFill>
                  <a:schemeClr val="tx1"/>
                </a:solidFill>
                <a:effectLst/>
                <a:latin typeface="Tahoma" charset="0"/>
              </a:rPr>
              <a:t>Proof_rewrite.sc</a:t>
            </a:r>
            <a:endParaRPr kumimoji="0" lang="en-GB" sz="1800" b="0" i="0" u="none" strike="noStrike" cap="none" normalizeH="0" baseline="0" dirty="0">
              <a:ln>
                <a:noFill/>
              </a:ln>
              <a:solidFill>
                <a:schemeClr val="tx1"/>
              </a:solidFill>
              <a:effectLst/>
              <a:latin typeface="Tahoma" charset="0"/>
            </a:endParaRPr>
          </a:p>
        </p:txBody>
      </p:sp>
    </p:spTree>
    <p:extLst>
      <p:ext uri="{BB962C8B-B14F-4D97-AF65-F5344CB8AC3E}">
        <p14:creationId xmlns:p14="http://schemas.microsoft.com/office/powerpoint/2010/main" val="2889095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474CEF-F076-5C09-BFC8-783B56DBD6A5}"/>
            </a:ext>
          </a:extLst>
        </p:cNvPr>
        <p:cNvGrpSpPr/>
        <p:nvPr/>
      </p:nvGrpSpPr>
      <p:grpSpPr>
        <a:xfrm>
          <a:off x="0" y="0"/>
          <a:ext cx="0" cy="0"/>
          <a:chOff x="0" y="0"/>
          <a:chExt cx="0" cy="0"/>
        </a:xfrm>
      </p:grpSpPr>
      <p:pic>
        <p:nvPicPr>
          <p:cNvPr id="6" name="Picture 5" descr="A screenshot of a math program&#10;&#10;Description automatically generated">
            <a:extLst>
              <a:ext uri="{FF2B5EF4-FFF2-40B4-BE49-F238E27FC236}">
                <a16:creationId xmlns:a16="http://schemas.microsoft.com/office/drawing/2014/main" id="{8FA6E380-C2D6-EBEC-A5CE-AF7A5C09D83A}"/>
              </a:ext>
            </a:extLst>
          </p:cNvPr>
          <p:cNvPicPr>
            <a:picLocks noChangeAspect="1"/>
          </p:cNvPicPr>
          <p:nvPr/>
        </p:nvPicPr>
        <p:blipFill>
          <a:blip r:embed="rId3"/>
          <a:stretch>
            <a:fillRect/>
          </a:stretch>
        </p:blipFill>
        <p:spPr>
          <a:xfrm>
            <a:off x="533400" y="1676400"/>
            <a:ext cx="7772400" cy="3136636"/>
          </a:xfrm>
          <a:prstGeom prst="rect">
            <a:avLst/>
          </a:prstGeom>
        </p:spPr>
      </p:pic>
      <p:sp>
        <p:nvSpPr>
          <p:cNvPr id="2" name="Title 1">
            <a:extLst>
              <a:ext uri="{FF2B5EF4-FFF2-40B4-BE49-F238E27FC236}">
                <a16:creationId xmlns:a16="http://schemas.microsoft.com/office/drawing/2014/main" id="{913BC31D-B073-7C27-4CB1-C91FA990CF0B}"/>
              </a:ext>
            </a:extLst>
          </p:cNvPr>
          <p:cNvSpPr>
            <a:spLocks noGrp="1"/>
          </p:cNvSpPr>
          <p:nvPr>
            <p:ph type="title"/>
          </p:nvPr>
        </p:nvSpPr>
        <p:spPr/>
        <p:txBody>
          <a:bodyPr/>
          <a:lstStyle/>
          <a:p>
            <a:r>
              <a:rPr lang="en-US" sz="3600" dirty="0"/>
              <a:t>Expression Rewriting</a:t>
            </a:r>
          </a:p>
        </p:txBody>
      </p:sp>
      <p:sp>
        <p:nvSpPr>
          <p:cNvPr id="128" name="Slide Number Placeholder 127">
            <a:extLst>
              <a:ext uri="{FF2B5EF4-FFF2-40B4-BE49-F238E27FC236}">
                <a16:creationId xmlns:a16="http://schemas.microsoft.com/office/drawing/2014/main" id="{C893FA73-329B-41E0-2A65-C40232C3859B}"/>
              </a:ext>
            </a:extLst>
          </p:cNvPr>
          <p:cNvSpPr>
            <a:spLocks noGrp="1"/>
          </p:cNvSpPr>
          <p:nvPr>
            <p:ph type="sldNum" sz="quarter" idx="11"/>
          </p:nvPr>
        </p:nvSpPr>
        <p:spPr/>
        <p:txBody>
          <a:bodyPr/>
          <a:lstStyle/>
          <a:p>
            <a:pPr>
              <a:defRPr/>
            </a:pPr>
            <a:fld id="{6E0AA622-F4CE-604D-A669-CD3D12FC535C}" type="slidenum">
              <a:rPr lang="en-US" smtClean="0"/>
              <a:pPr>
                <a:defRPr/>
              </a:pPr>
              <a:t>4</a:t>
            </a:fld>
            <a:endParaRPr lang="en-US" dirty="0"/>
          </a:p>
        </p:txBody>
      </p:sp>
      <p:sp>
        <p:nvSpPr>
          <p:cNvPr id="3" name="TextBox 2">
            <a:extLst>
              <a:ext uri="{FF2B5EF4-FFF2-40B4-BE49-F238E27FC236}">
                <a16:creationId xmlns:a16="http://schemas.microsoft.com/office/drawing/2014/main" id="{6D8650BC-1BEB-5211-AFD8-0D22E7CFC32E}"/>
              </a:ext>
            </a:extLst>
          </p:cNvPr>
          <p:cNvSpPr txBox="1"/>
          <p:nvPr/>
        </p:nvSpPr>
        <p:spPr>
          <a:xfrm>
            <a:off x="381000" y="1158925"/>
            <a:ext cx="8016766"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The </a:t>
            </a:r>
            <a:r>
              <a:rPr lang="en-US" sz="1600" dirty="0">
                <a:latin typeface="Menlo" panose="020B0609030804020204" pitchFamily="49" charset="0"/>
                <a:ea typeface="Menlo" panose="020B0609030804020204" pitchFamily="49" charset="0"/>
                <a:cs typeface="Menlo" panose="020B0609030804020204" pitchFamily="49" charset="0"/>
              </a:rPr>
              <a:t>Rewrite</a:t>
            </a:r>
            <a:r>
              <a:rPr lang="en-US" sz="1600" dirty="0"/>
              <a:t> tactic</a:t>
            </a:r>
          </a:p>
        </p:txBody>
      </p:sp>
      <p:sp>
        <p:nvSpPr>
          <p:cNvPr id="12" name="Rectangle 11">
            <a:extLst>
              <a:ext uri="{FF2B5EF4-FFF2-40B4-BE49-F238E27FC236}">
                <a16:creationId xmlns:a16="http://schemas.microsoft.com/office/drawing/2014/main" id="{BE4D465E-7968-E473-2EF0-4A977DAE9D74}"/>
              </a:ext>
            </a:extLst>
          </p:cNvPr>
          <p:cNvSpPr/>
          <p:nvPr/>
        </p:nvSpPr>
        <p:spPr bwMode="auto">
          <a:xfrm>
            <a:off x="5954229" y="5205515"/>
            <a:ext cx="2438400" cy="940273"/>
          </a:xfrm>
          <a:prstGeom prst="rect">
            <a:avLst/>
          </a:prstGeom>
          <a:solidFill>
            <a:srgbClr val="FFE267"/>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Tahoma" charset="0"/>
              </a:rPr>
              <a:t>where </a:t>
            </a:r>
            <a:r>
              <a:rPr kumimoji="0" lang="en-GB" sz="1800" b="0" i="0" u="none" strike="noStrike" cap="none" normalizeH="0" baseline="0" dirty="0" err="1">
                <a:ln>
                  <a:noFill/>
                </a:ln>
                <a:solidFill>
                  <a:srgbClr val="8922FD"/>
                </a:solidFill>
                <a:effectLst/>
                <a:latin typeface="Menlo" panose="020B0609030804020204" pitchFamily="49" charset="0"/>
                <a:ea typeface="Menlo" panose="020B0609030804020204" pitchFamily="49" charset="0"/>
                <a:cs typeface="Menlo" panose="020B0609030804020204" pitchFamily="49" charset="0"/>
              </a:rPr>
              <a:t>incRS</a:t>
            </a:r>
            <a:r>
              <a:rPr kumimoji="0" lang="en-GB" sz="1800" b="0" i="0" u="none" strike="noStrike" cap="none" normalizeH="0" baseline="0" dirty="0">
                <a:ln>
                  <a:noFill/>
                </a:ln>
                <a:solidFill>
                  <a:schemeClr val="tx1"/>
                </a:solidFill>
                <a:effectLst/>
                <a:latin typeface="Tahoma" charset="0"/>
              </a:rPr>
              <a:t> is</a:t>
            </a:r>
          </a:p>
          <a:p>
            <a:pPr marL="0" marR="0" indent="0" algn="l" defTabSz="914400" rtl="0" eaLnBrk="1" fontAlgn="base" latinLnBrk="0" hangingPunct="1">
              <a:lnSpc>
                <a:spcPct val="100000"/>
              </a:lnSpc>
              <a:spcBef>
                <a:spcPct val="0"/>
              </a:spcBef>
              <a:spcAft>
                <a:spcPct val="0"/>
              </a:spcAft>
              <a:buClrTx/>
              <a:buSzTx/>
              <a:buFontTx/>
              <a:buNone/>
              <a:tabLst/>
            </a:pPr>
            <a:r>
              <a:rPr lang="en-GB" sz="1800" dirty="0">
                <a:solidFill>
                  <a:srgbClr val="8922FD"/>
                </a:solidFill>
                <a:latin typeface="Menlo" panose="020B0609030804020204" pitchFamily="49" charset="0"/>
                <a:ea typeface="Menlo" panose="020B0609030804020204" pitchFamily="49" charset="0"/>
                <a:cs typeface="Menlo" panose="020B0609030804020204" pitchFamily="49" charset="0"/>
              </a:rPr>
              <a:t>inc1(x) == x + 1</a:t>
            </a:r>
          </a:p>
          <a:p>
            <a:pPr marL="0" marR="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8922FD"/>
                </a:solidFill>
                <a:effectLst/>
                <a:latin typeface="Menlo" panose="020B0609030804020204" pitchFamily="49" charset="0"/>
                <a:ea typeface="Menlo" panose="020B0609030804020204" pitchFamily="49" charset="0"/>
                <a:cs typeface="Menlo" panose="020B0609030804020204" pitchFamily="49" charset="0"/>
              </a:rPr>
              <a:t>inc2(x) == x + 2</a:t>
            </a:r>
          </a:p>
        </p:txBody>
      </p:sp>
      <p:sp>
        <p:nvSpPr>
          <p:cNvPr id="4" name="Rectangle 3">
            <a:extLst>
              <a:ext uri="{FF2B5EF4-FFF2-40B4-BE49-F238E27FC236}">
                <a16:creationId xmlns:a16="http://schemas.microsoft.com/office/drawing/2014/main" id="{5F661F92-0442-F459-225F-C3BB4AF1B275}"/>
              </a:ext>
            </a:extLst>
          </p:cNvPr>
          <p:cNvSpPr/>
          <p:nvPr/>
        </p:nvSpPr>
        <p:spPr bwMode="auto">
          <a:xfrm>
            <a:off x="5715000" y="4590426"/>
            <a:ext cx="2209800" cy="667374"/>
          </a:xfrm>
          <a:prstGeom prst="rect">
            <a:avLst/>
          </a:prstGeom>
          <a:solidFill>
            <a:srgbClr val="FFE267"/>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Tahoma" charset="0"/>
              </a:rPr>
              <a:t>Rewrite </a:t>
            </a:r>
            <a:r>
              <a:rPr kumimoji="0" lang="en-GB" sz="1800" b="0" i="0" u="none" strike="noStrike" cap="none" normalizeH="0" baseline="0" dirty="0">
                <a:ln>
                  <a:noFill/>
                </a:ln>
                <a:solidFill>
                  <a:srgbClr val="0070C0"/>
                </a:solidFill>
                <a:effectLst/>
                <a:latin typeface="Tahoma" charset="0"/>
              </a:rPr>
              <a:t>1</a:t>
            </a:r>
            <a:r>
              <a:rPr kumimoji="0" lang="en-GB" sz="1800" b="0" i="0" u="none" strike="noStrike" cap="none" normalizeH="0" baseline="0" dirty="0">
                <a:ln>
                  <a:noFill/>
                </a:ln>
                <a:solidFill>
                  <a:schemeClr val="tx1"/>
                </a:solidFill>
                <a:effectLst/>
                <a:latin typeface="Tahoma" charset="0"/>
              </a:rPr>
              <a:t> using the equations in </a:t>
            </a:r>
            <a:r>
              <a:rPr kumimoji="0" lang="en-GB" sz="1800" b="0" i="0" u="none" strike="noStrike" cap="none" normalizeH="0" baseline="0" dirty="0" err="1">
                <a:ln>
                  <a:noFill/>
                </a:ln>
                <a:solidFill>
                  <a:srgbClr val="8922FD"/>
                </a:solidFill>
                <a:effectLst/>
                <a:latin typeface="Menlo" panose="020B0609030804020204" pitchFamily="49" charset="0"/>
                <a:ea typeface="Menlo" panose="020B0609030804020204" pitchFamily="49" charset="0"/>
                <a:cs typeface="Menlo" panose="020B0609030804020204" pitchFamily="49" charset="0"/>
              </a:rPr>
              <a:t>incRS</a:t>
            </a:r>
            <a:endParaRPr kumimoji="0" lang="en-GB" sz="1800" b="0" i="0" u="none" strike="noStrike" cap="none" normalizeH="0" baseline="0" dirty="0">
              <a:ln>
                <a:noFill/>
              </a:ln>
              <a:solidFill>
                <a:srgbClr val="8922FD"/>
              </a:solidFill>
              <a:effectLst/>
              <a:latin typeface="Menlo" panose="020B0609030804020204" pitchFamily="49" charset="0"/>
              <a:ea typeface="Menlo" panose="020B0609030804020204" pitchFamily="49" charset="0"/>
              <a:cs typeface="Menlo" panose="020B0609030804020204" pitchFamily="49" charset="0"/>
            </a:endParaRPr>
          </a:p>
        </p:txBody>
      </p:sp>
      <p:cxnSp>
        <p:nvCxnSpPr>
          <p:cNvPr id="5" name="Straight Arrow Connector 4">
            <a:extLst>
              <a:ext uri="{FF2B5EF4-FFF2-40B4-BE49-F238E27FC236}">
                <a16:creationId xmlns:a16="http://schemas.microsoft.com/office/drawing/2014/main" id="{0A0C30BD-70AA-DB00-B353-3928484D9F4E}"/>
              </a:ext>
            </a:extLst>
          </p:cNvPr>
          <p:cNvCxnSpPr>
            <a:cxnSpLocks/>
            <a:stCxn id="4" idx="0"/>
          </p:cNvCxnSpPr>
          <p:nvPr/>
        </p:nvCxnSpPr>
        <p:spPr bwMode="auto">
          <a:xfrm flipH="1" flipV="1">
            <a:off x="6096000" y="3436706"/>
            <a:ext cx="723900" cy="1153720"/>
          </a:xfrm>
          <a:prstGeom prst="straightConnector1">
            <a:avLst/>
          </a:prstGeom>
          <a:solidFill>
            <a:schemeClr val="accent1"/>
          </a:solidFill>
          <a:ln w="15875" cap="flat" cmpd="sng" algn="ctr">
            <a:solidFill>
              <a:schemeClr val="tx1"/>
            </a:solidFill>
            <a:prstDash val="solid"/>
            <a:miter lim="800000"/>
            <a:headEnd type="none" w="med" len="med"/>
            <a:tailEnd type="triangle" w="lg" len="med"/>
          </a:ln>
          <a:effectLst/>
        </p:spPr>
      </p:cxnSp>
      <p:sp>
        <p:nvSpPr>
          <p:cNvPr id="7" name="Rectangle 6">
            <a:extLst>
              <a:ext uri="{FF2B5EF4-FFF2-40B4-BE49-F238E27FC236}">
                <a16:creationId xmlns:a16="http://schemas.microsoft.com/office/drawing/2014/main" id="{12CF3793-7485-1DFB-7650-D6D4BCDF8F15}"/>
              </a:ext>
            </a:extLst>
          </p:cNvPr>
          <p:cNvSpPr/>
          <p:nvPr/>
        </p:nvSpPr>
        <p:spPr bwMode="auto">
          <a:xfrm>
            <a:off x="4724400" y="3055706"/>
            <a:ext cx="2743200" cy="381000"/>
          </a:xfrm>
          <a:prstGeom prst="rect">
            <a:avLst/>
          </a:prstGeom>
          <a:noFill/>
          <a:ln w="25400" cap="flat" cmpd="sng" algn="ctr">
            <a:solidFill>
              <a:schemeClr val="tx2">
                <a:lumMod val="60000"/>
                <a:lumOff val="40000"/>
              </a:schemeClr>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ahoma" charset="0"/>
            </a:endParaRPr>
          </a:p>
        </p:txBody>
      </p:sp>
      <p:sp>
        <p:nvSpPr>
          <p:cNvPr id="13" name="Rectangle 12">
            <a:extLst>
              <a:ext uri="{FF2B5EF4-FFF2-40B4-BE49-F238E27FC236}">
                <a16:creationId xmlns:a16="http://schemas.microsoft.com/office/drawing/2014/main" id="{4E3C6F57-845E-7F97-2B79-41CAFF6C3AD6}"/>
              </a:ext>
            </a:extLst>
          </p:cNvPr>
          <p:cNvSpPr/>
          <p:nvPr/>
        </p:nvSpPr>
        <p:spPr bwMode="auto">
          <a:xfrm>
            <a:off x="1513424" y="4556124"/>
            <a:ext cx="3477676" cy="667374"/>
          </a:xfrm>
          <a:prstGeom prst="rect">
            <a:avLst/>
          </a:prstGeom>
          <a:solidFill>
            <a:srgbClr val="FFE267"/>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Tahoma" charset="0"/>
              </a:rPr>
              <a:t>This is a forward rewriting step that rewrites a previous fact (</a:t>
            </a:r>
            <a:r>
              <a:rPr kumimoji="0" lang="en-GB" sz="1800" b="0" i="0" u="none" strike="noStrike" cap="none" normalizeH="0" baseline="0" dirty="0">
                <a:ln>
                  <a:noFill/>
                </a:ln>
                <a:solidFill>
                  <a:srgbClr val="0070C0"/>
                </a:solidFill>
                <a:effectLst/>
                <a:latin typeface="Tahoma" charset="0"/>
              </a:rPr>
              <a:t>1</a:t>
            </a:r>
            <a:r>
              <a:rPr kumimoji="0" lang="en-GB" sz="1800" b="0" i="0" u="none" strike="noStrike" cap="none" normalizeH="0" baseline="0" dirty="0">
                <a:ln>
                  <a:noFill/>
                </a:ln>
                <a:solidFill>
                  <a:schemeClr val="tx1"/>
                </a:solidFill>
                <a:effectLst/>
                <a:latin typeface="Tahoma" charset="0"/>
              </a:rPr>
              <a:t>)</a:t>
            </a:r>
            <a:endParaRPr kumimoji="0" lang="en-GB" sz="1800" b="0" i="0" u="none" strike="noStrike" cap="none" normalizeH="0" baseline="0" dirty="0">
              <a:ln>
                <a:noFill/>
              </a:ln>
              <a:solidFill>
                <a:srgbClr val="0070C0"/>
              </a:solidFill>
              <a:effectLst/>
              <a:latin typeface="Tahoma" charset="0"/>
            </a:endParaRPr>
          </a:p>
        </p:txBody>
      </p:sp>
      <p:sp>
        <p:nvSpPr>
          <p:cNvPr id="15" name="Rectangle 14">
            <a:extLst>
              <a:ext uri="{FF2B5EF4-FFF2-40B4-BE49-F238E27FC236}">
                <a16:creationId xmlns:a16="http://schemas.microsoft.com/office/drawing/2014/main" id="{FC08FC71-F884-4A93-2A9E-6EE48F231F28}"/>
              </a:ext>
            </a:extLst>
          </p:cNvPr>
          <p:cNvSpPr/>
          <p:nvPr/>
        </p:nvSpPr>
        <p:spPr bwMode="auto">
          <a:xfrm>
            <a:off x="533400" y="5485151"/>
            <a:ext cx="2319600" cy="381000"/>
          </a:xfrm>
          <a:prstGeom prst="rect">
            <a:avLst/>
          </a:prstGeom>
          <a:solidFill>
            <a:srgbClr val="FFE267"/>
          </a:solidFill>
          <a:ln w="25400" cap="flat" cmpd="sng" algn="ctr">
            <a:solidFill>
              <a:srgbClr val="C0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Tahoma" charset="0"/>
              </a:rPr>
              <a:t>File: </a:t>
            </a:r>
            <a:r>
              <a:rPr kumimoji="0" lang="en-GB" sz="1800" b="0" i="0" u="none" strike="noStrike" cap="none" normalizeH="0" baseline="0" dirty="0" err="1">
                <a:ln>
                  <a:noFill/>
                </a:ln>
                <a:solidFill>
                  <a:schemeClr val="tx1"/>
                </a:solidFill>
                <a:effectLst/>
                <a:latin typeface="Tahoma" charset="0"/>
              </a:rPr>
              <a:t>Proof_rewrite.sc</a:t>
            </a:r>
            <a:endParaRPr kumimoji="0" lang="en-GB" sz="1800" b="0" i="0" u="none" strike="noStrike" cap="none" normalizeH="0" baseline="0" dirty="0">
              <a:ln>
                <a:noFill/>
              </a:ln>
              <a:solidFill>
                <a:schemeClr val="tx1"/>
              </a:solidFill>
              <a:effectLst/>
              <a:latin typeface="Tahoma" charset="0"/>
            </a:endParaRPr>
          </a:p>
        </p:txBody>
      </p:sp>
    </p:spTree>
    <p:extLst>
      <p:ext uri="{BB962C8B-B14F-4D97-AF65-F5344CB8AC3E}">
        <p14:creationId xmlns:p14="http://schemas.microsoft.com/office/powerpoint/2010/main" val="945844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2F2D4F-8C02-FC14-33A7-8B9BCB0992A0}"/>
            </a:ext>
          </a:extLst>
        </p:cNvPr>
        <p:cNvGrpSpPr/>
        <p:nvPr/>
      </p:nvGrpSpPr>
      <p:grpSpPr>
        <a:xfrm>
          <a:off x="0" y="0"/>
          <a:ext cx="0" cy="0"/>
          <a:chOff x="0" y="0"/>
          <a:chExt cx="0" cy="0"/>
        </a:xfrm>
      </p:grpSpPr>
      <p:pic>
        <p:nvPicPr>
          <p:cNvPr id="6" name="Picture 5" descr="A screenshot of a math problem&#10;&#10;Description automatically generated">
            <a:extLst>
              <a:ext uri="{FF2B5EF4-FFF2-40B4-BE49-F238E27FC236}">
                <a16:creationId xmlns:a16="http://schemas.microsoft.com/office/drawing/2014/main" id="{65110875-4C1D-C2F4-9623-861F284BEB87}"/>
              </a:ext>
            </a:extLst>
          </p:cNvPr>
          <p:cNvPicPr>
            <a:picLocks noChangeAspect="1"/>
          </p:cNvPicPr>
          <p:nvPr/>
        </p:nvPicPr>
        <p:blipFill>
          <a:blip r:embed="rId3"/>
          <a:stretch>
            <a:fillRect/>
          </a:stretch>
        </p:blipFill>
        <p:spPr>
          <a:xfrm>
            <a:off x="533400" y="1676400"/>
            <a:ext cx="7772400" cy="4147771"/>
          </a:xfrm>
          <a:prstGeom prst="rect">
            <a:avLst/>
          </a:prstGeom>
        </p:spPr>
      </p:pic>
      <p:sp>
        <p:nvSpPr>
          <p:cNvPr id="2" name="Title 1">
            <a:extLst>
              <a:ext uri="{FF2B5EF4-FFF2-40B4-BE49-F238E27FC236}">
                <a16:creationId xmlns:a16="http://schemas.microsoft.com/office/drawing/2014/main" id="{8117C642-5155-D283-BCA1-4DAD54B70BE7}"/>
              </a:ext>
            </a:extLst>
          </p:cNvPr>
          <p:cNvSpPr>
            <a:spLocks noGrp="1"/>
          </p:cNvSpPr>
          <p:nvPr>
            <p:ph type="title"/>
          </p:nvPr>
        </p:nvSpPr>
        <p:spPr/>
        <p:txBody>
          <a:bodyPr/>
          <a:lstStyle/>
          <a:p>
            <a:r>
              <a:rPr lang="en-US" sz="3600" dirty="0"/>
              <a:t>Expression Rewriting</a:t>
            </a:r>
          </a:p>
        </p:txBody>
      </p:sp>
      <p:sp>
        <p:nvSpPr>
          <p:cNvPr id="128" name="Slide Number Placeholder 127">
            <a:extLst>
              <a:ext uri="{FF2B5EF4-FFF2-40B4-BE49-F238E27FC236}">
                <a16:creationId xmlns:a16="http://schemas.microsoft.com/office/drawing/2014/main" id="{0C42E801-DA9D-77D4-F61D-9A099E428B6D}"/>
              </a:ext>
            </a:extLst>
          </p:cNvPr>
          <p:cNvSpPr>
            <a:spLocks noGrp="1"/>
          </p:cNvSpPr>
          <p:nvPr>
            <p:ph type="sldNum" sz="quarter" idx="11"/>
          </p:nvPr>
        </p:nvSpPr>
        <p:spPr/>
        <p:txBody>
          <a:bodyPr/>
          <a:lstStyle/>
          <a:p>
            <a:pPr>
              <a:defRPr/>
            </a:pPr>
            <a:fld id="{6E0AA622-F4CE-604D-A669-CD3D12FC535C}" type="slidenum">
              <a:rPr lang="en-US" smtClean="0"/>
              <a:pPr>
                <a:defRPr/>
              </a:pPr>
              <a:t>5</a:t>
            </a:fld>
            <a:endParaRPr lang="en-US" dirty="0"/>
          </a:p>
        </p:txBody>
      </p:sp>
      <p:sp>
        <p:nvSpPr>
          <p:cNvPr id="3" name="TextBox 2">
            <a:extLst>
              <a:ext uri="{FF2B5EF4-FFF2-40B4-BE49-F238E27FC236}">
                <a16:creationId xmlns:a16="http://schemas.microsoft.com/office/drawing/2014/main" id="{7D73BFB1-A1C0-7B29-44C9-5665EB574443}"/>
              </a:ext>
            </a:extLst>
          </p:cNvPr>
          <p:cNvSpPr txBox="1"/>
          <p:nvPr/>
        </p:nvSpPr>
        <p:spPr>
          <a:xfrm>
            <a:off x="381000" y="1158925"/>
            <a:ext cx="8016766"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The </a:t>
            </a:r>
            <a:r>
              <a:rPr lang="en-US" sz="1600" dirty="0" err="1">
                <a:latin typeface="Menlo" panose="020B0609030804020204" pitchFamily="49" charset="0"/>
                <a:ea typeface="Menlo" panose="020B0609030804020204" pitchFamily="49" charset="0"/>
                <a:cs typeface="Menlo" panose="020B0609030804020204" pitchFamily="49" charset="0"/>
              </a:rPr>
              <a:t>RSimpl</a:t>
            </a:r>
            <a:r>
              <a:rPr lang="en-US" sz="1600" dirty="0"/>
              <a:t> tactic</a:t>
            </a:r>
          </a:p>
        </p:txBody>
      </p:sp>
      <p:sp>
        <p:nvSpPr>
          <p:cNvPr id="4" name="Rectangle 3">
            <a:extLst>
              <a:ext uri="{FF2B5EF4-FFF2-40B4-BE49-F238E27FC236}">
                <a16:creationId xmlns:a16="http://schemas.microsoft.com/office/drawing/2014/main" id="{F8428E91-BEC8-9D72-C84E-07F3BF0EB543}"/>
              </a:ext>
            </a:extLst>
          </p:cNvPr>
          <p:cNvSpPr/>
          <p:nvPr/>
        </p:nvSpPr>
        <p:spPr bwMode="auto">
          <a:xfrm>
            <a:off x="5615683" y="4343400"/>
            <a:ext cx="2690117" cy="381000"/>
          </a:xfrm>
          <a:prstGeom prst="rect">
            <a:avLst/>
          </a:prstGeom>
          <a:noFill/>
          <a:ln w="25400" cap="flat" cmpd="sng" algn="ctr">
            <a:solidFill>
              <a:schemeClr val="tx2">
                <a:lumMod val="60000"/>
                <a:lumOff val="40000"/>
              </a:schemeClr>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ahoma" charset="0"/>
            </a:endParaRPr>
          </a:p>
        </p:txBody>
      </p:sp>
      <p:sp>
        <p:nvSpPr>
          <p:cNvPr id="5" name="Rectangle 4">
            <a:extLst>
              <a:ext uri="{FF2B5EF4-FFF2-40B4-BE49-F238E27FC236}">
                <a16:creationId xmlns:a16="http://schemas.microsoft.com/office/drawing/2014/main" id="{569C3AA2-AD3A-A198-96ED-E9991FA2D29D}"/>
              </a:ext>
            </a:extLst>
          </p:cNvPr>
          <p:cNvSpPr/>
          <p:nvPr/>
        </p:nvSpPr>
        <p:spPr bwMode="auto">
          <a:xfrm>
            <a:off x="5768083" y="5401249"/>
            <a:ext cx="2842517" cy="667374"/>
          </a:xfrm>
          <a:prstGeom prst="rect">
            <a:avLst/>
          </a:prstGeom>
          <a:solidFill>
            <a:srgbClr val="FFE267"/>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Tahoma" charset="0"/>
              </a:rPr>
              <a:t>Rewrite </a:t>
            </a:r>
            <a:r>
              <a:rPr kumimoji="0" lang="en-GB" sz="1800" b="0" i="0" u="none" strike="noStrike" cap="none" normalizeH="0" baseline="0" dirty="0">
                <a:ln>
                  <a:noFill/>
                </a:ln>
                <a:solidFill>
                  <a:srgbClr val="0070C0"/>
                </a:solidFill>
                <a:effectLst/>
                <a:latin typeface="Tahoma" charset="0"/>
              </a:rPr>
              <a:t>4</a:t>
            </a:r>
            <a:r>
              <a:rPr kumimoji="0" lang="en-GB" sz="1800" b="0" i="0" u="none" strike="noStrike" cap="none" normalizeH="0" baseline="0" dirty="0">
                <a:ln>
                  <a:noFill/>
                </a:ln>
                <a:solidFill>
                  <a:schemeClr val="tx1"/>
                </a:solidFill>
                <a:effectLst/>
                <a:latin typeface="Tahoma" charset="0"/>
              </a:rPr>
              <a:t> using the equations in </a:t>
            </a:r>
            <a:r>
              <a:rPr kumimoji="0" lang="en-GB" sz="1800" b="0" i="0" u="none" strike="noStrike" cap="none" normalizeH="0" baseline="0" dirty="0" err="1">
                <a:ln>
                  <a:noFill/>
                </a:ln>
                <a:solidFill>
                  <a:srgbClr val="8922FD"/>
                </a:solidFill>
                <a:effectLst/>
                <a:latin typeface="Menlo" panose="020B0609030804020204" pitchFamily="49" charset="0"/>
                <a:ea typeface="Menlo" panose="020B0609030804020204" pitchFamily="49" charset="0"/>
                <a:cs typeface="Menlo" panose="020B0609030804020204" pitchFamily="49" charset="0"/>
              </a:rPr>
              <a:t>incRS</a:t>
            </a:r>
            <a:r>
              <a:rPr kumimoji="0" lang="en-GB" sz="1800" b="0" i="0" u="none" strike="noStrike" cap="none" normalizeH="0" baseline="0" dirty="0">
                <a:ln>
                  <a:noFill/>
                </a:ln>
                <a:solidFill>
                  <a:schemeClr val="tx1"/>
                </a:solidFill>
                <a:effectLst/>
                <a:latin typeface="Tahoma" charset="0"/>
              </a:rPr>
              <a:t> and </a:t>
            </a:r>
            <a:r>
              <a:rPr kumimoji="0" lang="en-GB" sz="1800" b="0" i="0" u="none" strike="noStrike" cap="none" normalizeH="0" baseline="0" dirty="0">
                <a:ln>
                  <a:noFill/>
                </a:ln>
                <a:solidFill>
                  <a:srgbClr val="0070C0"/>
                </a:solidFill>
                <a:effectLst/>
                <a:latin typeface="Tahoma" charset="0"/>
              </a:rPr>
              <a:t>3</a:t>
            </a:r>
            <a:r>
              <a:rPr kumimoji="0" lang="en-GB" sz="1800" b="0" i="0" u="none" strike="noStrike" cap="none" normalizeH="0" baseline="0" dirty="0">
                <a:ln>
                  <a:noFill/>
                </a:ln>
                <a:solidFill>
                  <a:schemeClr val="tx1"/>
                </a:solidFill>
                <a:effectLst/>
                <a:latin typeface="Tahoma" charset="0"/>
              </a:rPr>
              <a:t> </a:t>
            </a:r>
            <a:endParaRPr kumimoji="0" lang="en-GB" sz="1800" b="0" i="0" u="none" strike="noStrike" cap="none" normalizeH="0" baseline="0" dirty="0">
              <a:ln>
                <a:noFill/>
              </a:ln>
              <a:solidFill>
                <a:srgbClr val="8922FD"/>
              </a:solidFill>
              <a:effectLst/>
              <a:latin typeface="Menlo" panose="020B0609030804020204" pitchFamily="49" charset="0"/>
              <a:ea typeface="Menlo" panose="020B0609030804020204" pitchFamily="49" charset="0"/>
              <a:cs typeface="Menlo" panose="020B0609030804020204" pitchFamily="49" charset="0"/>
            </a:endParaRPr>
          </a:p>
        </p:txBody>
      </p:sp>
      <p:cxnSp>
        <p:nvCxnSpPr>
          <p:cNvPr id="7" name="Straight Arrow Connector 6">
            <a:extLst>
              <a:ext uri="{FF2B5EF4-FFF2-40B4-BE49-F238E27FC236}">
                <a16:creationId xmlns:a16="http://schemas.microsoft.com/office/drawing/2014/main" id="{A6FEDF60-BE5C-688C-1CDA-7CBCCC641470}"/>
              </a:ext>
            </a:extLst>
          </p:cNvPr>
          <p:cNvCxnSpPr>
            <a:cxnSpLocks/>
            <a:stCxn id="5" idx="0"/>
            <a:endCxn id="4" idx="2"/>
          </p:cNvCxnSpPr>
          <p:nvPr/>
        </p:nvCxnSpPr>
        <p:spPr bwMode="auto">
          <a:xfrm flipH="1" flipV="1">
            <a:off x="6960742" y="4724400"/>
            <a:ext cx="228600" cy="676849"/>
          </a:xfrm>
          <a:prstGeom prst="straightConnector1">
            <a:avLst/>
          </a:prstGeom>
          <a:solidFill>
            <a:schemeClr val="accent1"/>
          </a:solidFill>
          <a:ln w="15875" cap="flat" cmpd="sng" algn="ctr">
            <a:solidFill>
              <a:schemeClr val="tx1"/>
            </a:solidFill>
            <a:prstDash val="solid"/>
            <a:miter lim="800000"/>
            <a:headEnd type="none" w="med" len="med"/>
            <a:tailEnd type="triangle" w="lg" len="med"/>
          </a:ln>
          <a:effectLst/>
        </p:spPr>
      </p:cxnSp>
      <p:sp>
        <p:nvSpPr>
          <p:cNvPr id="13" name="Rectangle 12">
            <a:extLst>
              <a:ext uri="{FF2B5EF4-FFF2-40B4-BE49-F238E27FC236}">
                <a16:creationId xmlns:a16="http://schemas.microsoft.com/office/drawing/2014/main" id="{CC6B448C-D147-3DA5-1584-502BFF8305D2}"/>
              </a:ext>
            </a:extLst>
          </p:cNvPr>
          <p:cNvSpPr/>
          <p:nvPr/>
        </p:nvSpPr>
        <p:spPr bwMode="auto">
          <a:xfrm>
            <a:off x="1618030" y="5612710"/>
            <a:ext cx="3515776" cy="667374"/>
          </a:xfrm>
          <a:prstGeom prst="rect">
            <a:avLst/>
          </a:prstGeom>
          <a:solidFill>
            <a:srgbClr val="FFE267"/>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Tahoma" charset="0"/>
              </a:rPr>
              <a:t>This is a </a:t>
            </a:r>
            <a:r>
              <a:rPr lang="en-GB" sz="1800" dirty="0">
                <a:latin typeface="Tahoma" charset="0"/>
              </a:rPr>
              <a:t>back</a:t>
            </a:r>
            <a:r>
              <a:rPr kumimoji="0" lang="en-GB" sz="1800" b="0" i="0" u="none" strike="noStrike" cap="none" normalizeH="0" baseline="0" dirty="0">
                <a:ln>
                  <a:noFill/>
                </a:ln>
                <a:solidFill>
                  <a:schemeClr val="tx1"/>
                </a:solidFill>
                <a:effectLst/>
                <a:latin typeface="Tahoma" charset="0"/>
              </a:rPr>
              <a:t>ward rewriting step that rewrites the current goal (</a:t>
            </a:r>
            <a:r>
              <a:rPr kumimoji="0" lang="en-GB" sz="1800" b="0" i="0" u="none" strike="noStrike" cap="none" normalizeH="0" baseline="0" dirty="0">
                <a:ln>
                  <a:noFill/>
                </a:ln>
                <a:solidFill>
                  <a:srgbClr val="0070C0"/>
                </a:solidFill>
                <a:effectLst/>
                <a:latin typeface="Tahoma" charset="0"/>
              </a:rPr>
              <a:t>4</a:t>
            </a:r>
            <a:r>
              <a:rPr kumimoji="0" lang="en-GB" sz="1800" b="0" i="0" u="none" strike="noStrike" cap="none" normalizeH="0" baseline="0" dirty="0">
                <a:ln>
                  <a:noFill/>
                </a:ln>
                <a:solidFill>
                  <a:schemeClr val="tx1"/>
                </a:solidFill>
                <a:effectLst/>
                <a:latin typeface="Tahoma" charset="0"/>
              </a:rPr>
              <a:t>)</a:t>
            </a:r>
            <a:endParaRPr kumimoji="0" lang="en-GB" sz="1800" b="0" i="0" u="none" strike="noStrike" cap="none" normalizeH="0" baseline="0" dirty="0">
              <a:ln>
                <a:noFill/>
              </a:ln>
              <a:solidFill>
                <a:srgbClr val="0070C0"/>
              </a:solidFill>
              <a:effectLst/>
              <a:latin typeface="Tahoma" charset="0"/>
            </a:endParaRPr>
          </a:p>
        </p:txBody>
      </p:sp>
      <p:sp>
        <p:nvSpPr>
          <p:cNvPr id="14" name="Rectangle 13">
            <a:extLst>
              <a:ext uri="{FF2B5EF4-FFF2-40B4-BE49-F238E27FC236}">
                <a16:creationId xmlns:a16="http://schemas.microsoft.com/office/drawing/2014/main" id="{5B3257DF-5C7C-86F5-2ABC-9E69DFA7277E}"/>
              </a:ext>
            </a:extLst>
          </p:cNvPr>
          <p:cNvSpPr/>
          <p:nvPr/>
        </p:nvSpPr>
        <p:spPr bwMode="auto">
          <a:xfrm>
            <a:off x="533400" y="6400800"/>
            <a:ext cx="2319600" cy="381000"/>
          </a:xfrm>
          <a:prstGeom prst="rect">
            <a:avLst/>
          </a:prstGeom>
          <a:solidFill>
            <a:srgbClr val="FFE267"/>
          </a:solidFill>
          <a:ln w="25400" cap="flat" cmpd="sng" algn="ctr">
            <a:solidFill>
              <a:srgbClr val="C0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Tahoma" charset="0"/>
              </a:rPr>
              <a:t>File: </a:t>
            </a:r>
            <a:r>
              <a:rPr kumimoji="0" lang="en-GB" sz="1800" b="0" i="0" u="none" strike="noStrike" cap="none" normalizeH="0" baseline="0" dirty="0" err="1">
                <a:ln>
                  <a:noFill/>
                </a:ln>
                <a:solidFill>
                  <a:schemeClr val="tx1"/>
                </a:solidFill>
                <a:effectLst/>
                <a:latin typeface="Tahoma" charset="0"/>
              </a:rPr>
              <a:t>Proof_rewrite.sc</a:t>
            </a:r>
            <a:endParaRPr kumimoji="0" lang="en-GB" sz="1800" b="0" i="0" u="none" strike="noStrike" cap="none" normalizeH="0" baseline="0" dirty="0">
              <a:ln>
                <a:noFill/>
              </a:ln>
              <a:solidFill>
                <a:schemeClr val="tx1"/>
              </a:solidFill>
              <a:effectLst/>
              <a:latin typeface="Tahoma" charset="0"/>
            </a:endParaRPr>
          </a:p>
        </p:txBody>
      </p:sp>
    </p:spTree>
    <p:extLst>
      <p:ext uri="{BB962C8B-B14F-4D97-AF65-F5344CB8AC3E}">
        <p14:creationId xmlns:p14="http://schemas.microsoft.com/office/powerpoint/2010/main" val="3415203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414FF3-DA84-C2FB-BAF3-68E75930C4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95A07A-F2C9-FA0A-D766-0FD466664789}"/>
              </a:ext>
            </a:extLst>
          </p:cNvPr>
          <p:cNvSpPr>
            <a:spLocks noGrp="1"/>
          </p:cNvSpPr>
          <p:nvPr>
            <p:ph type="title"/>
          </p:nvPr>
        </p:nvSpPr>
        <p:spPr/>
        <p:txBody>
          <a:bodyPr/>
          <a:lstStyle/>
          <a:p>
            <a:r>
              <a:rPr lang="en-US" sz="3600" dirty="0"/>
              <a:t>Expression Rewriting</a:t>
            </a:r>
          </a:p>
        </p:txBody>
      </p:sp>
      <p:sp>
        <p:nvSpPr>
          <p:cNvPr id="128" name="Slide Number Placeholder 127">
            <a:extLst>
              <a:ext uri="{FF2B5EF4-FFF2-40B4-BE49-F238E27FC236}">
                <a16:creationId xmlns:a16="http://schemas.microsoft.com/office/drawing/2014/main" id="{4CA45419-937D-15A3-EF89-8C893B5CE8DC}"/>
              </a:ext>
            </a:extLst>
          </p:cNvPr>
          <p:cNvSpPr>
            <a:spLocks noGrp="1"/>
          </p:cNvSpPr>
          <p:nvPr>
            <p:ph type="sldNum" sz="quarter" idx="11"/>
          </p:nvPr>
        </p:nvSpPr>
        <p:spPr/>
        <p:txBody>
          <a:bodyPr/>
          <a:lstStyle/>
          <a:p>
            <a:pPr>
              <a:defRPr/>
            </a:pPr>
            <a:fld id="{6E0AA622-F4CE-604D-A669-CD3D12FC535C}" type="slidenum">
              <a:rPr lang="en-US" smtClean="0"/>
              <a:pPr>
                <a:defRPr/>
              </a:pPr>
              <a:t>6</a:t>
            </a:fld>
            <a:endParaRPr lang="en-US" dirty="0"/>
          </a:p>
        </p:txBody>
      </p:sp>
      <p:sp>
        <p:nvSpPr>
          <p:cNvPr id="3" name="TextBox 2">
            <a:extLst>
              <a:ext uri="{FF2B5EF4-FFF2-40B4-BE49-F238E27FC236}">
                <a16:creationId xmlns:a16="http://schemas.microsoft.com/office/drawing/2014/main" id="{CA2750F5-89FF-8115-0A49-8D510ED4C023}"/>
              </a:ext>
            </a:extLst>
          </p:cNvPr>
          <p:cNvSpPr txBox="1"/>
          <p:nvPr/>
        </p:nvSpPr>
        <p:spPr>
          <a:xfrm>
            <a:off x="381000" y="1158925"/>
            <a:ext cx="8016766"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Forward substitution</a:t>
            </a:r>
          </a:p>
        </p:txBody>
      </p:sp>
      <p:pic>
        <p:nvPicPr>
          <p:cNvPr id="5" name="Picture 4" descr="A screenshot of a math problem&#10;&#10;Description automatically generated">
            <a:extLst>
              <a:ext uri="{FF2B5EF4-FFF2-40B4-BE49-F238E27FC236}">
                <a16:creationId xmlns:a16="http://schemas.microsoft.com/office/drawing/2014/main" id="{A1DC975B-16E3-92ED-EC5E-0D2BA423FC7F}"/>
              </a:ext>
            </a:extLst>
          </p:cNvPr>
          <p:cNvPicPr>
            <a:picLocks noChangeAspect="1"/>
          </p:cNvPicPr>
          <p:nvPr/>
        </p:nvPicPr>
        <p:blipFill>
          <a:blip r:embed="rId3"/>
          <a:stretch>
            <a:fillRect/>
          </a:stretch>
        </p:blipFill>
        <p:spPr>
          <a:xfrm>
            <a:off x="625366" y="1942210"/>
            <a:ext cx="7772400" cy="3756865"/>
          </a:xfrm>
          <a:prstGeom prst="rect">
            <a:avLst/>
          </a:prstGeom>
        </p:spPr>
      </p:pic>
      <p:sp>
        <p:nvSpPr>
          <p:cNvPr id="4" name="Rectangle 3">
            <a:extLst>
              <a:ext uri="{FF2B5EF4-FFF2-40B4-BE49-F238E27FC236}">
                <a16:creationId xmlns:a16="http://schemas.microsoft.com/office/drawing/2014/main" id="{5489A414-4240-5814-5B5C-15B0629E3B9D}"/>
              </a:ext>
            </a:extLst>
          </p:cNvPr>
          <p:cNvSpPr/>
          <p:nvPr/>
        </p:nvSpPr>
        <p:spPr bwMode="auto">
          <a:xfrm>
            <a:off x="5410201" y="3820642"/>
            <a:ext cx="1905000" cy="381000"/>
          </a:xfrm>
          <a:prstGeom prst="rect">
            <a:avLst/>
          </a:prstGeom>
          <a:noFill/>
          <a:ln w="25400" cap="flat" cmpd="sng" algn="ctr">
            <a:solidFill>
              <a:schemeClr val="tx2">
                <a:lumMod val="60000"/>
                <a:lumOff val="40000"/>
              </a:schemeClr>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ahoma" charset="0"/>
            </a:endParaRPr>
          </a:p>
        </p:txBody>
      </p:sp>
      <p:sp>
        <p:nvSpPr>
          <p:cNvPr id="6" name="Rectangle 5">
            <a:extLst>
              <a:ext uri="{FF2B5EF4-FFF2-40B4-BE49-F238E27FC236}">
                <a16:creationId xmlns:a16="http://schemas.microsoft.com/office/drawing/2014/main" id="{B4C49E95-3639-457C-1683-541E194FFE9B}"/>
              </a:ext>
            </a:extLst>
          </p:cNvPr>
          <p:cNvSpPr/>
          <p:nvPr/>
        </p:nvSpPr>
        <p:spPr bwMode="auto">
          <a:xfrm>
            <a:off x="5676117" y="5365388"/>
            <a:ext cx="3010683" cy="381000"/>
          </a:xfrm>
          <a:prstGeom prst="rect">
            <a:avLst/>
          </a:prstGeom>
          <a:solidFill>
            <a:srgbClr val="FFE267"/>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Tahoma" charset="0"/>
              </a:rPr>
              <a:t>Substitute </a:t>
            </a:r>
            <a:r>
              <a:rPr lang="en-GB" sz="1800" dirty="0">
                <a:solidFill>
                  <a:srgbClr val="0070C0"/>
                </a:solidFill>
                <a:latin typeface="Tahoma" charset="0"/>
              </a:rPr>
              <a:t>1</a:t>
            </a:r>
            <a:r>
              <a:rPr kumimoji="0" lang="en-GB" sz="1800" b="0" i="0" u="none" strike="noStrike" cap="none" normalizeH="0" baseline="0" dirty="0">
                <a:ln>
                  <a:noFill/>
                </a:ln>
                <a:solidFill>
                  <a:schemeClr val="tx1"/>
                </a:solidFill>
                <a:effectLst/>
                <a:latin typeface="Tahoma" charset="0"/>
              </a:rPr>
              <a:t> in </a:t>
            </a:r>
            <a:r>
              <a:rPr kumimoji="0" lang="en-GB" sz="1800" b="0" i="0" u="none" strike="noStrike" cap="none" normalizeH="0" baseline="0" dirty="0">
                <a:ln>
                  <a:noFill/>
                </a:ln>
                <a:solidFill>
                  <a:srgbClr val="0070C0"/>
                </a:solidFill>
                <a:effectLst/>
                <a:latin typeface="Tahoma" charset="0"/>
              </a:rPr>
              <a:t>4</a:t>
            </a:r>
            <a:r>
              <a:rPr kumimoji="0" lang="en-GB" sz="1800" b="0" i="0" u="none" strike="noStrike" cap="none" normalizeH="0" baseline="0" dirty="0">
                <a:ln>
                  <a:noFill/>
                </a:ln>
                <a:solidFill>
                  <a:schemeClr val="tx1"/>
                </a:solidFill>
                <a:effectLst/>
                <a:latin typeface="Tahoma" charset="0"/>
              </a:rPr>
              <a:t> to obtain </a:t>
            </a:r>
            <a:r>
              <a:rPr kumimoji="0" lang="en-GB" sz="1800" b="0" i="0" u="none" strike="noStrike" cap="none" normalizeH="0" baseline="0" dirty="0">
                <a:ln>
                  <a:noFill/>
                </a:ln>
                <a:solidFill>
                  <a:srgbClr val="0070C0"/>
                </a:solidFill>
                <a:effectLst/>
                <a:latin typeface="Tahoma" charset="0"/>
              </a:rPr>
              <a:t>2</a:t>
            </a:r>
            <a:endParaRPr kumimoji="0" lang="en-GB" sz="1800" b="0" i="0" u="none" strike="noStrike" cap="none" normalizeH="0" baseline="0" dirty="0">
              <a:ln>
                <a:noFill/>
              </a:ln>
              <a:solidFill>
                <a:srgbClr val="0070C0"/>
              </a:solidFill>
              <a:effectLst/>
              <a:latin typeface="Menlo" panose="020B0609030804020204" pitchFamily="49" charset="0"/>
              <a:ea typeface="Menlo" panose="020B0609030804020204" pitchFamily="49" charset="0"/>
              <a:cs typeface="Menlo" panose="020B0609030804020204" pitchFamily="49" charset="0"/>
            </a:endParaRPr>
          </a:p>
        </p:txBody>
      </p:sp>
      <p:cxnSp>
        <p:nvCxnSpPr>
          <p:cNvPr id="7" name="Straight Arrow Connector 6">
            <a:extLst>
              <a:ext uri="{FF2B5EF4-FFF2-40B4-BE49-F238E27FC236}">
                <a16:creationId xmlns:a16="http://schemas.microsoft.com/office/drawing/2014/main" id="{F252F3CC-1B2F-266D-0F46-719F7D3ED25B}"/>
              </a:ext>
            </a:extLst>
          </p:cNvPr>
          <p:cNvCxnSpPr>
            <a:cxnSpLocks/>
            <a:stCxn id="6" idx="0"/>
            <a:endCxn id="4" idx="2"/>
          </p:cNvCxnSpPr>
          <p:nvPr/>
        </p:nvCxnSpPr>
        <p:spPr bwMode="auto">
          <a:xfrm flipH="1" flipV="1">
            <a:off x="6362701" y="4201642"/>
            <a:ext cx="818758" cy="1163746"/>
          </a:xfrm>
          <a:prstGeom prst="straightConnector1">
            <a:avLst/>
          </a:prstGeom>
          <a:solidFill>
            <a:schemeClr val="accent1"/>
          </a:solidFill>
          <a:ln w="15875" cap="flat" cmpd="sng" algn="ctr">
            <a:solidFill>
              <a:schemeClr val="tx1"/>
            </a:solidFill>
            <a:prstDash val="solid"/>
            <a:miter lim="800000"/>
            <a:headEnd type="none" w="med" len="med"/>
            <a:tailEnd type="triangle" w="lg" len="med"/>
          </a:ln>
          <a:effectLst/>
        </p:spPr>
      </p:cxnSp>
      <p:sp>
        <p:nvSpPr>
          <p:cNvPr id="13" name="Rectangle 12">
            <a:extLst>
              <a:ext uri="{FF2B5EF4-FFF2-40B4-BE49-F238E27FC236}">
                <a16:creationId xmlns:a16="http://schemas.microsoft.com/office/drawing/2014/main" id="{587CF2DA-B75D-3AD4-6E5A-AD3EA2E785DC}"/>
              </a:ext>
            </a:extLst>
          </p:cNvPr>
          <p:cNvSpPr/>
          <p:nvPr/>
        </p:nvSpPr>
        <p:spPr bwMode="auto">
          <a:xfrm>
            <a:off x="5685535" y="3040927"/>
            <a:ext cx="3334970" cy="381000"/>
          </a:xfrm>
          <a:prstGeom prst="rect">
            <a:avLst/>
          </a:prstGeom>
          <a:solidFill>
            <a:srgbClr val="FFE267"/>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Tahoma" charset="0"/>
              </a:rPr>
              <a:t>Read equation left-to-right (&gt;)</a:t>
            </a:r>
            <a:endParaRPr kumimoji="0" lang="en-GB" sz="1800" b="0" i="0" u="none" strike="noStrike" cap="none" normalizeH="0" baseline="0" dirty="0">
              <a:ln>
                <a:noFill/>
              </a:ln>
              <a:solidFill>
                <a:srgbClr val="0070C0"/>
              </a:solidFill>
              <a:effectLst/>
              <a:latin typeface="Tahoma" charset="0"/>
            </a:endParaRPr>
          </a:p>
        </p:txBody>
      </p:sp>
      <p:sp>
        <p:nvSpPr>
          <p:cNvPr id="14" name="Rectangle 13">
            <a:extLst>
              <a:ext uri="{FF2B5EF4-FFF2-40B4-BE49-F238E27FC236}">
                <a16:creationId xmlns:a16="http://schemas.microsoft.com/office/drawing/2014/main" id="{3FCD3571-E39E-BE0F-1113-40C313587BFB}"/>
              </a:ext>
            </a:extLst>
          </p:cNvPr>
          <p:cNvSpPr/>
          <p:nvPr/>
        </p:nvSpPr>
        <p:spPr bwMode="auto">
          <a:xfrm>
            <a:off x="625366" y="5728559"/>
            <a:ext cx="2319600" cy="381000"/>
          </a:xfrm>
          <a:prstGeom prst="rect">
            <a:avLst/>
          </a:prstGeom>
          <a:solidFill>
            <a:srgbClr val="FFE267"/>
          </a:solidFill>
          <a:ln w="25400" cap="flat" cmpd="sng" algn="ctr">
            <a:solidFill>
              <a:srgbClr val="C0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Tahoma" charset="0"/>
              </a:rPr>
              <a:t>File: </a:t>
            </a:r>
            <a:r>
              <a:rPr kumimoji="0" lang="en-GB" sz="1800" b="0" i="0" u="none" strike="noStrike" cap="none" normalizeH="0" baseline="0" dirty="0" err="1">
                <a:ln>
                  <a:noFill/>
                </a:ln>
                <a:solidFill>
                  <a:schemeClr val="tx1"/>
                </a:solidFill>
                <a:effectLst/>
                <a:latin typeface="Tahoma" charset="0"/>
              </a:rPr>
              <a:t>Proof_rewrite.sc</a:t>
            </a:r>
            <a:endParaRPr kumimoji="0" lang="en-GB" sz="1800" b="0" i="0" u="none" strike="noStrike" cap="none" normalizeH="0" baseline="0" dirty="0">
              <a:ln>
                <a:noFill/>
              </a:ln>
              <a:solidFill>
                <a:schemeClr val="tx1"/>
              </a:solidFill>
              <a:effectLst/>
              <a:latin typeface="Tahoma" charset="0"/>
            </a:endParaRPr>
          </a:p>
        </p:txBody>
      </p:sp>
    </p:spTree>
    <p:extLst>
      <p:ext uri="{BB962C8B-B14F-4D97-AF65-F5344CB8AC3E}">
        <p14:creationId xmlns:p14="http://schemas.microsoft.com/office/powerpoint/2010/main" val="2344217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59811E-EE53-3614-BBDB-DEA7BE6903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34EAE1-9189-4EE6-EB77-17A4B0ADE3CA}"/>
              </a:ext>
            </a:extLst>
          </p:cNvPr>
          <p:cNvSpPr>
            <a:spLocks noGrp="1"/>
          </p:cNvSpPr>
          <p:nvPr>
            <p:ph type="title"/>
          </p:nvPr>
        </p:nvSpPr>
        <p:spPr/>
        <p:txBody>
          <a:bodyPr/>
          <a:lstStyle/>
          <a:p>
            <a:r>
              <a:rPr lang="en-US" sz="3600" dirty="0"/>
              <a:t>Expression Rewriting</a:t>
            </a:r>
          </a:p>
        </p:txBody>
      </p:sp>
      <p:sp>
        <p:nvSpPr>
          <p:cNvPr id="128" name="Slide Number Placeholder 127">
            <a:extLst>
              <a:ext uri="{FF2B5EF4-FFF2-40B4-BE49-F238E27FC236}">
                <a16:creationId xmlns:a16="http://schemas.microsoft.com/office/drawing/2014/main" id="{7DFD8CD0-A5B9-876A-7851-07B3D1966F4E}"/>
              </a:ext>
            </a:extLst>
          </p:cNvPr>
          <p:cNvSpPr>
            <a:spLocks noGrp="1"/>
          </p:cNvSpPr>
          <p:nvPr>
            <p:ph type="sldNum" sz="quarter" idx="11"/>
          </p:nvPr>
        </p:nvSpPr>
        <p:spPr/>
        <p:txBody>
          <a:bodyPr/>
          <a:lstStyle/>
          <a:p>
            <a:pPr>
              <a:defRPr/>
            </a:pPr>
            <a:fld id="{6E0AA622-F4CE-604D-A669-CD3D12FC535C}" type="slidenum">
              <a:rPr lang="en-US" smtClean="0"/>
              <a:pPr>
                <a:defRPr/>
              </a:pPr>
              <a:t>7</a:t>
            </a:fld>
            <a:endParaRPr lang="en-US" dirty="0"/>
          </a:p>
        </p:txBody>
      </p:sp>
      <p:sp>
        <p:nvSpPr>
          <p:cNvPr id="3" name="TextBox 2">
            <a:extLst>
              <a:ext uri="{FF2B5EF4-FFF2-40B4-BE49-F238E27FC236}">
                <a16:creationId xmlns:a16="http://schemas.microsoft.com/office/drawing/2014/main" id="{63D4F072-2C9D-465F-674E-540BC5E88BE3}"/>
              </a:ext>
            </a:extLst>
          </p:cNvPr>
          <p:cNvSpPr txBox="1"/>
          <p:nvPr/>
        </p:nvSpPr>
        <p:spPr>
          <a:xfrm>
            <a:off x="381000" y="1158925"/>
            <a:ext cx="8016766"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Backward substitution</a:t>
            </a:r>
          </a:p>
        </p:txBody>
      </p:sp>
      <p:pic>
        <p:nvPicPr>
          <p:cNvPr id="5" name="Picture 4" descr="A screenshot of a math equation&#10;&#10;Description automatically generated">
            <a:extLst>
              <a:ext uri="{FF2B5EF4-FFF2-40B4-BE49-F238E27FC236}">
                <a16:creationId xmlns:a16="http://schemas.microsoft.com/office/drawing/2014/main" id="{7D883AD3-5AC5-D532-5E6C-49D65F8FC5A2}"/>
              </a:ext>
            </a:extLst>
          </p:cNvPr>
          <p:cNvPicPr>
            <a:picLocks noChangeAspect="1"/>
          </p:cNvPicPr>
          <p:nvPr/>
        </p:nvPicPr>
        <p:blipFill>
          <a:blip r:embed="rId3"/>
          <a:stretch>
            <a:fillRect/>
          </a:stretch>
        </p:blipFill>
        <p:spPr>
          <a:xfrm>
            <a:off x="614236" y="1954528"/>
            <a:ext cx="7772400" cy="3744547"/>
          </a:xfrm>
          <a:prstGeom prst="rect">
            <a:avLst/>
          </a:prstGeom>
        </p:spPr>
      </p:pic>
      <p:sp>
        <p:nvSpPr>
          <p:cNvPr id="4" name="Rectangle 3">
            <a:extLst>
              <a:ext uri="{FF2B5EF4-FFF2-40B4-BE49-F238E27FC236}">
                <a16:creationId xmlns:a16="http://schemas.microsoft.com/office/drawing/2014/main" id="{D7F852B8-DB87-E1B6-BCAE-76EC6456DA76}"/>
              </a:ext>
            </a:extLst>
          </p:cNvPr>
          <p:cNvSpPr/>
          <p:nvPr/>
        </p:nvSpPr>
        <p:spPr bwMode="auto">
          <a:xfrm>
            <a:off x="5685535" y="3040927"/>
            <a:ext cx="3334970" cy="381000"/>
          </a:xfrm>
          <a:prstGeom prst="rect">
            <a:avLst/>
          </a:prstGeom>
          <a:solidFill>
            <a:srgbClr val="FFE267"/>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Tahoma" charset="0"/>
              </a:rPr>
              <a:t>Read equation right-to-left (&lt;)</a:t>
            </a:r>
            <a:endParaRPr kumimoji="0" lang="en-GB" sz="1800" b="0" i="0" u="none" strike="noStrike" cap="none" normalizeH="0" baseline="0" dirty="0">
              <a:ln>
                <a:noFill/>
              </a:ln>
              <a:solidFill>
                <a:srgbClr val="0070C0"/>
              </a:solidFill>
              <a:effectLst/>
              <a:latin typeface="Tahoma" charset="0"/>
            </a:endParaRPr>
          </a:p>
        </p:txBody>
      </p:sp>
      <p:sp>
        <p:nvSpPr>
          <p:cNvPr id="6" name="Rectangle 5">
            <a:extLst>
              <a:ext uri="{FF2B5EF4-FFF2-40B4-BE49-F238E27FC236}">
                <a16:creationId xmlns:a16="http://schemas.microsoft.com/office/drawing/2014/main" id="{89A1DA41-4A89-4195-2E95-0CD92392DADD}"/>
              </a:ext>
            </a:extLst>
          </p:cNvPr>
          <p:cNvSpPr/>
          <p:nvPr/>
        </p:nvSpPr>
        <p:spPr bwMode="auto">
          <a:xfrm>
            <a:off x="5410201" y="3820642"/>
            <a:ext cx="1905000" cy="381000"/>
          </a:xfrm>
          <a:prstGeom prst="rect">
            <a:avLst/>
          </a:prstGeom>
          <a:noFill/>
          <a:ln w="25400" cap="flat" cmpd="sng" algn="ctr">
            <a:solidFill>
              <a:schemeClr val="tx2">
                <a:lumMod val="60000"/>
                <a:lumOff val="40000"/>
              </a:schemeClr>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ahoma" charset="0"/>
            </a:endParaRPr>
          </a:p>
        </p:txBody>
      </p:sp>
      <p:sp>
        <p:nvSpPr>
          <p:cNvPr id="7" name="Rectangle 6">
            <a:extLst>
              <a:ext uri="{FF2B5EF4-FFF2-40B4-BE49-F238E27FC236}">
                <a16:creationId xmlns:a16="http://schemas.microsoft.com/office/drawing/2014/main" id="{484AA65C-B698-A4CD-D3EF-3285A1133735}"/>
              </a:ext>
            </a:extLst>
          </p:cNvPr>
          <p:cNvSpPr/>
          <p:nvPr/>
        </p:nvSpPr>
        <p:spPr bwMode="auto">
          <a:xfrm>
            <a:off x="5676117" y="5365388"/>
            <a:ext cx="3010683" cy="381000"/>
          </a:xfrm>
          <a:prstGeom prst="rect">
            <a:avLst/>
          </a:prstGeom>
          <a:solidFill>
            <a:srgbClr val="FFE267"/>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Tahoma" charset="0"/>
              </a:rPr>
              <a:t>Substitute </a:t>
            </a:r>
            <a:r>
              <a:rPr lang="en-GB" sz="1800" dirty="0">
                <a:solidFill>
                  <a:srgbClr val="0070C0"/>
                </a:solidFill>
                <a:latin typeface="Tahoma" charset="0"/>
              </a:rPr>
              <a:t>1</a:t>
            </a:r>
            <a:r>
              <a:rPr kumimoji="0" lang="en-GB" sz="1800" b="0" i="0" u="none" strike="noStrike" cap="none" normalizeH="0" baseline="0" dirty="0">
                <a:ln>
                  <a:noFill/>
                </a:ln>
                <a:solidFill>
                  <a:schemeClr val="tx1"/>
                </a:solidFill>
                <a:effectLst/>
                <a:latin typeface="Tahoma" charset="0"/>
              </a:rPr>
              <a:t> in </a:t>
            </a:r>
            <a:r>
              <a:rPr kumimoji="0" lang="en-GB" sz="1800" b="0" i="0" u="none" strike="noStrike" cap="none" normalizeH="0" baseline="0" dirty="0">
                <a:ln>
                  <a:noFill/>
                </a:ln>
                <a:solidFill>
                  <a:srgbClr val="0070C0"/>
                </a:solidFill>
                <a:effectLst/>
                <a:latin typeface="Tahoma" charset="0"/>
              </a:rPr>
              <a:t>4</a:t>
            </a:r>
            <a:r>
              <a:rPr kumimoji="0" lang="en-GB" sz="1800" b="0" i="0" u="none" strike="noStrike" cap="none" normalizeH="0" baseline="0" dirty="0">
                <a:ln>
                  <a:noFill/>
                </a:ln>
                <a:solidFill>
                  <a:schemeClr val="tx1"/>
                </a:solidFill>
                <a:effectLst/>
                <a:latin typeface="Tahoma" charset="0"/>
              </a:rPr>
              <a:t> to obtain </a:t>
            </a:r>
            <a:r>
              <a:rPr kumimoji="0" lang="en-GB" sz="1800" b="0" i="0" u="none" strike="noStrike" cap="none" normalizeH="0" baseline="0" dirty="0">
                <a:ln>
                  <a:noFill/>
                </a:ln>
                <a:solidFill>
                  <a:srgbClr val="0070C0"/>
                </a:solidFill>
                <a:effectLst/>
                <a:latin typeface="Tahoma" charset="0"/>
              </a:rPr>
              <a:t>2</a:t>
            </a:r>
            <a:endParaRPr kumimoji="0" lang="en-GB" sz="1800" b="0" i="0" u="none" strike="noStrike" cap="none" normalizeH="0" baseline="0" dirty="0">
              <a:ln>
                <a:noFill/>
              </a:ln>
              <a:solidFill>
                <a:srgbClr val="0070C0"/>
              </a:solidFill>
              <a:effectLst/>
              <a:latin typeface="Menlo" panose="020B0609030804020204" pitchFamily="49" charset="0"/>
              <a:ea typeface="Menlo" panose="020B0609030804020204" pitchFamily="49" charset="0"/>
              <a:cs typeface="Menlo" panose="020B0609030804020204" pitchFamily="49" charset="0"/>
            </a:endParaRPr>
          </a:p>
        </p:txBody>
      </p:sp>
      <p:cxnSp>
        <p:nvCxnSpPr>
          <p:cNvPr id="8" name="Straight Arrow Connector 7">
            <a:extLst>
              <a:ext uri="{FF2B5EF4-FFF2-40B4-BE49-F238E27FC236}">
                <a16:creationId xmlns:a16="http://schemas.microsoft.com/office/drawing/2014/main" id="{88BE82A9-2648-1FFD-3811-CC8B5C5A5C88}"/>
              </a:ext>
            </a:extLst>
          </p:cNvPr>
          <p:cNvCxnSpPr>
            <a:cxnSpLocks/>
            <a:stCxn id="7" idx="0"/>
            <a:endCxn id="6" idx="2"/>
          </p:cNvCxnSpPr>
          <p:nvPr/>
        </p:nvCxnSpPr>
        <p:spPr bwMode="auto">
          <a:xfrm flipH="1" flipV="1">
            <a:off x="6362701" y="4201642"/>
            <a:ext cx="818758" cy="1163746"/>
          </a:xfrm>
          <a:prstGeom prst="straightConnector1">
            <a:avLst/>
          </a:prstGeom>
          <a:solidFill>
            <a:schemeClr val="accent1"/>
          </a:solidFill>
          <a:ln w="15875" cap="flat" cmpd="sng" algn="ctr">
            <a:solidFill>
              <a:schemeClr val="tx1"/>
            </a:solidFill>
            <a:prstDash val="solid"/>
            <a:miter lim="800000"/>
            <a:headEnd type="none" w="med" len="med"/>
            <a:tailEnd type="triangle" w="lg" len="med"/>
          </a:ln>
          <a:effectLst/>
        </p:spPr>
      </p:cxnSp>
      <p:sp>
        <p:nvSpPr>
          <p:cNvPr id="10" name="Rectangle 9">
            <a:extLst>
              <a:ext uri="{FF2B5EF4-FFF2-40B4-BE49-F238E27FC236}">
                <a16:creationId xmlns:a16="http://schemas.microsoft.com/office/drawing/2014/main" id="{9026DD25-8FB9-D208-B5EF-6A0A6B47F478}"/>
              </a:ext>
            </a:extLst>
          </p:cNvPr>
          <p:cNvSpPr/>
          <p:nvPr/>
        </p:nvSpPr>
        <p:spPr bwMode="auto">
          <a:xfrm>
            <a:off x="625366" y="5728559"/>
            <a:ext cx="2319600" cy="381000"/>
          </a:xfrm>
          <a:prstGeom prst="rect">
            <a:avLst/>
          </a:prstGeom>
          <a:solidFill>
            <a:srgbClr val="FFE267"/>
          </a:solidFill>
          <a:ln w="25400" cap="flat" cmpd="sng" algn="ctr">
            <a:solidFill>
              <a:srgbClr val="C0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Tahoma" charset="0"/>
              </a:rPr>
              <a:t>File: </a:t>
            </a:r>
            <a:r>
              <a:rPr kumimoji="0" lang="en-GB" sz="1800" b="0" i="0" u="none" strike="noStrike" cap="none" normalizeH="0" baseline="0" dirty="0" err="1">
                <a:ln>
                  <a:noFill/>
                </a:ln>
                <a:solidFill>
                  <a:schemeClr val="tx1"/>
                </a:solidFill>
                <a:effectLst/>
                <a:latin typeface="Tahoma" charset="0"/>
              </a:rPr>
              <a:t>Proof_rewrite.sc</a:t>
            </a:r>
            <a:endParaRPr kumimoji="0" lang="en-GB" sz="1800" b="0" i="0" u="none" strike="noStrike" cap="none" normalizeH="0" baseline="0" dirty="0">
              <a:ln>
                <a:noFill/>
              </a:ln>
              <a:solidFill>
                <a:schemeClr val="tx1"/>
              </a:solidFill>
              <a:effectLst/>
              <a:latin typeface="Tahoma" charset="0"/>
            </a:endParaRPr>
          </a:p>
        </p:txBody>
      </p:sp>
    </p:spTree>
    <p:extLst>
      <p:ext uri="{BB962C8B-B14F-4D97-AF65-F5344CB8AC3E}">
        <p14:creationId xmlns:p14="http://schemas.microsoft.com/office/powerpoint/2010/main" val="2036394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6A2B4B-259D-7CB3-C57E-F3F660EC2B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C2F7C3-A88C-C645-0FD4-2AA0D1116983}"/>
              </a:ext>
            </a:extLst>
          </p:cNvPr>
          <p:cNvSpPr>
            <a:spLocks noGrp="1"/>
          </p:cNvSpPr>
          <p:nvPr>
            <p:ph type="title"/>
          </p:nvPr>
        </p:nvSpPr>
        <p:spPr/>
        <p:txBody>
          <a:bodyPr/>
          <a:lstStyle/>
          <a:p>
            <a:r>
              <a:rPr lang="en-US" sz="3600" dirty="0"/>
              <a:t>Proving Dedicated Rewriting Rules</a:t>
            </a:r>
          </a:p>
        </p:txBody>
      </p:sp>
      <p:sp>
        <p:nvSpPr>
          <p:cNvPr id="128" name="Slide Number Placeholder 127">
            <a:extLst>
              <a:ext uri="{FF2B5EF4-FFF2-40B4-BE49-F238E27FC236}">
                <a16:creationId xmlns:a16="http://schemas.microsoft.com/office/drawing/2014/main" id="{C324ACC8-B477-7298-BB96-634CF9A0083F}"/>
              </a:ext>
            </a:extLst>
          </p:cNvPr>
          <p:cNvSpPr>
            <a:spLocks noGrp="1"/>
          </p:cNvSpPr>
          <p:nvPr>
            <p:ph type="sldNum" sz="quarter" idx="11"/>
          </p:nvPr>
        </p:nvSpPr>
        <p:spPr/>
        <p:txBody>
          <a:bodyPr/>
          <a:lstStyle/>
          <a:p>
            <a:pPr>
              <a:defRPr/>
            </a:pPr>
            <a:fld id="{6E0AA622-F4CE-604D-A669-CD3D12FC535C}" type="slidenum">
              <a:rPr lang="en-US" smtClean="0"/>
              <a:pPr>
                <a:defRPr/>
              </a:pPr>
              <a:t>8</a:t>
            </a:fld>
            <a:endParaRPr lang="en-US" dirty="0"/>
          </a:p>
        </p:txBody>
      </p:sp>
      <p:sp>
        <p:nvSpPr>
          <p:cNvPr id="3" name="TextBox 2">
            <a:extLst>
              <a:ext uri="{FF2B5EF4-FFF2-40B4-BE49-F238E27FC236}">
                <a16:creationId xmlns:a16="http://schemas.microsoft.com/office/drawing/2014/main" id="{6AF824B6-F9A8-DB64-9D6C-807FF28EE1BF}"/>
              </a:ext>
            </a:extLst>
          </p:cNvPr>
          <p:cNvSpPr txBox="1"/>
          <p:nvPr/>
        </p:nvSpPr>
        <p:spPr>
          <a:xfrm>
            <a:off x="381000" y="1158925"/>
            <a:ext cx="8016766"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Backward substitution</a:t>
            </a:r>
          </a:p>
        </p:txBody>
      </p:sp>
      <p:sp>
        <p:nvSpPr>
          <p:cNvPr id="10" name="Rectangle 9">
            <a:extLst>
              <a:ext uri="{FF2B5EF4-FFF2-40B4-BE49-F238E27FC236}">
                <a16:creationId xmlns:a16="http://schemas.microsoft.com/office/drawing/2014/main" id="{A2315BBC-1C6C-9F1A-9FF7-BEDFB4BE7821}"/>
              </a:ext>
            </a:extLst>
          </p:cNvPr>
          <p:cNvSpPr/>
          <p:nvPr/>
        </p:nvSpPr>
        <p:spPr bwMode="auto">
          <a:xfrm>
            <a:off x="536826" y="6383676"/>
            <a:ext cx="2117834" cy="381000"/>
          </a:xfrm>
          <a:prstGeom prst="rect">
            <a:avLst/>
          </a:prstGeom>
          <a:solidFill>
            <a:srgbClr val="FFE267"/>
          </a:solidFill>
          <a:ln w="25400" cap="flat" cmpd="sng" algn="ctr">
            <a:solidFill>
              <a:srgbClr val="C0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Tahoma" charset="0"/>
              </a:rPr>
              <a:t>File: </a:t>
            </a:r>
            <a:r>
              <a:rPr kumimoji="0" lang="en-GB" sz="1800" b="0" i="0" u="none" strike="noStrike" cap="none" normalizeH="0" baseline="0" dirty="0" err="1">
                <a:ln>
                  <a:noFill/>
                </a:ln>
                <a:solidFill>
                  <a:schemeClr val="tx1"/>
                </a:solidFill>
                <a:effectLst/>
                <a:latin typeface="Tahoma" charset="0"/>
              </a:rPr>
              <a:t>Proof_</a:t>
            </a:r>
            <a:r>
              <a:rPr lang="en-GB" sz="1800" dirty="0" err="1">
                <a:latin typeface="Tahoma" charset="0"/>
              </a:rPr>
              <a:t>simpl</a:t>
            </a:r>
            <a:r>
              <a:rPr kumimoji="0" lang="en-GB" sz="1800" b="0" i="0" u="none" strike="noStrike" cap="none" normalizeH="0" baseline="0" dirty="0" err="1">
                <a:ln>
                  <a:noFill/>
                </a:ln>
                <a:solidFill>
                  <a:schemeClr val="tx1"/>
                </a:solidFill>
                <a:effectLst/>
                <a:latin typeface="Tahoma" charset="0"/>
              </a:rPr>
              <a:t>.sc</a:t>
            </a:r>
            <a:endParaRPr kumimoji="0" lang="en-GB" sz="1800" b="0" i="0" u="none" strike="noStrike" cap="none" normalizeH="0" baseline="0" dirty="0">
              <a:ln>
                <a:noFill/>
              </a:ln>
              <a:solidFill>
                <a:schemeClr val="tx1"/>
              </a:solidFill>
              <a:effectLst/>
              <a:latin typeface="Tahoma" charset="0"/>
            </a:endParaRPr>
          </a:p>
        </p:txBody>
      </p:sp>
      <p:pic>
        <p:nvPicPr>
          <p:cNvPr id="11" name="Picture 10" descr="A screenshot of a computer program&#10;&#10;Description automatically generated">
            <a:extLst>
              <a:ext uri="{FF2B5EF4-FFF2-40B4-BE49-F238E27FC236}">
                <a16:creationId xmlns:a16="http://schemas.microsoft.com/office/drawing/2014/main" id="{116C20C9-6159-3F54-06C4-9D8C34A334D9}"/>
              </a:ext>
            </a:extLst>
          </p:cNvPr>
          <p:cNvPicPr>
            <a:picLocks noChangeAspect="1"/>
          </p:cNvPicPr>
          <p:nvPr/>
        </p:nvPicPr>
        <p:blipFill>
          <a:blip r:embed="rId3"/>
          <a:stretch>
            <a:fillRect/>
          </a:stretch>
        </p:blipFill>
        <p:spPr>
          <a:xfrm>
            <a:off x="533401" y="1518541"/>
            <a:ext cx="5794860" cy="4729859"/>
          </a:xfrm>
          <a:prstGeom prst="rect">
            <a:avLst/>
          </a:prstGeom>
        </p:spPr>
      </p:pic>
      <p:sp>
        <p:nvSpPr>
          <p:cNvPr id="12" name="Rectangle 11">
            <a:extLst>
              <a:ext uri="{FF2B5EF4-FFF2-40B4-BE49-F238E27FC236}">
                <a16:creationId xmlns:a16="http://schemas.microsoft.com/office/drawing/2014/main" id="{4BA7E3E4-43CA-FE79-EC3D-3745B06BC3C6}"/>
              </a:ext>
            </a:extLst>
          </p:cNvPr>
          <p:cNvSpPr/>
          <p:nvPr/>
        </p:nvSpPr>
        <p:spPr bwMode="auto">
          <a:xfrm>
            <a:off x="6477000" y="1676400"/>
            <a:ext cx="2362200" cy="338554"/>
          </a:xfrm>
          <a:prstGeom prst="rect">
            <a:avLst/>
          </a:prstGeom>
          <a:solidFill>
            <a:srgbClr val="FFE267"/>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Tahoma" charset="0"/>
              </a:rPr>
              <a:t>Definition of function</a:t>
            </a:r>
          </a:p>
        </p:txBody>
      </p:sp>
      <p:cxnSp>
        <p:nvCxnSpPr>
          <p:cNvPr id="13" name="Straight Arrow Connector 12">
            <a:extLst>
              <a:ext uri="{FF2B5EF4-FFF2-40B4-BE49-F238E27FC236}">
                <a16:creationId xmlns:a16="http://schemas.microsoft.com/office/drawing/2014/main" id="{9855982F-39CF-8095-B05A-1ADD7B1042F2}"/>
              </a:ext>
            </a:extLst>
          </p:cNvPr>
          <p:cNvCxnSpPr>
            <a:cxnSpLocks/>
            <a:stCxn id="12" idx="1"/>
          </p:cNvCxnSpPr>
          <p:nvPr/>
        </p:nvCxnSpPr>
        <p:spPr bwMode="auto">
          <a:xfrm flipH="1">
            <a:off x="5403351" y="1845677"/>
            <a:ext cx="1073649" cy="0"/>
          </a:xfrm>
          <a:prstGeom prst="straightConnector1">
            <a:avLst/>
          </a:prstGeom>
          <a:solidFill>
            <a:schemeClr val="accent1"/>
          </a:solidFill>
          <a:ln w="15875" cap="flat" cmpd="sng" algn="ctr">
            <a:solidFill>
              <a:schemeClr val="tx1"/>
            </a:solidFill>
            <a:prstDash val="solid"/>
            <a:miter lim="800000"/>
            <a:headEnd type="none" w="med" len="med"/>
            <a:tailEnd type="triangle" w="lg" len="med"/>
          </a:ln>
          <a:effectLst/>
        </p:spPr>
      </p:cxnSp>
      <p:sp>
        <p:nvSpPr>
          <p:cNvPr id="18" name="Rectangle 17">
            <a:extLst>
              <a:ext uri="{FF2B5EF4-FFF2-40B4-BE49-F238E27FC236}">
                <a16:creationId xmlns:a16="http://schemas.microsoft.com/office/drawing/2014/main" id="{F4402ABB-94C9-7C67-1660-90A11854B890}"/>
              </a:ext>
            </a:extLst>
          </p:cNvPr>
          <p:cNvSpPr/>
          <p:nvPr/>
        </p:nvSpPr>
        <p:spPr bwMode="auto">
          <a:xfrm>
            <a:off x="6477000" y="2193875"/>
            <a:ext cx="2362200" cy="338554"/>
          </a:xfrm>
          <a:prstGeom prst="rect">
            <a:avLst/>
          </a:prstGeom>
          <a:solidFill>
            <a:srgbClr val="FFE267"/>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Tahoma" charset="0"/>
              </a:rPr>
              <a:t>Rewrite rule lemmas</a:t>
            </a:r>
          </a:p>
        </p:txBody>
      </p:sp>
      <p:cxnSp>
        <p:nvCxnSpPr>
          <p:cNvPr id="19" name="Straight Arrow Connector 18">
            <a:extLst>
              <a:ext uri="{FF2B5EF4-FFF2-40B4-BE49-F238E27FC236}">
                <a16:creationId xmlns:a16="http://schemas.microsoft.com/office/drawing/2014/main" id="{4FF1C125-8EB6-FB2E-0D40-8C8C6EC05976}"/>
              </a:ext>
            </a:extLst>
          </p:cNvPr>
          <p:cNvCxnSpPr>
            <a:cxnSpLocks/>
            <a:stCxn id="18" idx="1"/>
          </p:cNvCxnSpPr>
          <p:nvPr/>
        </p:nvCxnSpPr>
        <p:spPr bwMode="auto">
          <a:xfrm flipH="1">
            <a:off x="5403351" y="2363152"/>
            <a:ext cx="1073649" cy="0"/>
          </a:xfrm>
          <a:prstGeom prst="straightConnector1">
            <a:avLst/>
          </a:prstGeom>
          <a:solidFill>
            <a:schemeClr val="accent1"/>
          </a:solidFill>
          <a:ln w="15875" cap="flat" cmpd="sng" algn="ctr">
            <a:solidFill>
              <a:schemeClr val="tx1"/>
            </a:solidFill>
            <a:prstDash val="solid"/>
            <a:miter lim="800000"/>
            <a:headEnd type="none" w="med" len="med"/>
            <a:tailEnd type="triangle" w="lg" len="med"/>
          </a:ln>
          <a:effectLst/>
        </p:spPr>
      </p:cxnSp>
      <p:cxnSp>
        <p:nvCxnSpPr>
          <p:cNvPr id="20" name="Straight Arrow Connector 19">
            <a:extLst>
              <a:ext uri="{FF2B5EF4-FFF2-40B4-BE49-F238E27FC236}">
                <a16:creationId xmlns:a16="http://schemas.microsoft.com/office/drawing/2014/main" id="{A5A15374-A222-FCD1-1767-AC3DA896C5E6}"/>
              </a:ext>
            </a:extLst>
          </p:cNvPr>
          <p:cNvCxnSpPr>
            <a:cxnSpLocks/>
            <a:stCxn id="18" idx="1"/>
          </p:cNvCxnSpPr>
          <p:nvPr/>
        </p:nvCxnSpPr>
        <p:spPr bwMode="auto">
          <a:xfrm flipH="1">
            <a:off x="5257800" y="2363152"/>
            <a:ext cx="1219200" cy="1751648"/>
          </a:xfrm>
          <a:prstGeom prst="straightConnector1">
            <a:avLst/>
          </a:prstGeom>
          <a:solidFill>
            <a:schemeClr val="accent1"/>
          </a:solidFill>
          <a:ln w="15875" cap="flat" cmpd="sng" algn="ctr">
            <a:solidFill>
              <a:schemeClr val="tx1"/>
            </a:solidFill>
            <a:prstDash val="solid"/>
            <a:miter lim="800000"/>
            <a:headEnd type="none" w="med" len="med"/>
            <a:tailEnd type="triangle" w="lg" len="med"/>
          </a:ln>
          <a:effectLst/>
        </p:spPr>
      </p:cxnSp>
    </p:spTree>
    <p:extLst>
      <p:ext uri="{BB962C8B-B14F-4D97-AF65-F5344CB8AC3E}">
        <p14:creationId xmlns:p14="http://schemas.microsoft.com/office/powerpoint/2010/main" val="2634738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3E82DE-21E3-0832-B5DB-A83FE6FD6851}"/>
            </a:ext>
          </a:extLst>
        </p:cNvPr>
        <p:cNvGrpSpPr/>
        <p:nvPr/>
      </p:nvGrpSpPr>
      <p:grpSpPr>
        <a:xfrm>
          <a:off x="0" y="0"/>
          <a:ext cx="0" cy="0"/>
          <a:chOff x="0" y="0"/>
          <a:chExt cx="0" cy="0"/>
        </a:xfrm>
      </p:grpSpPr>
      <p:pic>
        <p:nvPicPr>
          <p:cNvPr id="5" name="Picture 4" descr="A screenshot of a computer program&#10;&#10;Description automatically generated">
            <a:extLst>
              <a:ext uri="{FF2B5EF4-FFF2-40B4-BE49-F238E27FC236}">
                <a16:creationId xmlns:a16="http://schemas.microsoft.com/office/drawing/2014/main" id="{32ABD79A-AC7E-835A-7C7E-D6A5CD3BFDEE}"/>
              </a:ext>
            </a:extLst>
          </p:cNvPr>
          <p:cNvPicPr>
            <a:picLocks noChangeAspect="1"/>
          </p:cNvPicPr>
          <p:nvPr/>
        </p:nvPicPr>
        <p:blipFill>
          <a:blip r:embed="rId3"/>
          <a:stretch>
            <a:fillRect/>
          </a:stretch>
        </p:blipFill>
        <p:spPr>
          <a:xfrm>
            <a:off x="533401" y="1518541"/>
            <a:ext cx="5853922" cy="3129659"/>
          </a:xfrm>
          <a:prstGeom prst="rect">
            <a:avLst/>
          </a:prstGeom>
        </p:spPr>
      </p:pic>
      <p:sp>
        <p:nvSpPr>
          <p:cNvPr id="2" name="Title 1">
            <a:extLst>
              <a:ext uri="{FF2B5EF4-FFF2-40B4-BE49-F238E27FC236}">
                <a16:creationId xmlns:a16="http://schemas.microsoft.com/office/drawing/2014/main" id="{B3893A52-4FFC-FED2-6137-99B06B95C39B}"/>
              </a:ext>
            </a:extLst>
          </p:cNvPr>
          <p:cNvSpPr>
            <a:spLocks noGrp="1"/>
          </p:cNvSpPr>
          <p:nvPr>
            <p:ph type="title"/>
          </p:nvPr>
        </p:nvSpPr>
        <p:spPr/>
        <p:txBody>
          <a:bodyPr/>
          <a:lstStyle/>
          <a:p>
            <a:r>
              <a:rPr lang="en-US" sz="3600" dirty="0"/>
              <a:t>Proving Dedicated Rewriting Rules</a:t>
            </a:r>
          </a:p>
        </p:txBody>
      </p:sp>
      <p:sp>
        <p:nvSpPr>
          <p:cNvPr id="128" name="Slide Number Placeholder 127">
            <a:extLst>
              <a:ext uri="{FF2B5EF4-FFF2-40B4-BE49-F238E27FC236}">
                <a16:creationId xmlns:a16="http://schemas.microsoft.com/office/drawing/2014/main" id="{B337CA3B-F120-5E8E-B8CD-B959463857F2}"/>
              </a:ext>
            </a:extLst>
          </p:cNvPr>
          <p:cNvSpPr>
            <a:spLocks noGrp="1"/>
          </p:cNvSpPr>
          <p:nvPr>
            <p:ph type="sldNum" sz="quarter" idx="11"/>
          </p:nvPr>
        </p:nvSpPr>
        <p:spPr/>
        <p:txBody>
          <a:bodyPr/>
          <a:lstStyle/>
          <a:p>
            <a:pPr>
              <a:defRPr/>
            </a:pPr>
            <a:fld id="{6E0AA622-F4CE-604D-A669-CD3D12FC535C}" type="slidenum">
              <a:rPr lang="en-US" smtClean="0"/>
              <a:pPr>
                <a:defRPr/>
              </a:pPr>
              <a:t>9</a:t>
            </a:fld>
            <a:endParaRPr lang="en-US" dirty="0"/>
          </a:p>
        </p:txBody>
      </p:sp>
      <p:sp>
        <p:nvSpPr>
          <p:cNvPr id="3" name="TextBox 2">
            <a:extLst>
              <a:ext uri="{FF2B5EF4-FFF2-40B4-BE49-F238E27FC236}">
                <a16:creationId xmlns:a16="http://schemas.microsoft.com/office/drawing/2014/main" id="{02568D96-8A8B-A9BB-D58E-BF0C81805D2E}"/>
              </a:ext>
            </a:extLst>
          </p:cNvPr>
          <p:cNvSpPr txBox="1"/>
          <p:nvPr/>
        </p:nvSpPr>
        <p:spPr>
          <a:xfrm>
            <a:off x="381000" y="1158925"/>
            <a:ext cx="8016766"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Backward substitution</a:t>
            </a:r>
          </a:p>
        </p:txBody>
      </p:sp>
      <p:sp>
        <p:nvSpPr>
          <p:cNvPr id="10" name="Rectangle 9">
            <a:extLst>
              <a:ext uri="{FF2B5EF4-FFF2-40B4-BE49-F238E27FC236}">
                <a16:creationId xmlns:a16="http://schemas.microsoft.com/office/drawing/2014/main" id="{F634742A-C5B7-7C47-671D-0EBEFF0D2FD2}"/>
              </a:ext>
            </a:extLst>
          </p:cNvPr>
          <p:cNvSpPr/>
          <p:nvPr/>
        </p:nvSpPr>
        <p:spPr bwMode="auto">
          <a:xfrm>
            <a:off x="536826" y="6383676"/>
            <a:ext cx="2117834" cy="381000"/>
          </a:xfrm>
          <a:prstGeom prst="rect">
            <a:avLst/>
          </a:prstGeom>
          <a:solidFill>
            <a:srgbClr val="FFE267"/>
          </a:solidFill>
          <a:ln w="25400" cap="flat" cmpd="sng" algn="ctr">
            <a:solidFill>
              <a:srgbClr val="C0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Tahoma" charset="0"/>
              </a:rPr>
              <a:t>File: </a:t>
            </a:r>
            <a:r>
              <a:rPr kumimoji="0" lang="en-GB" sz="1800" b="0" i="0" u="none" strike="noStrike" cap="none" normalizeH="0" baseline="0" dirty="0" err="1">
                <a:ln>
                  <a:noFill/>
                </a:ln>
                <a:solidFill>
                  <a:schemeClr val="tx1"/>
                </a:solidFill>
                <a:effectLst/>
                <a:latin typeface="Tahoma" charset="0"/>
              </a:rPr>
              <a:t>Proof_</a:t>
            </a:r>
            <a:r>
              <a:rPr lang="en-GB" sz="1800" dirty="0" err="1">
                <a:latin typeface="Tahoma" charset="0"/>
              </a:rPr>
              <a:t>simpl</a:t>
            </a:r>
            <a:r>
              <a:rPr kumimoji="0" lang="en-GB" sz="1800" b="0" i="0" u="none" strike="noStrike" cap="none" normalizeH="0" baseline="0" dirty="0" err="1">
                <a:ln>
                  <a:noFill/>
                </a:ln>
                <a:solidFill>
                  <a:schemeClr val="tx1"/>
                </a:solidFill>
                <a:effectLst/>
                <a:latin typeface="Tahoma" charset="0"/>
              </a:rPr>
              <a:t>.sc</a:t>
            </a:r>
            <a:endParaRPr kumimoji="0" lang="en-GB" sz="1800" b="0" i="0" u="none" strike="noStrike" cap="none" normalizeH="0" baseline="0" dirty="0">
              <a:ln>
                <a:noFill/>
              </a:ln>
              <a:solidFill>
                <a:schemeClr val="tx1"/>
              </a:solidFill>
              <a:effectLst/>
              <a:latin typeface="Tahoma" charset="0"/>
            </a:endParaRPr>
          </a:p>
        </p:txBody>
      </p:sp>
      <p:sp>
        <p:nvSpPr>
          <p:cNvPr id="12" name="Rectangle 11">
            <a:extLst>
              <a:ext uri="{FF2B5EF4-FFF2-40B4-BE49-F238E27FC236}">
                <a16:creationId xmlns:a16="http://schemas.microsoft.com/office/drawing/2014/main" id="{A7EB12F0-03F0-E2E8-305A-E6857E6AC5EA}"/>
              </a:ext>
            </a:extLst>
          </p:cNvPr>
          <p:cNvSpPr/>
          <p:nvPr/>
        </p:nvSpPr>
        <p:spPr bwMode="auto">
          <a:xfrm>
            <a:off x="6477000" y="1676400"/>
            <a:ext cx="2362200" cy="685800"/>
          </a:xfrm>
          <a:prstGeom prst="rect">
            <a:avLst/>
          </a:prstGeom>
          <a:solidFill>
            <a:srgbClr val="FFE267"/>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Tahoma" charset="0"/>
              </a:rPr>
              <a:t>Definition of function that uses </a:t>
            </a:r>
            <a:r>
              <a:rPr kumimoji="0" lang="en-GB" sz="1800" b="0" i="0" u="none" strike="noStrike" cap="none" normalizeH="0" baseline="0" dirty="0">
                <a:ln>
                  <a:noFill/>
                </a:ln>
                <a:solidFill>
                  <a:srgbClr val="8922FD"/>
                </a:solidFill>
                <a:effectLst/>
                <a:latin typeface="Menlo" panose="020B0609030804020204" pitchFamily="49" charset="0"/>
                <a:ea typeface="Menlo" panose="020B0609030804020204" pitchFamily="49" charset="0"/>
                <a:cs typeface="Menlo" panose="020B0609030804020204" pitchFamily="49" charset="0"/>
              </a:rPr>
              <a:t>min</a:t>
            </a:r>
          </a:p>
        </p:txBody>
      </p:sp>
      <p:cxnSp>
        <p:nvCxnSpPr>
          <p:cNvPr id="13" name="Straight Arrow Connector 12">
            <a:extLst>
              <a:ext uri="{FF2B5EF4-FFF2-40B4-BE49-F238E27FC236}">
                <a16:creationId xmlns:a16="http://schemas.microsoft.com/office/drawing/2014/main" id="{434936A0-83D9-850A-8E5B-0D9B84F77630}"/>
              </a:ext>
            </a:extLst>
          </p:cNvPr>
          <p:cNvCxnSpPr>
            <a:cxnSpLocks/>
            <a:stCxn id="12" idx="1"/>
          </p:cNvCxnSpPr>
          <p:nvPr/>
        </p:nvCxnSpPr>
        <p:spPr bwMode="auto">
          <a:xfrm flipH="1" flipV="1">
            <a:off x="5403351" y="1845677"/>
            <a:ext cx="1073649" cy="173623"/>
          </a:xfrm>
          <a:prstGeom prst="straightConnector1">
            <a:avLst/>
          </a:prstGeom>
          <a:solidFill>
            <a:schemeClr val="accent1"/>
          </a:solidFill>
          <a:ln w="15875" cap="flat" cmpd="sng" algn="ctr">
            <a:solidFill>
              <a:schemeClr val="tx1"/>
            </a:solidFill>
            <a:prstDash val="solid"/>
            <a:miter lim="800000"/>
            <a:headEnd type="none" w="med" len="med"/>
            <a:tailEnd type="triangle" w="lg" len="med"/>
          </a:ln>
          <a:effectLst/>
        </p:spPr>
      </p:cxnSp>
      <p:sp>
        <p:nvSpPr>
          <p:cNvPr id="18" name="Rectangle 17">
            <a:extLst>
              <a:ext uri="{FF2B5EF4-FFF2-40B4-BE49-F238E27FC236}">
                <a16:creationId xmlns:a16="http://schemas.microsoft.com/office/drawing/2014/main" id="{DA068E22-EBF7-7018-076B-2D87AEC0BCA6}"/>
              </a:ext>
            </a:extLst>
          </p:cNvPr>
          <p:cNvSpPr/>
          <p:nvPr/>
        </p:nvSpPr>
        <p:spPr bwMode="auto">
          <a:xfrm>
            <a:off x="6387322" y="3781830"/>
            <a:ext cx="2451877" cy="685799"/>
          </a:xfrm>
          <a:prstGeom prst="rect">
            <a:avLst/>
          </a:prstGeom>
          <a:solidFill>
            <a:srgbClr val="FFE267"/>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GB" sz="1800" dirty="0">
                <a:latin typeface="Tahoma" charset="0"/>
              </a:rPr>
              <a:t>Use of the r</a:t>
            </a:r>
            <a:r>
              <a:rPr kumimoji="0" lang="en-GB" sz="1800" b="0" i="0" u="none" strike="noStrike" cap="none" normalizeH="0" baseline="0" dirty="0">
                <a:ln>
                  <a:noFill/>
                </a:ln>
                <a:solidFill>
                  <a:schemeClr val="tx1"/>
                </a:solidFill>
                <a:effectLst/>
                <a:latin typeface="Tahoma" charset="0"/>
              </a:rPr>
              <a:t>ewrite rule lemmas by </a:t>
            </a:r>
            <a:r>
              <a:rPr kumimoji="0" lang="en-GB" sz="1800" b="0" i="0" u="none" strike="noStrike" cap="none" normalizeH="0" baseline="0" dirty="0">
                <a:ln>
                  <a:noFill/>
                </a:ln>
                <a:solidFill>
                  <a:srgbClr val="8922FD"/>
                </a:solidFill>
                <a:effectLst/>
                <a:latin typeface="Menlo" panose="020B0609030804020204" pitchFamily="49" charset="0"/>
                <a:ea typeface="Menlo" panose="020B0609030804020204" pitchFamily="49" charset="0"/>
                <a:cs typeface="Menlo" panose="020B0609030804020204" pitchFamily="49" charset="0"/>
              </a:rPr>
              <a:t>Rewrite</a:t>
            </a:r>
          </a:p>
        </p:txBody>
      </p:sp>
      <p:cxnSp>
        <p:nvCxnSpPr>
          <p:cNvPr id="19" name="Straight Arrow Connector 18">
            <a:extLst>
              <a:ext uri="{FF2B5EF4-FFF2-40B4-BE49-F238E27FC236}">
                <a16:creationId xmlns:a16="http://schemas.microsoft.com/office/drawing/2014/main" id="{701868E9-ED0C-0B56-3B39-1FE0BC86DE01}"/>
              </a:ext>
            </a:extLst>
          </p:cNvPr>
          <p:cNvCxnSpPr>
            <a:cxnSpLocks/>
            <a:stCxn id="18" idx="1"/>
          </p:cNvCxnSpPr>
          <p:nvPr/>
        </p:nvCxnSpPr>
        <p:spPr bwMode="auto">
          <a:xfrm flipH="1" flipV="1">
            <a:off x="5313674" y="3951108"/>
            <a:ext cx="1073648" cy="173622"/>
          </a:xfrm>
          <a:prstGeom prst="straightConnector1">
            <a:avLst/>
          </a:prstGeom>
          <a:solidFill>
            <a:schemeClr val="accent1"/>
          </a:solidFill>
          <a:ln w="15875" cap="flat" cmpd="sng" algn="ctr">
            <a:solidFill>
              <a:schemeClr val="tx1"/>
            </a:solidFill>
            <a:prstDash val="solid"/>
            <a:miter lim="800000"/>
            <a:headEnd type="none" w="med" len="med"/>
            <a:tailEnd type="triangle" w="lg" len="med"/>
          </a:ln>
          <a:effectLst/>
        </p:spPr>
      </p:cxnSp>
    </p:spTree>
    <p:extLst>
      <p:ext uri="{BB962C8B-B14F-4D97-AF65-F5344CB8AC3E}">
        <p14:creationId xmlns:p14="http://schemas.microsoft.com/office/powerpoint/2010/main" val="3973296974"/>
      </p:ext>
    </p:extLst>
  </p:cSld>
  <p:clrMapOvr>
    <a:masterClrMapping/>
  </p:clrMapOvr>
</p:sld>
</file>

<file path=ppt/theme/theme1.xml><?xml version="1.0" encoding="utf-8"?>
<a:theme xmlns:a="http://schemas.openxmlformats.org/drawingml/2006/main" name="Blends">
  <a:themeElements>
    <a:clrScheme name="">
      <a:dk1>
        <a:srgbClr val="000000"/>
      </a:dk1>
      <a:lt1>
        <a:srgbClr val="FFFFFF"/>
      </a:lt1>
      <a:dk2>
        <a:srgbClr val="990099"/>
      </a:dk2>
      <a:lt2>
        <a:srgbClr val="1C1C1C"/>
      </a:lt2>
      <a:accent1>
        <a:srgbClr val="6E1EC6"/>
      </a:accent1>
      <a:accent2>
        <a:srgbClr val="FFCF01"/>
      </a:accent2>
      <a:accent3>
        <a:srgbClr val="FFFFFF"/>
      </a:accent3>
      <a:accent4>
        <a:srgbClr val="000000"/>
      </a:accent4>
      <a:accent5>
        <a:srgbClr val="BAABDF"/>
      </a:accent5>
      <a:accent6>
        <a:srgbClr val="E7BB01"/>
      </a:accent6>
      <a:hlink>
        <a:srgbClr val="00CC00"/>
      </a:hlink>
      <a:folHlink>
        <a:srgbClr val="990099"/>
      </a:folHlink>
    </a:clrScheme>
    <a:fontScheme name="Blends">
      <a:majorFont>
        <a:latin typeface="Microsoft Sans Serif"/>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ahom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ahoma"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206696</TotalTime>
  <Words>1230</Words>
  <Application>Microsoft Macintosh PowerPoint</Application>
  <PresentationFormat>On-screen Show (4:3)</PresentationFormat>
  <Paragraphs>136</Paragraphs>
  <Slides>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Menlo</vt:lpstr>
      <vt:lpstr>Microsoft Sans Serif</vt:lpstr>
      <vt:lpstr>Tahoma</vt:lpstr>
      <vt:lpstr>Times New Roman</vt:lpstr>
      <vt:lpstr>Wingdings</vt:lpstr>
      <vt:lpstr>Blends</vt:lpstr>
      <vt:lpstr>Logika:  Proof and Rewriting</vt:lpstr>
      <vt:lpstr>Expression Rewriting</vt:lpstr>
      <vt:lpstr>Expression Rewriting</vt:lpstr>
      <vt:lpstr>Expression Rewriting</vt:lpstr>
      <vt:lpstr>Expression Rewriting</vt:lpstr>
      <vt:lpstr>Expression Rewriting</vt:lpstr>
      <vt:lpstr>Expression Rewriting</vt:lpstr>
      <vt:lpstr>Proving Dedicated Rewriting Rules</vt:lpstr>
      <vt:lpstr>Proving Dedicated Rewriting Rules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Stefan Hallerstede</cp:lastModifiedBy>
  <cp:revision>1457</cp:revision>
  <cp:lastPrinted>2023-09-28T13:37:11Z</cp:lastPrinted>
  <dcterms:created xsi:type="dcterms:W3CDTF">2016-11-14T12:47:14Z</dcterms:created>
  <dcterms:modified xsi:type="dcterms:W3CDTF">2024-10-23T08:15:32Z</dcterms:modified>
</cp:coreProperties>
</file>