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3" r:id="rId5"/>
    <p:sldId id="1914"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E6BAC-FC90-1708-D1B3-B5382B02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C32B4-A1FD-6B35-D051-67F99D427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3C863-C581-81FE-8B9D-0C8DA293515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83F0DAE-B343-0F6B-DC62-C5EC8E063E53}"/>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24966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8D2E8-58F4-D069-EF39-E408E8E7F5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10F6-0DE6-E368-49D5-AD6E50472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A180A-8A1B-330B-410F-773C6294D3B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6979E27-86B0-AFEF-E3BB-57EC33066E8E}"/>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251930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455FF-BFF9-1B44-5C3F-B9A4987C1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BAE14-E6B3-487F-D148-7BC7DB7B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F3AD8-6496-39D6-44CD-329E21A22D3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50DDA70-2374-62A9-8599-164347E89F66}"/>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57871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Recursion and Induction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2" name="Rectangle 1">
            <a:extLst>
              <a:ext uri="{FF2B5EF4-FFF2-40B4-BE49-F238E27FC236}">
                <a16:creationId xmlns:a16="http://schemas.microsoft.com/office/drawing/2014/main" id="{86C59400-8B12-DA1F-1E23-B6138DA99820}"/>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Inductive List datatype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Declaration of a List datatype in Slang</a:t>
            </a:r>
          </a:p>
        </p:txBody>
      </p:sp>
      <p:pic>
        <p:nvPicPr>
          <p:cNvPr id="5" name="Picture 4" descr="A screenshot of a computer&#10;&#10;Description automatically generated">
            <a:extLst>
              <a:ext uri="{FF2B5EF4-FFF2-40B4-BE49-F238E27FC236}">
                <a16:creationId xmlns:a16="http://schemas.microsoft.com/office/drawing/2014/main" id="{3E71F3E7-8B0C-07B5-F480-430CA1668F9A}"/>
              </a:ext>
            </a:extLst>
          </p:cNvPr>
          <p:cNvPicPr>
            <a:picLocks noChangeAspect="1"/>
          </p:cNvPicPr>
          <p:nvPr/>
        </p:nvPicPr>
        <p:blipFill>
          <a:blip r:embed="rId3"/>
          <a:stretch>
            <a:fillRect/>
          </a:stretch>
        </p:blipFill>
        <p:spPr>
          <a:xfrm>
            <a:off x="625366" y="1676400"/>
            <a:ext cx="7772400" cy="1986381"/>
          </a:xfrm>
          <a:prstGeom prst="rect">
            <a:avLst/>
          </a:prstGeom>
        </p:spPr>
      </p:pic>
      <p:sp>
        <p:nvSpPr>
          <p:cNvPr id="6" name="TextBox 5">
            <a:extLst>
              <a:ext uri="{FF2B5EF4-FFF2-40B4-BE49-F238E27FC236}">
                <a16:creationId xmlns:a16="http://schemas.microsoft.com/office/drawing/2014/main" id="{2B29BE64-2DA3-6F3E-2A73-D8CDE065B770}"/>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b="1" dirty="0"/>
              <a:t>Inductive</a:t>
            </a:r>
            <a:r>
              <a:rPr lang="en-GB" sz="1800" dirty="0"/>
              <a:t> datatypes are used with </a:t>
            </a:r>
            <a:r>
              <a:rPr lang="en-GB" sz="1800" b="1" dirty="0"/>
              <a:t>recursive</a:t>
            </a:r>
            <a:r>
              <a:rPr lang="en-GB" sz="1800" dirty="0"/>
              <a:t> function implementations.</a:t>
            </a:r>
          </a:p>
        </p:txBody>
      </p:sp>
      <p:sp>
        <p:nvSpPr>
          <p:cNvPr id="7" name="TextBox 6">
            <a:extLst>
              <a:ext uri="{FF2B5EF4-FFF2-40B4-BE49-F238E27FC236}">
                <a16:creationId xmlns:a16="http://schemas.microsoft.com/office/drawing/2014/main" id="{B29DB695-EB52-4E3C-A6FF-547A3279A5C1}"/>
              </a:ext>
            </a:extLst>
          </p:cNvPr>
          <p:cNvSpPr txBox="1"/>
          <p:nvPr/>
        </p:nvSpPr>
        <p:spPr>
          <a:xfrm>
            <a:off x="533400" y="3841702"/>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A List is either empty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Nil</a:t>
            </a:r>
            <a:r>
              <a:rPr lang="en-GB" sz="1800" dirty="0"/>
              <a:t>) or constructed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Cons</a:t>
            </a:r>
            <a:r>
              <a:rPr lang="en-GB" sz="1800" dirty="0"/>
              <a:t>) from a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and another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next</a:t>
            </a:r>
            <a:r>
              <a:rPr lang="en-GB" sz="1800" dirty="0"/>
              <a: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is the </a:t>
            </a:r>
            <a:r>
              <a:rPr lang="en-GB" sz="1800" b="1" dirty="0"/>
              <a:t>head</a:t>
            </a:r>
            <a:r>
              <a:rPr lang="en-GB" sz="1800" dirty="0"/>
              <a:t> of the list, and </a:t>
            </a:r>
            <a:r>
              <a:rPr lang="en-GB" sz="1800" dirty="0">
                <a:latin typeface="Menlo" panose="020B0609030804020204" pitchFamily="49" charset="0"/>
                <a:ea typeface="Menlo" panose="020B0609030804020204" pitchFamily="49" charset="0"/>
                <a:cs typeface="Menlo" panose="020B0609030804020204" pitchFamily="49" charset="0"/>
              </a:rPr>
              <a:t>next</a:t>
            </a:r>
            <a:r>
              <a:rPr lang="en-GB" sz="1800" dirty="0"/>
              <a:t> its </a:t>
            </a:r>
            <a:r>
              <a:rPr lang="en-GB" sz="1800" b="1" dirty="0"/>
              <a:t>tail</a:t>
            </a:r>
            <a:r>
              <a:rPr lang="en-GB" sz="1800" dirty="0"/>
              <a:t>.</a:t>
            </a:r>
          </a:p>
        </p:txBody>
      </p:sp>
      <p:sp>
        <p:nvSpPr>
          <p:cNvPr id="8" name="TextBox 7">
            <a:extLst>
              <a:ext uri="{FF2B5EF4-FFF2-40B4-BE49-F238E27FC236}">
                <a16:creationId xmlns:a16="http://schemas.microsoft.com/office/drawing/2014/main" id="{F72B4688-2949-0795-76DD-0AAB446D17EC}"/>
              </a:ext>
            </a:extLst>
          </p:cNvPr>
          <p:cNvSpPr txBox="1"/>
          <p:nvPr/>
        </p:nvSpPr>
        <p:spPr>
          <a:xfrm>
            <a:off x="533400" y="5822338"/>
            <a:ext cx="7391400"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Facts about these functions are proved by induction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GB" sz="1800" dirty="0"/>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3DF32-0103-E613-FFBE-6FD7336F6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0B7B9-81AD-A483-C6FB-8ECEA930E398}"/>
              </a:ext>
            </a:extLst>
          </p:cNvPr>
          <p:cNvSpPr>
            <a:spLocks noGrp="1"/>
          </p:cNvSpPr>
          <p:nvPr>
            <p:ph type="title"/>
          </p:nvPr>
        </p:nvSpPr>
        <p:spPr/>
        <p:txBody>
          <a:bodyPr/>
          <a:lstStyle/>
          <a:p>
            <a:r>
              <a:rPr lang="en-US" sz="3600" dirty="0"/>
              <a:t>Recursive functions</a:t>
            </a:r>
          </a:p>
        </p:txBody>
      </p:sp>
      <p:sp>
        <p:nvSpPr>
          <p:cNvPr id="128" name="Slide Number Placeholder 127">
            <a:extLst>
              <a:ext uri="{FF2B5EF4-FFF2-40B4-BE49-F238E27FC236}">
                <a16:creationId xmlns:a16="http://schemas.microsoft.com/office/drawing/2014/main" id="{B0B34234-A4AE-53E5-6C85-FAA3E8B49B1E}"/>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8F6A3BD-D3DA-57ED-D61B-E2EF0355F9F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Appending two lists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US" sz="1600" dirty="0"/>
              <a:t>) and reversing a list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rev</a:t>
            </a:r>
            <a:r>
              <a:rPr lang="en-US" sz="1600" dirty="0"/>
              <a:t>)</a:t>
            </a:r>
          </a:p>
        </p:txBody>
      </p:sp>
      <p:pic>
        <p:nvPicPr>
          <p:cNvPr id="5" name="Picture 4" descr="A close-up of a computer screen&#10;&#10;Description automatically generated">
            <a:extLst>
              <a:ext uri="{FF2B5EF4-FFF2-40B4-BE49-F238E27FC236}">
                <a16:creationId xmlns:a16="http://schemas.microsoft.com/office/drawing/2014/main" id="{1B3A7C66-C58A-6D72-2681-2BD78E7D58BC}"/>
              </a:ext>
            </a:extLst>
          </p:cNvPr>
          <p:cNvPicPr>
            <a:picLocks noChangeAspect="1"/>
          </p:cNvPicPr>
          <p:nvPr/>
        </p:nvPicPr>
        <p:blipFill>
          <a:blip r:embed="rId3"/>
          <a:stretch>
            <a:fillRect/>
          </a:stretch>
        </p:blipFill>
        <p:spPr>
          <a:xfrm>
            <a:off x="648128" y="1670611"/>
            <a:ext cx="7772400" cy="1257299"/>
          </a:xfrm>
          <a:prstGeom prst="rect">
            <a:avLst/>
          </a:prstGeom>
        </p:spPr>
      </p:pic>
      <p:pic>
        <p:nvPicPr>
          <p:cNvPr id="7" name="Picture 6" descr="A white background with black text and black letters&#10;&#10;Description automatically generated">
            <a:extLst>
              <a:ext uri="{FF2B5EF4-FFF2-40B4-BE49-F238E27FC236}">
                <a16:creationId xmlns:a16="http://schemas.microsoft.com/office/drawing/2014/main" id="{AAB05721-CC7F-E986-9D2C-EE8E07E511AA}"/>
              </a:ext>
            </a:extLst>
          </p:cNvPr>
          <p:cNvPicPr>
            <a:picLocks noChangeAspect="1"/>
          </p:cNvPicPr>
          <p:nvPr/>
        </p:nvPicPr>
        <p:blipFill>
          <a:blip r:embed="rId4"/>
          <a:stretch>
            <a:fillRect/>
          </a:stretch>
        </p:blipFill>
        <p:spPr>
          <a:xfrm>
            <a:off x="648128" y="3071386"/>
            <a:ext cx="7772400" cy="1269388"/>
          </a:xfrm>
          <a:prstGeom prst="rect">
            <a:avLst/>
          </a:prstGeom>
        </p:spPr>
      </p:pic>
      <p:pic>
        <p:nvPicPr>
          <p:cNvPr id="9" name="Picture 8">
            <a:extLst>
              <a:ext uri="{FF2B5EF4-FFF2-40B4-BE49-F238E27FC236}">
                <a16:creationId xmlns:a16="http://schemas.microsoft.com/office/drawing/2014/main" id="{8E91D0CA-730E-9D7C-23B4-C63EB5454016}"/>
              </a:ext>
            </a:extLst>
          </p:cNvPr>
          <p:cNvPicPr>
            <a:picLocks noChangeAspect="1"/>
          </p:cNvPicPr>
          <p:nvPr/>
        </p:nvPicPr>
        <p:blipFill>
          <a:blip r:embed="rId5"/>
          <a:stretch>
            <a:fillRect/>
          </a:stretch>
        </p:blipFill>
        <p:spPr>
          <a:xfrm>
            <a:off x="576000" y="4484250"/>
            <a:ext cx="7772400" cy="300092"/>
          </a:xfrm>
          <a:prstGeom prst="rect">
            <a:avLst/>
          </a:prstGeom>
        </p:spPr>
      </p:pic>
      <p:sp>
        <p:nvSpPr>
          <p:cNvPr id="10" name="TextBox 9">
            <a:extLst>
              <a:ext uri="{FF2B5EF4-FFF2-40B4-BE49-F238E27FC236}">
                <a16:creationId xmlns:a16="http://schemas.microsoft.com/office/drawing/2014/main" id="{A618ECE3-7F8B-92C2-E084-7983DA1D4541}"/>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Function rev uses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GB" sz="1800" dirty="0"/>
              <a:t> to avoid introducing an accumulator.</a:t>
            </a:r>
          </a:p>
        </p:txBody>
      </p:sp>
      <p:sp>
        <p:nvSpPr>
          <p:cNvPr id="11" name="TextBox 10">
            <a:extLst>
              <a:ext uri="{FF2B5EF4-FFF2-40B4-BE49-F238E27FC236}">
                <a16:creationId xmlns:a16="http://schemas.microsoft.com/office/drawing/2014/main" id="{F250D7E8-0A20-161E-C857-D67B31C77A11}"/>
              </a:ext>
            </a:extLst>
          </p:cNvPr>
          <p:cNvSpPr txBox="1"/>
          <p:nvPr/>
        </p:nvSpPr>
        <p:spPr>
          <a:xfrm>
            <a:off x="539393" y="5549630"/>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Suppose we want to prove </a:t>
            </a:r>
            <a:r>
              <a:rPr lang="en-GB" sz="1800" dirty="0" err="1">
                <a:solidFill>
                  <a:srgbClr val="8922FD"/>
                </a:solidFill>
                <a:latin typeface="Menlo" panose="020B0609030804020204" pitchFamily="49" charset="0"/>
                <a:ea typeface="Menlo" panose="020B0609030804020204" pitchFamily="49" charset="0"/>
                <a:cs typeface="Menlo" panose="020B0609030804020204" pitchFamily="49" charset="0"/>
              </a:rPr>
              <a:t>x.rev.rev</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 == x </a:t>
            </a:r>
            <a:r>
              <a:rPr lang="en-GB" sz="1800" dirty="0"/>
              <a:t>for any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a:t>
            </a:r>
          </a:p>
        </p:txBody>
      </p:sp>
      <p:sp>
        <p:nvSpPr>
          <p:cNvPr id="4" name="Rectangle 3">
            <a:extLst>
              <a:ext uri="{FF2B5EF4-FFF2-40B4-BE49-F238E27FC236}">
                <a16:creationId xmlns:a16="http://schemas.microsoft.com/office/drawing/2014/main" id="{BC6574BA-4388-E9B7-6317-932FF90080A3}"/>
              </a:ext>
            </a:extLst>
          </p:cNvPr>
          <p:cNvSpPr/>
          <p:nvPr/>
        </p:nvSpPr>
        <p:spPr bwMode="auto">
          <a:xfrm>
            <a:off x="4800600" y="3976854"/>
            <a:ext cx="2667000" cy="35497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Object-oriented notation</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6" name="Straight Arrow Connector 5">
            <a:extLst>
              <a:ext uri="{FF2B5EF4-FFF2-40B4-BE49-F238E27FC236}">
                <a16:creationId xmlns:a16="http://schemas.microsoft.com/office/drawing/2014/main" id="{E7186CBF-CD43-CFAD-A749-0F8618F6A2D8}"/>
              </a:ext>
            </a:extLst>
          </p:cNvPr>
          <p:cNvCxnSpPr>
            <a:cxnSpLocks/>
            <a:stCxn id="4" idx="0"/>
          </p:cNvCxnSpPr>
          <p:nvPr/>
        </p:nvCxnSpPr>
        <p:spPr bwMode="auto">
          <a:xfrm flipH="1" flipV="1">
            <a:off x="5791200" y="3684668"/>
            <a:ext cx="342900" cy="29218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4378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E45A3-49EA-4458-595C-EACA189E2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F7BE9-852E-5DBD-87A3-27C3FE74A8C9}"/>
              </a:ext>
            </a:extLst>
          </p:cNvPr>
          <p:cNvSpPr>
            <a:spLocks noGrp="1"/>
          </p:cNvSpPr>
          <p:nvPr>
            <p:ph type="title"/>
          </p:nvPr>
        </p:nvSpPr>
        <p:spPr/>
        <p:txBody>
          <a:bodyPr/>
          <a:lstStyle/>
          <a:p>
            <a:r>
              <a:rPr lang="en-US" sz="3600" dirty="0"/>
              <a:t>Induction</a:t>
            </a:r>
          </a:p>
        </p:txBody>
      </p:sp>
      <p:sp>
        <p:nvSpPr>
          <p:cNvPr id="128" name="Slide Number Placeholder 127">
            <a:extLst>
              <a:ext uri="{FF2B5EF4-FFF2-40B4-BE49-F238E27FC236}">
                <a16:creationId xmlns:a16="http://schemas.microsoft.com/office/drawing/2014/main" id="{6CC14BA0-5747-6184-14E4-A1CC31CBE04C}"/>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AE52BDEF-F057-2D12-5042-5D4E6F23A62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Use of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US" sz="1600" dirty="0"/>
              <a:t>/</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match</a:t>
            </a:r>
            <a:r>
              <a:rPr lang="en-US" sz="1600" dirty="0"/>
              <a:t> for inductive proofs</a:t>
            </a:r>
          </a:p>
        </p:txBody>
      </p:sp>
      <p:pic>
        <p:nvPicPr>
          <p:cNvPr id="5" name="Picture 4" descr="A screenshot of a computer program&#10;&#10;Description automatically generated">
            <a:extLst>
              <a:ext uri="{FF2B5EF4-FFF2-40B4-BE49-F238E27FC236}">
                <a16:creationId xmlns:a16="http://schemas.microsoft.com/office/drawing/2014/main" id="{3BC60B5E-9EC5-0B9A-5393-E6CE344E9CF3}"/>
              </a:ext>
            </a:extLst>
          </p:cNvPr>
          <p:cNvPicPr>
            <a:picLocks noChangeAspect="1"/>
          </p:cNvPicPr>
          <p:nvPr/>
        </p:nvPicPr>
        <p:blipFill>
          <a:blip r:embed="rId3"/>
          <a:stretch>
            <a:fillRect/>
          </a:stretch>
        </p:blipFill>
        <p:spPr>
          <a:xfrm>
            <a:off x="576000" y="1600200"/>
            <a:ext cx="8513584" cy="3785260"/>
          </a:xfrm>
          <a:prstGeom prst="rect">
            <a:avLst/>
          </a:prstGeom>
        </p:spPr>
      </p:pic>
      <p:sp>
        <p:nvSpPr>
          <p:cNvPr id="4" name="Rectangle 3">
            <a:extLst>
              <a:ext uri="{FF2B5EF4-FFF2-40B4-BE49-F238E27FC236}">
                <a16:creationId xmlns:a16="http://schemas.microsoft.com/office/drawing/2014/main" id="{AD22DFE1-2B22-1943-B575-F436F770F697}"/>
              </a:ext>
            </a:extLst>
          </p:cNvPr>
          <p:cNvSpPr/>
          <p:nvPr/>
        </p:nvSpPr>
        <p:spPr bwMode="auto">
          <a:xfrm>
            <a:off x="7543800" y="3581400"/>
            <a:ext cx="1542658" cy="2286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6" name="Rectangle 5">
            <a:extLst>
              <a:ext uri="{FF2B5EF4-FFF2-40B4-BE49-F238E27FC236}">
                <a16:creationId xmlns:a16="http://schemas.microsoft.com/office/drawing/2014/main" id="{EE92C4E3-F4A6-FC32-01E6-B424AB2528A3}"/>
              </a:ext>
            </a:extLst>
          </p:cNvPr>
          <p:cNvSpPr/>
          <p:nvPr/>
        </p:nvSpPr>
        <p:spPr bwMode="auto">
          <a:xfrm>
            <a:off x="6895317" y="4450988"/>
            <a:ext cx="2020083" cy="65441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Algebraic lemma used for rewriting</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1EAA8B83-DC5F-1788-1A41-370F2098ACA0}"/>
              </a:ext>
            </a:extLst>
          </p:cNvPr>
          <p:cNvCxnSpPr>
            <a:cxnSpLocks/>
            <a:stCxn id="6" idx="0"/>
            <a:endCxn id="4" idx="2"/>
          </p:cNvCxnSpPr>
          <p:nvPr/>
        </p:nvCxnSpPr>
        <p:spPr bwMode="auto">
          <a:xfrm flipV="1">
            <a:off x="7905359" y="3810000"/>
            <a:ext cx="409770" cy="64098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8299D75E-21AC-3E84-A5F1-BF39052890E9}"/>
              </a:ext>
            </a:extLst>
          </p:cNvPr>
          <p:cNvSpPr/>
          <p:nvPr/>
        </p:nvSpPr>
        <p:spPr bwMode="auto">
          <a:xfrm>
            <a:off x="4343400" y="1783988"/>
            <a:ext cx="2895600" cy="65441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Algebraic property</a:t>
            </a:r>
            <a:br>
              <a:rPr kumimoji="0" lang="en-GB" sz="1800" b="0" i="0" u="none" strike="noStrike" cap="none" normalizeH="0" baseline="0" dirty="0">
                <a:ln>
                  <a:noFill/>
                </a:ln>
                <a:solidFill>
                  <a:schemeClr val="tx1"/>
                </a:solidFill>
                <a:effectLst/>
                <a:latin typeface="Tahoma" charset="0"/>
              </a:rPr>
            </a:br>
            <a:r>
              <a:rPr kumimoji="0" lang="en-GB" sz="1800" b="0" i="0" u="none" strike="noStrike" cap="none" normalizeH="0" baseline="0" dirty="0">
                <a:ln>
                  <a:noFill/>
                </a:ln>
                <a:solidFill>
                  <a:schemeClr val="tx1"/>
                </a:solidFill>
                <a:effectLst/>
                <a:latin typeface="Tahoma" charset="0"/>
              </a:rPr>
              <a:t>(can be used for rewriting)</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14" name="Straight Arrow Connector 13">
            <a:extLst>
              <a:ext uri="{FF2B5EF4-FFF2-40B4-BE49-F238E27FC236}">
                <a16:creationId xmlns:a16="http://schemas.microsoft.com/office/drawing/2014/main" id="{ECC42C0E-2681-A378-57C9-A9AFF7DE6493}"/>
              </a:ext>
            </a:extLst>
          </p:cNvPr>
          <p:cNvCxnSpPr>
            <a:cxnSpLocks/>
            <a:stCxn id="13" idx="1"/>
          </p:cNvCxnSpPr>
          <p:nvPr/>
        </p:nvCxnSpPr>
        <p:spPr bwMode="auto">
          <a:xfrm flipH="1" flipV="1">
            <a:off x="3124200" y="2057400"/>
            <a:ext cx="1219200" cy="53794"/>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9" name="Rectangle 18">
            <a:extLst>
              <a:ext uri="{FF2B5EF4-FFF2-40B4-BE49-F238E27FC236}">
                <a16:creationId xmlns:a16="http://schemas.microsoft.com/office/drawing/2014/main" id="{E2DF5144-B554-299A-B18F-429A51CF967A}"/>
              </a:ext>
            </a:extLst>
          </p:cNvPr>
          <p:cNvSpPr/>
          <p:nvPr/>
        </p:nvSpPr>
        <p:spPr bwMode="auto">
          <a:xfrm>
            <a:off x="576000" y="5461660"/>
            <a:ext cx="2133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List_induct.sc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14300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E4A6-831F-DDB5-2C58-BDDDA7966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7B94D-93A1-6F91-1455-F2619D4A47EF}"/>
              </a:ext>
            </a:extLst>
          </p:cNvPr>
          <p:cNvSpPr>
            <a:spLocks noGrp="1"/>
          </p:cNvSpPr>
          <p:nvPr>
            <p:ph type="title"/>
          </p:nvPr>
        </p:nvSpPr>
        <p:spPr/>
        <p:txBody>
          <a:bodyPr/>
          <a:lstStyle/>
          <a:p>
            <a:r>
              <a:rPr lang="en-US" sz="3600" dirty="0"/>
              <a:t>Exercise</a:t>
            </a:r>
          </a:p>
        </p:txBody>
      </p:sp>
      <p:sp>
        <p:nvSpPr>
          <p:cNvPr id="128" name="Slide Number Placeholder 127">
            <a:extLst>
              <a:ext uri="{FF2B5EF4-FFF2-40B4-BE49-F238E27FC236}">
                <a16:creationId xmlns:a16="http://schemas.microsoft.com/office/drawing/2014/main" id="{06945F99-2F07-E353-0E2C-200F20036FE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AFD8403-87F2-973A-5A69-76556A269A1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Prove the following statement by induction</a:t>
            </a:r>
          </a:p>
        </p:txBody>
      </p:sp>
      <p:pic>
        <p:nvPicPr>
          <p:cNvPr id="5" name="Picture 4" descr="A close-up of a computer code&#10;&#10;Description automatically generated">
            <a:extLst>
              <a:ext uri="{FF2B5EF4-FFF2-40B4-BE49-F238E27FC236}">
                <a16:creationId xmlns:a16="http://schemas.microsoft.com/office/drawing/2014/main" id="{67FC40CD-BFC1-0BDC-AEA6-8BAAA813598B}"/>
              </a:ext>
            </a:extLst>
          </p:cNvPr>
          <p:cNvPicPr>
            <a:picLocks noChangeAspect="1"/>
          </p:cNvPicPr>
          <p:nvPr/>
        </p:nvPicPr>
        <p:blipFill>
          <a:blip r:embed="rId3"/>
          <a:stretch>
            <a:fillRect/>
          </a:stretch>
        </p:blipFill>
        <p:spPr>
          <a:xfrm>
            <a:off x="609600" y="1676400"/>
            <a:ext cx="6845300" cy="1524000"/>
          </a:xfrm>
          <a:prstGeom prst="rect">
            <a:avLst/>
          </a:prstGeom>
        </p:spPr>
      </p:pic>
      <p:sp>
        <p:nvSpPr>
          <p:cNvPr id="7" name="TextBox 6">
            <a:extLst>
              <a:ext uri="{FF2B5EF4-FFF2-40B4-BE49-F238E27FC236}">
                <a16:creationId xmlns:a16="http://schemas.microsoft.com/office/drawing/2014/main" id="{95859E53-7C9E-F665-05EE-8E46340BD0C0}"/>
              </a:ext>
            </a:extLst>
          </p:cNvPr>
          <p:cNvSpPr txBox="1"/>
          <p:nvPr/>
        </p:nvSpPr>
        <p:spPr>
          <a:xfrm>
            <a:off x="5250094" y="3153375"/>
            <a:ext cx="3505200" cy="1077218"/>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Spell out the proof for the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Cons</a:t>
            </a:r>
            <a:r>
              <a:rPr lang="en-US" sz="1600" dirty="0"/>
              <a:t> case using a series of deductions, starting with the premises of the case </a:t>
            </a:r>
          </a:p>
        </p:txBody>
      </p:sp>
      <p:sp>
        <p:nvSpPr>
          <p:cNvPr id="8" name="Rectangle 7">
            <a:extLst>
              <a:ext uri="{FF2B5EF4-FFF2-40B4-BE49-F238E27FC236}">
                <a16:creationId xmlns:a16="http://schemas.microsoft.com/office/drawing/2014/main" id="{45325BD0-E2FA-7FFC-6992-565F315D7231}"/>
              </a:ext>
            </a:extLst>
          </p:cNvPr>
          <p:cNvSpPr/>
          <p:nvPr/>
        </p:nvSpPr>
        <p:spPr bwMode="auto">
          <a:xfrm>
            <a:off x="576000" y="5461660"/>
            <a:ext cx="31578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A01_03_List_Exercise.sc</a:t>
            </a:r>
          </a:p>
        </p:txBody>
      </p:sp>
    </p:spTree>
    <p:extLst>
      <p:ext uri="{BB962C8B-B14F-4D97-AF65-F5344CB8AC3E}">
        <p14:creationId xmlns:p14="http://schemas.microsoft.com/office/powerpoint/2010/main" val="2136769332"/>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206530</TotalTime>
  <Words>707</Words>
  <Application>Microsoft Macintosh PowerPoint</Application>
  <PresentationFormat>On-screen Show (4:3)</PresentationFormat>
  <Paragraphs>67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Menlo</vt:lpstr>
      <vt:lpstr>Microsoft Sans Serif</vt:lpstr>
      <vt:lpstr>Tahoma</vt:lpstr>
      <vt:lpstr>Times New Roman</vt:lpstr>
      <vt:lpstr>Wingdings</vt:lpstr>
      <vt:lpstr>Blends</vt:lpstr>
      <vt:lpstr>Logika:  Recursion and Induction</vt:lpstr>
      <vt:lpstr>Inductive List datatype</vt:lpstr>
      <vt:lpstr>Recursive functions</vt:lpstr>
      <vt:lpstr>Induction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1427</cp:revision>
  <cp:lastPrinted>2023-09-28T13:37:11Z</cp:lastPrinted>
  <dcterms:created xsi:type="dcterms:W3CDTF">2016-11-14T12:47:14Z</dcterms:created>
  <dcterms:modified xsi:type="dcterms:W3CDTF">2024-10-23T08:26:22Z</dcterms:modified>
</cp:coreProperties>
</file>