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7"/>
  </p:notesMasterIdLst>
  <p:handoutMasterIdLst>
    <p:handoutMasterId r:id="rId8"/>
  </p:handoutMasterIdLst>
  <p:sldIdLst>
    <p:sldId id="258" r:id="rId2"/>
    <p:sldId id="1911" r:id="rId3"/>
    <p:sldId id="1912" r:id="rId4"/>
    <p:sldId id="1913" r:id="rId5"/>
    <p:sldId id="1914" r:id="rId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22FD"/>
    <a:srgbClr val="FFE267"/>
    <a:srgbClr val="92D050"/>
    <a:srgbClr val="8424F8"/>
    <a:srgbClr val="FF0000"/>
    <a:srgbClr val="D6CDEC"/>
    <a:srgbClr val="78BD70"/>
    <a:srgbClr val="78B044"/>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p:restoredTop sz="96327" autoAdjust="0"/>
  </p:normalViewPr>
  <p:slideViewPr>
    <p:cSldViewPr>
      <p:cViewPr varScale="1">
        <p:scale>
          <a:sx n="124" d="100"/>
          <a:sy n="124" d="100"/>
        </p:scale>
        <p:origin x="1768" y="16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09FF3312-DBFA-9A42-B637-483F4A814940}" type="slidenum">
              <a:rPr lang="en-US">
                <a:latin typeface="Tahoma" pitchFamily="-106" charset="0"/>
              </a:rPr>
              <a:pPr/>
              <a:t>1</a:t>
            </a:fld>
            <a:endParaRPr lang="en-US">
              <a:latin typeface="Tahoma" pitchFamily="-106" charset="0"/>
            </a:endParaRPr>
          </a:p>
        </p:txBody>
      </p:sp>
      <p:sp>
        <p:nvSpPr>
          <p:cNvPr id="16387" name="Rectangle 1026"/>
          <p:cNvSpPr>
            <a:spLocks noGrp="1" noRot="1" noChangeAspect="1" noChangeArrowheads="1" noTextEdit="1"/>
          </p:cNvSpPr>
          <p:nvPr>
            <p:ph type="sldImg"/>
          </p:nvPr>
        </p:nvSpPr>
        <p:spPr>
          <a:ln/>
        </p:spPr>
      </p:sp>
      <p:sp>
        <p:nvSpPr>
          <p:cNvPr id="16388" name="Rectangle 1027"/>
          <p:cNvSpPr>
            <a:spLocks noGrp="1" noChangeArrowheads="1"/>
          </p:cNvSpPr>
          <p:nvPr>
            <p:ph type="body" idx="1"/>
          </p:nvPr>
        </p:nvSpPr>
        <p:spPr>
          <a:noFill/>
          <a:ln/>
        </p:spPr>
        <p:txBody>
          <a:bodyPr/>
          <a:lstStyle/>
          <a:p>
            <a:r>
              <a:rPr lang="en-US" dirty="0">
                <a:latin typeface="Times New Roman" pitchFamily="-106" charset="0"/>
                <a:ea typeface="ＭＳ Ｐゴシック" pitchFamily="-106" charset="-128"/>
                <a:cs typeface="ＭＳ Ｐゴシック" pitchFamily="-106" charset="-128"/>
              </a:rPr>
              <a:t>I'm John Hatcliff, a professor from Kansas State University.  This is a second talk on semantics for a modeling language, and here we aim to make deeper connections with the underlying application and infrastructure code via contracts.  This talk pulls together several different lines of work that were carried out in collaboration with different teams, including teams from SEI and Galois primarily, but always folks from Collins Aerospace and people working on seL4.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5D51-6DD2-1AA2-57B6-2F67DA184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C4A42-918E-CD26-A960-80AF098FC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68B25-2EE9-8F57-A92D-876F12632FD2}"/>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A863166A-C96B-9A14-3F7B-2612403F1A11}"/>
              </a:ext>
            </a:extLst>
          </p:cNvPr>
          <p:cNvSpPr>
            <a:spLocks noGrp="1"/>
          </p:cNvSpPr>
          <p:nvPr>
            <p:ph type="sldNum" sz="quarter" idx="5"/>
          </p:nvPr>
        </p:nvSpPr>
        <p:spPr/>
        <p:txBody>
          <a:bodyPr/>
          <a:lstStyle/>
          <a:p>
            <a:pPr>
              <a:defRPr/>
            </a:pPr>
            <a:fld id="{2BFE2475-28EF-9A44-97D3-D2287C00B1B1}" type="slidenum">
              <a:rPr lang="en-US" smtClean="0"/>
              <a:pPr>
                <a:defRPr/>
              </a:pPr>
              <a:t>2</a:t>
            </a:fld>
            <a:endParaRPr lang="en-US"/>
          </a:p>
        </p:txBody>
      </p:sp>
    </p:spTree>
    <p:extLst>
      <p:ext uri="{BB962C8B-B14F-4D97-AF65-F5344CB8AC3E}">
        <p14:creationId xmlns:p14="http://schemas.microsoft.com/office/powerpoint/2010/main" val="278764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E6BAC-FC90-1708-D1B3-B5382B0245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2C32B4-A1FD-6B35-D051-67F99D4274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63C863-C581-81FE-8B9D-0C8DA293515B}"/>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E83F0DAE-B343-0F6B-DC62-C5EC8E063E53}"/>
              </a:ext>
            </a:extLst>
          </p:cNvPr>
          <p:cNvSpPr>
            <a:spLocks noGrp="1"/>
          </p:cNvSpPr>
          <p:nvPr>
            <p:ph type="sldNum" sz="quarter" idx="5"/>
          </p:nvPr>
        </p:nvSpPr>
        <p:spPr/>
        <p:txBody>
          <a:bodyPr/>
          <a:lstStyle/>
          <a:p>
            <a:pPr>
              <a:defRPr/>
            </a:pPr>
            <a:fld id="{2BFE2475-28EF-9A44-97D3-D2287C00B1B1}" type="slidenum">
              <a:rPr lang="en-US" smtClean="0"/>
              <a:pPr>
                <a:defRPr/>
              </a:pPr>
              <a:t>3</a:t>
            </a:fld>
            <a:endParaRPr lang="en-US"/>
          </a:p>
        </p:txBody>
      </p:sp>
    </p:spTree>
    <p:extLst>
      <p:ext uri="{BB962C8B-B14F-4D97-AF65-F5344CB8AC3E}">
        <p14:creationId xmlns:p14="http://schemas.microsoft.com/office/powerpoint/2010/main" val="1249662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8D2E8-58F4-D069-EF39-E408E8E7F5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10F6-0DE6-E368-49D5-AD6E504725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6A180A-8A1B-330B-410F-773C6294D3B0}"/>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96979E27-86B0-AFEF-E3BB-57EC33066E8E}"/>
              </a:ext>
            </a:extLst>
          </p:cNvPr>
          <p:cNvSpPr>
            <a:spLocks noGrp="1"/>
          </p:cNvSpPr>
          <p:nvPr>
            <p:ph type="sldNum" sz="quarter" idx="5"/>
          </p:nvPr>
        </p:nvSpPr>
        <p:spPr/>
        <p:txBody>
          <a:bodyPr/>
          <a:lstStyle/>
          <a:p>
            <a:pPr>
              <a:defRPr/>
            </a:pPr>
            <a:fld id="{2BFE2475-28EF-9A44-97D3-D2287C00B1B1}" type="slidenum">
              <a:rPr lang="en-US" smtClean="0"/>
              <a:pPr>
                <a:defRPr/>
              </a:pPr>
              <a:t>4</a:t>
            </a:fld>
            <a:endParaRPr lang="en-US"/>
          </a:p>
        </p:txBody>
      </p:sp>
    </p:spTree>
    <p:extLst>
      <p:ext uri="{BB962C8B-B14F-4D97-AF65-F5344CB8AC3E}">
        <p14:creationId xmlns:p14="http://schemas.microsoft.com/office/powerpoint/2010/main" val="2519306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455FF-BFF9-1B44-5C3F-B9A4987C13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5BAE14-E6B3-487F-D148-7BC7DB7B0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0F3AD8-6496-39D6-44CD-329E21A22D36}"/>
              </a:ext>
            </a:extLst>
          </p:cNvPr>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framework that we will be using for this work is HAMR -- a model-driven development tool chain for high assurance embedded systems that emphasizes three layers of development:</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Modeling, analysis and verification in the AADL modeling language, leveraging many tools in the AADL ecosystem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Development of component application logic in multiple languages include C and Slang (a safety-critical system of Scala with a contract verification framework, which can be translated to C)</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Deployments on multiple platforms including seL4 verified microkernel.</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C50DDA70-2374-62A9-8599-164347E89F66}"/>
              </a:ext>
            </a:extLst>
          </p:cNvPr>
          <p:cNvSpPr>
            <a:spLocks noGrp="1"/>
          </p:cNvSpPr>
          <p:nvPr>
            <p:ph type="sldNum" sz="quarter" idx="5"/>
          </p:nvPr>
        </p:nvSpPr>
        <p:spPr/>
        <p:txBody>
          <a:bodyPr/>
          <a:lstStyle/>
          <a:p>
            <a:pPr>
              <a:defRPr/>
            </a:pPr>
            <a:fld id="{2BFE2475-28EF-9A44-97D3-D2287C00B1B1}" type="slidenum">
              <a:rPr lang="en-US" smtClean="0"/>
              <a:pPr>
                <a:defRPr/>
              </a:pPr>
              <a:t>5</a:t>
            </a:fld>
            <a:endParaRPr lang="en-US"/>
          </a:p>
        </p:txBody>
      </p:sp>
    </p:spTree>
    <p:extLst>
      <p:ext uri="{BB962C8B-B14F-4D97-AF65-F5344CB8AC3E}">
        <p14:creationId xmlns:p14="http://schemas.microsoft.com/office/powerpoint/2010/main" val="157871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533399" y="1216010"/>
            <a:ext cx="8458200" cy="1752600"/>
          </a:xfrm>
        </p:spPr>
        <p:txBody>
          <a:bodyPr/>
          <a:lstStyle/>
          <a:p>
            <a:r>
              <a:rPr lang="en-US" sz="4000" dirty="0" err="1"/>
              <a:t>Logika</a:t>
            </a:r>
            <a:r>
              <a:rPr lang="en-US" sz="4000" dirty="0"/>
              <a:t>: </a:t>
            </a:r>
            <a:br>
              <a:rPr lang="en-US" sz="4000" dirty="0"/>
            </a:br>
            <a:r>
              <a:rPr lang="en-US" sz="4000" dirty="0"/>
              <a:t>Recursion and Induction</a:t>
            </a:r>
            <a:endParaRPr lang="en-US" sz="5400" dirty="0"/>
          </a:p>
        </p:txBody>
      </p:sp>
      <p:sp>
        <p:nvSpPr>
          <p:cNvPr id="7" name="TextBox 6"/>
          <p:cNvSpPr txBox="1"/>
          <p:nvPr/>
        </p:nvSpPr>
        <p:spPr>
          <a:xfrm>
            <a:off x="2317126" y="4308471"/>
            <a:ext cx="1447800" cy="923330"/>
          </a:xfrm>
          <a:prstGeom prst="rect">
            <a:avLst/>
          </a:prstGeom>
          <a:noFill/>
        </p:spPr>
        <p:txBody>
          <a:bodyPr wrap="square" rtlCol="0">
            <a:spAutoFit/>
          </a:bodyPr>
          <a:lstStyle/>
          <a:p>
            <a:r>
              <a:rPr lang="en-US" sz="1800" dirty="0"/>
              <a:t>Robby</a:t>
            </a:r>
          </a:p>
          <a:p>
            <a:pPr algn="l"/>
            <a:r>
              <a:rPr lang="en-US" sz="1800" dirty="0"/>
              <a:t>John Hatcliff</a:t>
            </a:r>
          </a:p>
          <a:p>
            <a:pPr algn="l"/>
            <a:r>
              <a:rPr lang="en-US" sz="1800" dirty="0"/>
              <a:t>Jason Belt</a:t>
            </a:r>
          </a:p>
        </p:txBody>
      </p:sp>
      <p:cxnSp>
        <p:nvCxnSpPr>
          <p:cNvPr id="4" name="Straight Connector 3"/>
          <p:cNvCxnSpPr/>
          <p:nvPr/>
        </p:nvCxnSpPr>
        <p:spPr bwMode="auto">
          <a:xfrm>
            <a:off x="685800" y="31242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6" name="TextBox 5"/>
          <p:cNvSpPr txBox="1"/>
          <p:nvPr/>
        </p:nvSpPr>
        <p:spPr>
          <a:xfrm>
            <a:off x="2362200" y="3200400"/>
            <a:ext cx="4733925" cy="461665"/>
          </a:xfrm>
          <a:prstGeom prst="rect">
            <a:avLst/>
          </a:prstGeom>
          <a:noFill/>
        </p:spPr>
        <p:txBody>
          <a:bodyPr wrap="none" rtlCol="0">
            <a:spAutoFit/>
          </a:bodyPr>
          <a:lstStyle/>
          <a:p>
            <a:r>
              <a:rPr lang="en-US" dirty="0"/>
              <a:t>STRESS 2024 – October 24, 2024</a:t>
            </a:r>
          </a:p>
        </p:txBody>
      </p:sp>
      <p:cxnSp>
        <p:nvCxnSpPr>
          <p:cNvPr id="11" name="Straight Connector 10"/>
          <p:cNvCxnSpPr/>
          <p:nvPr/>
        </p:nvCxnSpPr>
        <p:spPr bwMode="auto">
          <a:xfrm>
            <a:off x="685800" y="3733800"/>
            <a:ext cx="8305800" cy="0"/>
          </a:xfrm>
          <a:prstGeom prst="line">
            <a:avLst/>
          </a:prstGeom>
          <a:solidFill>
            <a:schemeClr val="accent1"/>
          </a:solidFill>
          <a:ln w="28575" cap="flat" cmpd="sng" algn="ctr">
            <a:solidFill>
              <a:schemeClr val="accent1"/>
            </a:solidFill>
            <a:prstDash val="solid"/>
            <a:miter lim="800000"/>
            <a:headEnd type="none" w="med" len="med"/>
            <a:tailEnd type="none" w="med" len="med"/>
          </a:ln>
          <a:effectLst/>
        </p:spPr>
      </p:cxnSp>
      <p:sp>
        <p:nvSpPr>
          <p:cNvPr id="13" name="TextBox 12"/>
          <p:cNvSpPr txBox="1"/>
          <p:nvPr/>
        </p:nvSpPr>
        <p:spPr>
          <a:xfrm>
            <a:off x="4956313" y="4346151"/>
            <a:ext cx="1832233" cy="338554"/>
          </a:xfrm>
          <a:prstGeom prst="rect">
            <a:avLst/>
          </a:prstGeom>
          <a:noFill/>
        </p:spPr>
        <p:txBody>
          <a:bodyPr wrap="none" rtlCol="0">
            <a:spAutoFit/>
          </a:bodyPr>
          <a:lstStyle/>
          <a:p>
            <a:r>
              <a:rPr lang="en-US" sz="1600" dirty="0"/>
              <a:t>Stefan </a:t>
            </a:r>
            <a:r>
              <a:rPr lang="en-US" sz="1600" dirty="0" err="1"/>
              <a:t>Hallerstede</a:t>
            </a:r>
            <a:endParaRPr lang="en-US" sz="1600" dirty="0"/>
          </a:p>
        </p:txBody>
      </p:sp>
      <p:sp>
        <p:nvSpPr>
          <p:cNvPr id="9" name="TextBox 8"/>
          <p:cNvSpPr txBox="1"/>
          <p:nvPr/>
        </p:nvSpPr>
        <p:spPr>
          <a:xfrm>
            <a:off x="838200" y="6096000"/>
            <a:ext cx="8153399" cy="246221"/>
          </a:xfrm>
          <a:prstGeom prst="rect">
            <a:avLst/>
          </a:prstGeom>
          <a:noFill/>
        </p:spPr>
        <p:txBody>
          <a:bodyPr wrap="square" rtlCol="0">
            <a:spAutoFit/>
          </a:bodyPr>
          <a:lstStyle/>
          <a:p>
            <a:r>
              <a:rPr lang="en-US" sz="1000" dirty="0"/>
              <a:t>This material is based on research sponsored in part by DARPA </a:t>
            </a:r>
          </a:p>
        </p:txBody>
      </p:sp>
      <p:sp>
        <p:nvSpPr>
          <p:cNvPr id="3" name="TextBox 2">
            <a:extLst>
              <a:ext uri="{FF2B5EF4-FFF2-40B4-BE49-F238E27FC236}">
                <a16:creationId xmlns:a16="http://schemas.microsoft.com/office/drawing/2014/main" id="{6B30B2EF-D57F-F14D-9892-12153C192BFE}"/>
              </a:ext>
            </a:extLst>
          </p:cNvPr>
          <p:cNvSpPr txBox="1"/>
          <p:nvPr/>
        </p:nvSpPr>
        <p:spPr>
          <a:xfrm>
            <a:off x="2012325" y="3886200"/>
            <a:ext cx="2559675" cy="369332"/>
          </a:xfrm>
          <a:prstGeom prst="rect">
            <a:avLst/>
          </a:prstGeom>
          <a:noFill/>
        </p:spPr>
        <p:txBody>
          <a:bodyPr wrap="none" rtlCol="0">
            <a:spAutoFit/>
          </a:bodyPr>
          <a:lstStyle/>
          <a:p>
            <a:r>
              <a:rPr lang="en-US" sz="1800" i="1" dirty="0"/>
              <a:t>Kansas State University</a:t>
            </a:r>
          </a:p>
        </p:txBody>
      </p:sp>
      <p:sp>
        <p:nvSpPr>
          <p:cNvPr id="14" name="TextBox 13">
            <a:extLst>
              <a:ext uri="{FF2B5EF4-FFF2-40B4-BE49-F238E27FC236}">
                <a16:creationId xmlns:a16="http://schemas.microsoft.com/office/drawing/2014/main" id="{C13905A8-F033-874A-A32D-50E08E4BF022}"/>
              </a:ext>
            </a:extLst>
          </p:cNvPr>
          <p:cNvSpPr txBox="1"/>
          <p:nvPr/>
        </p:nvSpPr>
        <p:spPr>
          <a:xfrm>
            <a:off x="4953000" y="3886200"/>
            <a:ext cx="1955600" cy="369332"/>
          </a:xfrm>
          <a:prstGeom prst="rect">
            <a:avLst/>
          </a:prstGeom>
          <a:noFill/>
        </p:spPr>
        <p:txBody>
          <a:bodyPr wrap="none" rtlCol="0">
            <a:spAutoFit/>
          </a:bodyPr>
          <a:lstStyle/>
          <a:p>
            <a:r>
              <a:rPr lang="en-US" sz="1800" i="1" dirty="0"/>
              <a:t>Aarhus University</a:t>
            </a:r>
          </a:p>
        </p:txBody>
      </p:sp>
      <p:sp>
        <p:nvSpPr>
          <p:cNvPr id="5" name="Rectangle 4">
            <a:extLst>
              <a:ext uri="{FF2B5EF4-FFF2-40B4-BE49-F238E27FC236}">
                <a16:creationId xmlns:a16="http://schemas.microsoft.com/office/drawing/2014/main" id="{38E4B0B0-22E8-1340-AA2C-68C72F08D6A5}"/>
              </a:ext>
            </a:extLst>
          </p:cNvPr>
          <p:cNvSpPr/>
          <p:nvPr/>
        </p:nvSpPr>
        <p:spPr bwMode="auto">
          <a:xfrm flipV="1">
            <a:off x="2317125" y="4599080"/>
            <a:ext cx="1421121" cy="277720"/>
          </a:xfrm>
          <a:prstGeom prst="rect">
            <a:avLst/>
          </a:prstGeom>
          <a:noFill/>
          <a:ln w="2857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663EBDB7-43CB-B144-9456-14002C9FB986}"/>
              </a:ext>
            </a:extLst>
          </p:cNvPr>
          <p:cNvSpPr txBox="1"/>
          <p:nvPr/>
        </p:nvSpPr>
        <p:spPr>
          <a:xfrm>
            <a:off x="457200" y="6400800"/>
            <a:ext cx="8453927" cy="369332"/>
          </a:xfrm>
          <a:prstGeom prst="rect">
            <a:avLst/>
          </a:prstGeom>
          <a:noFill/>
        </p:spPr>
        <p:txBody>
          <a:bodyPr wrap="square">
            <a:spAutoFit/>
          </a:bodyPr>
          <a:lstStyle/>
          <a:p>
            <a:pPr algn="ctr"/>
            <a:r>
              <a:rPr lang="en-US" sz="900" dirty="0"/>
              <a:t>DISCLAIMER: The views and conclusions contained in this presentation are those of the author and should not be interpreted as representing the official policies, either express or implied, of any agency or department of the U.S. Government, Kansas State University or Aarhus University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99951-EA15-8173-5654-8EC8F680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F0E45-5449-B34A-3DA0-78BBF8542E7C}"/>
              </a:ext>
            </a:extLst>
          </p:cNvPr>
          <p:cNvSpPr>
            <a:spLocks noGrp="1"/>
          </p:cNvSpPr>
          <p:nvPr>
            <p:ph type="title"/>
          </p:nvPr>
        </p:nvSpPr>
        <p:spPr/>
        <p:txBody>
          <a:bodyPr/>
          <a:lstStyle/>
          <a:p>
            <a:r>
              <a:rPr lang="en-US" sz="3600" dirty="0"/>
              <a:t>Inductive List datatype</a:t>
            </a:r>
          </a:p>
        </p:txBody>
      </p:sp>
      <p:sp>
        <p:nvSpPr>
          <p:cNvPr id="128" name="Slide Number Placeholder 127">
            <a:extLst>
              <a:ext uri="{FF2B5EF4-FFF2-40B4-BE49-F238E27FC236}">
                <a16:creationId xmlns:a16="http://schemas.microsoft.com/office/drawing/2014/main" id="{D09EBF5B-F393-603A-5AC8-129B5E68F39F}"/>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dirty="0"/>
          </a:p>
        </p:txBody>
      </p:sp>
      <p:sp>
        <p:nvSpPr>
          <p:cNvPr id="3" name="TextBox 2">
            <a:extLst>
              <a:ext uri="{FF2B5EF4-FFF2-40B4-BE49-F238E27FC236}">
                <a16:creationId xmlns:a16="http://schemas.microsoft.com/office/drawing/2014/main" id="{24408CA2-8169-A371-EB59-C82585DD5199}"/>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Declaration of a List datatype in Slang</a:t>
            </a:r>
          </a:p>
        </p:txBody>
      </p:sp>
      <p:pic>
        <p:nvPicPr>
          <p:cNvPr id="5" name="Picture 4" descr="A screenshot of a computer&#10;&#10;Description automatically generated">
            <a:extLst>
              <a:ext uri="{FF2B5EF4-FFF2-40B4-BE49-F238E27FC236}">
                <a16:creationId xmlns:a16="http://schemas.microsoft.com/office/drawing/2014/main" id="{3E71F3E7-8B0C-07B5-F480-430CA1668F9A}"/>
              </a:ext>
            </a:extLst>
          </p:cNvPr>
          <p:cNvPicPr>
            <a:picLocks noChangeAspect="1"/>
          </p:cNvPicPr>
          <p:nvPr/>
        </p:nvPicPr>
        <p:blipFill>
          <a:blip r:embed="rId3"/>
          <a:stretch>
            <a:fillRect/>
          </a:stretch>
        </p:blipFill>
        <p:spPr>
          <a:xfrm>
            <a:off x="625366" y="1676400"/>
            <a:ext cx="7772400" cy="1986381"/>
          </a:xfrm>
          <a:prstGeom prst="rect">
            <a:avLst/>
          </a:prstGeom>
        </p:spPr>
      </p:pic>
      <p:sp>
        <p:nvSpPr>
          <p:cNvPr id="6" name="TextBox 5">
            <a:extLst>
              <a:ext uri="{FF2B5EF4-FFF2-40B4-BE49-F238E27FC236}">
                <a16:creationId xmlns:a16="http://schemas.microsoft.com/office/drawing/2014/main" id="{2B29BE64-2DA3-6F3E-2A73-D8CDE065B770}"/>
              </a:ext>
            </a:extLst>
          </p:cNvPr>
          <p:cNvSpPr txBox="1"/>
          <p:nvPr/>
        </p:nvSpPr>
        <p:spPr>
          <a:xfrm>
            <a:off x="533400" y="5043344"/>
            <a:ext cx="8016766" cy="36933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b="1" dirty="0"/>
              <a:t>Inductive</a:t>
            </a:r>
            <a:r>
              <a:rPr lang="en-GB" sz="1800" dirty="0"/>
              <a:t> datatypes are used with </a:t>
            </a:r>
            <a:r>
              <a:rPr lang="en-GB" sz="1800" b="1" dirty="0"/>
              <a:t>recursive</a:t>
            </a:r>
            <a:r>
              <a:rPr lang="en-GB" sz="1800" dirty="0"/>
              <a:t> function implementations.</a:t>
            </a:r>
          </a:p>
        </p:txBody>
      </p:sp>
      <p:sp>
        <p:nvSpPr>
          <p:cNvPr id="7" name="TextBox 6">
            <a:extLst>
              <a:ext uri="{FF2B5EF4-FFF2-40B4-BE49-F238E27FC236}">
                <a16:creationId xmlns:a16="http://schemas.microsoft.com/office/drawing/2014/main" id="{B29DB695-EB52-4E3C-A6FF-547A3279A5C1}"/>
              </a:ext>
            </a:extLst>
          </p:cNvPr>
          <p:cNvSpPr txBox="1"/>
          <p:nvPr/>
        </p:nvSpPr>
        <p:spPr>
          <a:xfrm>
            <a:off x="533400" y="3841702"/>
            <a:ext cx="7391400"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A List is either empty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Nil</a:t>
            </a:r>
            <a:r>
              <a:rPr lang="en-GB" sz="1800" dirty="0"/>
              <a:t>) or constructed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Cons</a:t>
            </a:r>
            <a:r>
              <a:rPr lang="en-GB" sz="1800" dirty="0"/>
              <a:t>) from a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value</a:t>
            </a:r>
            <a:r>
              <a:rPr lang="en-GB" sz="1800" dirty="0"/>
              <a:t> and another list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next</a:t>
            </a:r>
            <a:r>
              <a:rPr lang="en-GB" sz="1800" dirty="0"/>
              <a:t>.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value</a:t>
            </a:r>
            <a:r>
              <a:rPr lang="en-GB" sz="1800" dirty="0"/>
              <a:t> is the </a:t>
            </a:r>
            <a:r>
              <a:rPr lang="en-GB" sz="1800" b="1" dirty="0"/>
              <a:t>head</a:t>
            </a:r>
            <a:r>
              <a:rPr lang="en-GB" sz="1800" dirty="0"/>
              <a:t> of the list, and </a:t>
            </a:r>
            <a:r>
              <a:rPr lang="en-GB" sz="1800" dirty="0">
                <a:latin typeface="Menlo" panose="020B0609030804020204" pitchFamily="49" charset="0"/>
                <a:ea typeface="Menlo" panose="020B0609030804020204" pitchFamily="49" charset="0"/>
                <a:cs typeface="Menlo" panose="020B0609030804020204" pitchFamily="49" charset="0"/>
              </a:rPr>
              <a:t>next</a:t>
            </a:r>
            <a:r>
              <a:rPr lang="en-GB" sz="1800" dirty="0"/>
              <a:t> its </a:t>
            </a:r>
            <a:r>
              <a:rPr lang="en-GB" sz="1800" b="1" dirty="0"/>
              <a:t>tail</a:t>
            </a:r>
            <a:r>
              <a:rPr lang="en-GB" sz="1800" dirty="0"/>
              <a:t>.</a:t>
            </a:r>
          </a:p>
        </p:txBody>
      </p:sp>
      <p:sp>
        <p:nvSpPr>
          <p:cNvPr id="8" name="TextBox 7">
            <a:extLst>
              <a:ext uri="{FF2B5EF4-FFF2-40B4-BE49-F238E27FC236}">
                <a16:creationId xmlns:a16="http://schemas.microsoft.com/office/drawing/2014/main" id="{F72B4688-2949-0795-76DD-0AAB446D17EC}"/>
              </a:ext>
            </a:extLst>
          </p:cNvPr>
          <p:cNvSpPr txBox="1"/>
          <p:nvPr/>
        </p:nvSpPr>
        <p:spPr>
          <a:xfrm>
            <a:off x="533400" y="5822338"/>
            <a:ext cx="7391400" cy="36933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Facts about these functions are proved by induction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(@induct</a:t>
            </a:r>
            <a:r>
              <a:rPr lang="en-GB" sz="1800" dirty="0"/>
              <a:t>)</a:t>
            </a:r>
          </a:p>
        </p:txBody>
      </p:sp>
    </p:spTree>
    <p:extLst>
      <p:ext uri="{BB962C8B-B14F-4D97-AF65-F5344CB8AC3E}">
        <p14:creationId xmlns:p14="http://schemas.microsoft.com/office/powerpoint/2010/main" val="974532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3DF32-0103-E613-FFBE-6FD7336F66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40B7B9-81AD-A483-C6FB-8ECEA930E398}"/>
              </a:ext>
            </a:extLst>
          </p:cNvPr>
          <p:cNvSpPr>
            <a:spLocks noGrp="1"/>
          </p:cNvSpPr>
          <p:nvPr>
            <p:ph type="title"/>
          </p:nvPr>
        </p:nvSpPr>
        <p:spPr/>
        <p:txBody>
          <a:bodyPr/>
          <a:lstStyle/>
          <a:p>
            <a:r>
              <a:rPr lang="en-US" sz="3600" dirty="0"/>
              <a:t>Recursive functions</a:t>
            </a:r>
          </a:p>
        </p:txBody>
      </p:sp>
      <p:sp>
        <p:nvSpPr>
          <p:cNvPr id="128" name="Slide Number Placeholder 127">
            <a:extLst>
              <a:ext uri="{FF2B5EF4-FFF2-40B4-BE49-F238E27FC236}">
                <a16:creationId xmlns:a16="http://schemas.microsoft.com/office/drawing/2014/main" id="{B0B34234-A4AE-53E5-6C85-FAA3E8B49B1E}"/>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dirty="0"/>
          </a:p>
        </p:txBody>
      </p:sp>
      <p:sp>
        <p:nvSpPr>
          <p:cNvPr id="3" name="TextBox 2">
            <a:extLst>
              <a:ext uri="{FF2B5EF4-FFF2-40B4-BE49-F238E27FC236}">
                <a16:creationId xmlns:a16="http://schemas.microsoft.com/office/drawing/2014/main" id="{D8F6A3BD-D3DA-57ED-D61B-E2EF0355F9FA}"/>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Appending two lists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a:t>
            </a:r>
            <a:r>
              <a:rPr lang="en-US" sz="1600" dirty="0"/>
              <a:t>) and reversing a list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rev</a:t>
            </a:r>
            <a:r>
              <a:rPr lang="en-US" sz="1600" dirty="0"/>
              <a:t>)</a:t>
            </a:r>
          </a:p>
        </p:txBody>
      </p:sp>
      <p:pic>
        <p:nvPicPr>
          <p:cNvPr id="5" name="Picture 4" descr="A close-up of a computer screen&#10;&#10;Description automatically generated">
            <a:extLst>
              <a:ext uri="{FF2B5EF4-FFF2-40B4-BE49-F238E27FC236}">
                <a16:creationId xmlns:a16="http://schemas.microsoft.com/office/drawing/2014/main" id="{1B3A7C66-C58A-6D72-2681-2BD78E7D58BC}"/>
              </a:ext>
            </a:extLst>
          </p:cNvPr>
          <p:cNvPicPr>
            <a:picLocks noChangeAspect="1"/>
          </p:cNvPicPr>
          <p:nvPr/>
        </p:nvPicPr>
        <p:blipFill>
          <a:blip r:embed="rId3"/>
          <a:stretch>
            <a:fillRect/>
          </a:stretch>
        </p:blipFill>
        <p:spPr>
          <a:xfrm>
            <a:off x="648128" y="1670611"/>
            <a:ext cx="7772400" cy="1257299"/>
          </a:xfrm>
          <a:prstGeom prst="rect">
            <a:avLst/>
          </a:prstGeom>
        </p:spPr>
      </p:pic>
      <p:pic>
        <p:nvPicPr>
          <p:cNvPr id="7" name="Picture 6" descr="A white background with black text and black letters&#10;&#10;Description automatically generated">
            <a:extLst>
              <a:ext uri="{FF2B5EF4-FFF2-40B4-BE49-F238E27FC236}">
                <a16:creationId xmlns:a16="http://schemas.microsoft.com/office/drawing/2014/main" id="{AAB05721-CC7F-E986-9D2C-EE8E07E511AA}"/>
              </a:ext>
            </a:extLst>
          </p:cNvPr>
          <p:cNvPicPr>
            <a:picLocks noChangeAspect="1"/>
          </p:cNvPicPr>
          <p:nvPr/>
        </p:nvPicPr>
        <p:blipFill>
          <a:blip r:embed="rId4"/>
          <a:stretch>
            <a:fillRect/>
          </a:stretch>
        </p:blipFill>
        <p:spPr>
          <a:xfrm>
            <a:off x="648128" y="3071386"/>
            <a:ext cx="7772400" cy="1269388"/>
          </a:xfrm>
          <a:prstGeom prst="rect">
            <a:avLst/>
          </a:prstGeom>
        </p:spPr>
      </p:pic>
      <p:pic>
        <p:nvPicPr>
          <p:cNvPr id="9" name="Picture 8">
            <a:extLst>
              <a:ext uri="{FF2B5EF4-FFF2-40B4-BE49-F238E27FC236}">
                <a16:creationId xmlns:a16="http://schemas.microsoft.com/office/drawing/2014/main" id="{8E91D0CA-730E-9D7C-23B4-C63EB5454016}"/>
              </a:ext>
            </a:extLst>
          </p:cNvPr>
          <p:cNvPicPr>
            <a:picLocks noChangeAspect="1"/>
          </p:cNvPicPr>
          <p:nvPr/>
        </p:nvPicPr>
        <p:blipFill>
          <a:blip r:embed="rId5"/>
          <a:stretch>
            <a:fillRect/>
          </a:stretch>
        </p:blipFill>
        <p:spPr>
          <a:xfrm>
            <a:off x="576000" y="4484250"/>
            <a:ext cx="7772400" cy="300092"/>
          </a:xfrm>
          <a:prstGeom prst="rect">
            <a:avLst/>
          </a:prstGeom>
        </p:spPr>
      </p:pic>
      <p:sp>
        <p:nvSpPr>
          <p:cNvPr id="10" name="TextBox 9">
            <a:extLst>
              <a:ext uri="{FF2B5EF4-FFF2-40B4-BE49-F238E27FC236}">
                <a16:creationId xmlns:a16="http://schemas.microsoft.com/office/drawing/2014/main" id="{A618ECE3-7F8B-92C2-E084-7983DA1D4541}"/>
              </a:ext>
            </a:extLst>
          </p:cNvPr>
          <p:cNvSpPr txBox="1"/>
          <p:nvPr/>
        </p:nvSpPr>
        <p:spPr>
          <a:xfrm>
            <a:off x="533400" y="5043344"/>
            <a:ext cx="8016766" cy="36933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Function rev uses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a:t>
            </a:r>
            <a:r>
              <a:rPr lang="en-GB" sz="1800" dirty="0"/>
              <a:t> to avoid introducing an accumulator.</a:t>
            </a:r>
          </a:p>
        </p:txBody>
      </p:sp>
      <p:sp>
        <p:nvSpPr>
          <p:cNvPr id="11" name="TextBox 10">
            <a:extLst>
              <a:ext uri="{FF2B5EF4-FFF2-40B4-BE49-F238E27FC236}">
                <a16:creationId xmlns:a16="http://schemas.microsoft.com/office/drawing/2014/main" id="{F250D7E8-0A20-161E-C857-D67B31C77A11}"/>
              </a:ext>
            </a:extLst>
          </p:cNvPr>
          <p:cNvSpPr txBox="1"/>
          <p:nvPr/>
        </p:nvSpPr>
        <p:spPr>
          <a:xfrm>
            <a:off x="539393" y="5549630"/>
            <a:ext cx="8016766" cy="36933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10800000" scaled="1"/>
            <a:tileRect/>
          </a:gradFill>
        </p:spPr>
        <p:txBody>
          <a:bodyPr wrap="square" rtlCol="0">
            <a:spAutoFit/>
          </a:bodyPr>
          <a:lstStyle/>
          <a:p>
            <a:r>
              <a:rPr lang="en-GB" sz="1800" dirty="0"/>
              <a:t>Suppose we want to prove </a:t>
            </a:r>
            <a:r>
              <a:rPr lang="en-GB" sz="1800" dirty="0" err="1">
                <a:solidFill>
                  <a:srgbClr val="8922FD"/>
                </a:solidFill>
                <a:latin typeface="Menlo" panose="020B0609030804020204" pitchFamily="49" charset="0"/>
                <a:ea typeface="Menlo" panose="020B0609030804020204" pitchFamily="49" charset="0"/>
                <a:cs typeface="Menlo" panose="020B0609030804020204" pitchFamily="49" charset="0"/>
              </a:rPr>
              <a:t>x.rev.rev</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 == x </a:t>
            </a:r>
            <a:r>
              <a:rPr lang="en-GB" sz="1800" dirty="0"/>
              <a:t>for any list </a:t>
            </a:r>
            <a:r>
              <a:rPr lang="en-GB" sz="1800" dirty="0">
                <a:solidFill>
                  <a:srgbClr val="8922FD"/>
                </a:solidFill>
                <a:latin typeface="Menlo" panose="020B0609030804020204" pitchFamily="49" charset="0"/>
                <a:ea typeface="Menlo" panose="020B0609030804020204" pitchFamily="49" charset="0"/>
                <a:cs typeface="Menlo" panose="020B0609030804020204" pitchFamily="49" charset="0"/>
              </a:rPr>
              <a:t>x</a:t>
            </a:r>
          </a:p>
        </p:txBody>
      </p:sp>
    </p:spTree>
    <p:extLst>
      <p:ext uri="{BB962C8B-B14F-4D97-AF65-F5344CB8AC3E}">
        <p14:creationId xmlns:p14="http://schemas.microsoft.com/office/powerpoint/2010/main" val="43783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E45A3-49EA-4458-595C-EACA189E2E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2F7BE9-852E-5DBD-87A3-27C3FE74A8C9}"/>
              </a:ext>
            </a:extLst>
          </p:cNvPr>
          <p:cNvSpPr>
            <a:spLocks noGrp="1"/>
          </p:cNvSpPr>
          <p:nvPr>
            <p:ph type="title"/>
          </p:nvPr>
        </p:nvSpPr>
        <p:spPr/>
        <p:txBody>
          <a:bodyPr/>
          <a:lstStyle/>
          <a:p>
            <a:r>
              <a:rPr lang="en-US" sz="3600" dirty="0"/>
              <a:t>Induction</a:t>
            </a:r>
          </a:p>
        </p:txBody>
      </p:sp>
      <p:sp>
        <p:nvSpPr>
          <p:cNvPr id="128" name="Slide Number Placeholder 127">
            <a:extLst>
              <a:ext uri="{FF2B5EF4-FFF2-40B4-BE49-F238E27FC236}">
                <a16:creationId xmlns:a16="http://schemas.microsoft.com/office/drawing/2014/main" id="{6CC14BA0-5747-6184-14E4-A1CC31CBE04C}"/>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dirty="0"/>
          </a:p>
        </p:txBody>
      </p:sp>
      <p:sp>
        <p:nvSpPr>
          <p:cNvPr id="3" name="TextBox 2">
            <a:extLst>
              <a:ext uri="{FF2B5EF4-FFF2-40B4-BE49-F238E27FC236}">
                <a16:creationId xmlns:a16="http://schemas.microsoft.com/office/drawing/2014/main" id="{AE52BDEF-F057-2D12-5042-5D4E6F23A627}"/>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Use of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@induct</a:t>
            </a:r>
            <a:r>
              <a:rPr lang="en-US" sz="1600" dirty="0"/>
              <a:t>/</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match</a:t>
            </a:r>
            <a:r>
              <a:rPr lang="en-US" sz="1600" dirty="0"/>
              <a:t> for inductive proofs</a:t>
            </a:r>
          </a:p>
        </p:txBody>
      </p:sp>
      <p:pic>
        <p:nvPicPr>
          <p:cNvPr id="5" name="Picture 4" descr="A screenshot of a computer program&#10;&#10;Description automatically generated">
            <a:extLst>
              <a:ext uri="{FF2B5EF4-FFF2-40B4-BE49-F238E27FC236}">
                <a16:creationId xmlns:a16="http://schemas.microsoft.com/office/drawing/2014/main" id="{3BC60B5E-9EC5-0B9A-5393-E6CE344E9CF3}"/>
              </a:ext>
            </a:extLst>
          </p:cNvPr>
          <p:cNvPicPr>
            <a:picLocks noChangeAspect="1"/>
          </p:cNvPicPr>
          <p:nvPr/>
        </p:nvPicPr>
        <p:blipFill>
          <a:blip r:embed="rId3"/>
          <a:stretch>
            <a:fillRect/>
          </a:stretch>
        </p:blipFill>
        <p:spPr>
          <a:xfrm>
            <a:off x="576000" y="1600200"/>
            <a:ext cx="8513584" cy="3785260"/>
          </a:xfrm>
          <a:prstGeom prst="rect">
            <a:avLst/>
          </a:prstGeom>
        </p:spPr>
      </p:pic>
    </p:spTree>
    <p:extLst>
      <p:ext uri="{BB962C8B-B14F-4D97-AF65-F5344CB8AC3E}">
        <p14:creationId xmlns:p14="http://schemas.microsoft.com/office/powerpoint/2010/main" val="14300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5E4A6-831F-DDB5-2C58-BDDDA7966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37B94D-93A1-6F91-1455-F2619D4A47EF}"/>
              </a:ext>
            </a:extLst>
          </p:cNvPr>
          <p:cNvSpPr>
            <a:spLocks noGrp="1"/>
          </p:cNvSpPr>
          <p:nvPr>
            <p:ph type="title"/>
          </p:nvPr>
        </p:nvSpPr>
        <p:spPr/>
        <p:txBody>
          <a:bodyPr/>
          <a:lstStyle/>
          <a:p>
            <a:r>
              <a:rPr lang="en-US" sz="3600" dirty="0"/>
              <a:t>Exercise</a:t>
            </a:r>
          </a:p>
        </p:txBody>
      </p:sp>
      <p:sp>
        <p:nvSpPr>
          <p:cNvPr id="128" name="Slide Number Placeholder 127">
            <a:extLst>
              <a:ext uri="{FF2B5EF4-FFF2-40B4-BE49-F238E27FC236}">
                <a16:creationId xmlns:a16="http://schemas.microsoft.com/office/drawing/2014/main" id="{06945F99-2F07-E353-0E2C-200F20036FE8}"/>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dirty="0"/>
          </a:p>
        </p:txBody>
      </p:sp>
      <p:sp>
        <p:nvSpPr>
          <p:cNvPr id="3" name="TextBox 2">
            <a:extLst>
              <a:ext uri="{FF2B5EF4-FFF2-40B4-BE49-F238E27FC236}">
                <a16:creationId xmlns:a16="http://schemas.microsoft.com/office/drawing/2014/main" id="{7AFD8403-87F2-973A-5A69-76556A269A1D}"/>
              </a:ext>
            </a:extLst>
          </p:cNvPr>
          <p:cNvSpPr txBox="1"/>
          <p:nvPr/>
        </p:nvSpPr>
        <p:spPr>
          <a:xfrm>
            <a:off x="381000" y="1158925"/>
            <a:ext cx="8016766" cy="338554"/>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(A) Prove the following statement by induction</a:t>
            </a:r>
          </a:p>
        </p:txBody>
      </p:sp>
      <p:pic>
        <p:nvPicPr>
          <p:cNvPr id="5" name="Picture 4" descr="A close-up of a computer code&#10;&#10;Description automatically generated">
            <a:extLst>
              <a:ext uri="{FF2B5EF4-FFF2-40B4-BE49-F238E27FC236}">
                <a16:creationId xmlns:a16="http://schemas.microsoft.com/office/drawing/2014/main" id="{67FC40CD-BFC1-0BDC-AEA6-8BAAA813598B}"/>
              </a:ext>
            </a:extLst>
          </p:cNvPr>
          <p:cNvPicPr>
            <a:picLocks noChangeAspect="1"/>
          </p:cNvPicPr>
          <p:nvPr/>
        </p:nvPicPr>
        <p:blipFill>
          <a:blip r:embed="rId3"/>
          <a:stretch>
            <a:fillRect/>
          </a:stretch>
        </p:blipFill>
        <p:spPr>
          <a:xfrm>
            <a:off x="609600" y="1676400"/>
            <a:ext cx="6845300" cy="1524000"/>
          </a:xfrm>
          <a:prstGeom prst="rect">
            <a:avLst/>
          </a:prstGeom>
        </p:spPr>
      </p:pic>
      <p:sp>
        <p:nvSpPr>
          <p:cNvPr id="7" name="TextBox 6">
            <a:extLst>
              <a:ext uri="{FF2B5EF4-FFF2-40B4-BE49-F238E27FC236}">
                <a16:creationId xmlns:a16="http://schemas.microsoft.com/office/drawing/2014/main" id="{95859E53-7C9E-F665-05EE-8E46340BD0C0}"/>
              </a:ext>
            </a:extLst>
          </p:cNvPr>
          <p:cNvSpPr txBox="1"/>
          <p:nvPr/>
        </p:nvSpPr>
        <p:spPr>
          <a:xfrm>
            <a:off x="5250094" y="3153375"/>
            <a:ext cx="3505200" cy="1077218"/>
          </a:xfrm>
          <a:prstGeom prst="rect">
            <a:avLst/>
          </a:prstGeom>
          <a:gradFill flip="none" rotWithShape="1">
            <a:gsLst>
              <a:gs pos="0">
                <a:schemeClr val="bg1"/>
              </a:gs>
              <a:gs pos="74000">
                <a:srgbClr val="FFE267"/>
              </a:gs>
              <a:gs pos="83000">
                <a:srgbClr val="FFE267"/>
              </a:gs>
              <a:gs pos="100000">
                <a:srgbClr val="FFE267"/>
              </a:gs>
            </a:gsLst>
            <a:lin ang="10800000" scaled="1"/>
            <a:tileRect/>
          </a:gradFill>
        </p:spPr>
        <p:txBody>
          <a:bodyPr wrap="square" rtlCol="0">
            <a:spAutoFit/>
          </a:bodyPr>
          <a:lstStyle/>
          <a:p>
            <a:r>
              <a:rPr lang="en-US" sz="1600" dirty="0"/>
              <a:t>(B) Spell out the proof for the </a:t>
            </a:r>
            <a:r>
              <a:rPr lang="en-US" sz="1600" dirty="0">
                <a:solidFill>
                  <a:srgbClr val="8922FD"/>
                </a:solidFill>
                <a:latin typeface="Menlo" panose="020B0609030804020204" pitchFamily="49" charset="0"/>
                <a:ea typeface="Menlo" panose="020B0609030804020204" pitchFamily="49" charset="0"/>
                <a:cs typeface="Menlo" panose="020B0609030804020204" pitchFamily="49" charset="0"/>
              </a:rPr>
              <a:t>Cons</a:t>
            </a:r>
            <a:r>
              <a:rPr lang="en-US" sz="1600" dirty="0"/>
              <a:t> case using a series of deductions, starting with the premises of the case </a:t>
            </a:r>
          </a:p>
        </p:txBody>
      </p:sp>
    </p:spTree>
    <p:extLst>
      <p:ext uri="{BB962C8B-B14F-4D97-AF65-F5344CB8AC3E}">
        <p14:creationId xmlns:p14="http://schemas.microsoft.com/office/powerpoint/2010/main" val="2136769332"/>
      </p:ext>
    </p:extLst>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206523</TotalTime>
  <Words>674</Words>
  <Application>Microsoft Macintosh PowerPoint</Application>
  <PresentationFormat>On-screen Show (4:3)</PresentationFormat>
  <Paragraphs>62</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Menlo</vt:lpstr>
      <vt:lpstr>Microsoft Sans Serif</vt:lpstr>
      <vt:lpstr>Tahoma</vt:lpstr>
      <vt:lpstr>Times New Roman</vt:lpstr>
      <vt:lpstr>Wingdings</vt:lpstr>
      <vt:lpstr>Blends</vt:lpstr>
      <vt:lpstr>Logika:  Recursion and Induction</vt:lpstr>
      <vt:lpstr>Inductive List datatype</vt:lpstr>
      <vt:lpstr>Recursive functions</vt:lpstr>
      <vt:lpstr>Induction</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Stefan Hallerstede</cp:lastModifiedBy>
  <cp:revision>1421</cp:revision>
  <cp:lastPrinted>2023-09-28T13:37:11Z</cp:lastPrinted>
  <dcterms:created xsi:type="dcterms:W3CDTF">2016-11-14T12:47:14Z</dcterms:created>
  <dcterms:modified xsi:type="dcterms:W3CDTF">2024-10-21T14:31:09Z</dcterms:modified>
</cp:coreProperties>
</file>