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3" r:id="rId3"/>
    <p:sldId id="263" r:id="rId4"/>
    <p:sldId id="264" r:id="rId5"/>
    <p:sldId id="267" r:id="rId6"/>
    <p:sldId id="269" r:id="rId7"/>
    <p:sldId id="268" r:id="rId8"/>
    <p:sldId id="271" r:id="rId9"/>
    <p:sldId id="265" r:id="rId10"/>
    <p:sldId id="274" r:id="rId11"/>
    <p:sldId id="275" r:id="rId12"/>
    <p:sldId id="276" r:id="rId13"/>
    <p:sldId id="277" r:id="rId14"/>
    <p:sldId id="278" r:id="rId15"/>
    <p:sldId id="279" r:id="rId16"/>
    <p:sldId id="272" r:id="rId17"/>
    <p:sldId id="270" r:id="rId18"/>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BE4DD7-FBEF-3B4C-B023-C7DC430CAAD0}" v="1" dt="2023-04-03T05:49:52.907"/>
    <p1510:client id="{A6C4BAC1-FBA8-0E64-D6BF-C9C2CDED6F64}" v="373" dt="2023-04-03T05:40:01.003"/>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Estilo medio 3 - Énfasis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EBBBCC-DAD2-459C-BE2E-F6DE35CF9A28}" styleName="Estilo oscuro 2 - Énfasis 3/Énfasis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32"/>
  </p:normalViewPr>
  <p:slideViewPr>
    <p:cSldViewPr snapToGrid="0">
      <p:cViewPr varScale="1">
        <p:scale>
          <a:sx n="106" d="100"/>
          <a:sy n="106" d="100"/>
        </p:scale>
        <p:origin x="7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14779E-5FC4-A160-B0FA-9A3F89F10C02}"/>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GT"/>
          </a:p>
        </p:txBody>
      </p:sp>
      <p:sp>
        <p:nvSpPr>
          <p:cNvPr id="3" name="Subtítulo 2">
            <a:extLst>
              <a:ext uri="{FF2B5EF4-FFF2-40B4-BE49-F238E27FC236}">
                <a16:creationId xmlns:a16="http://schemas.microsoft.com/office/drawing/2014/main" id="{C7B4CBCA-341C-17D3-F19C-FF7A7C15F2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GT"/>
          </a:p>
        </p:txBody>
      </p:sp>
      <p:sp>
        <p:nvSpPr>
          <p:cNvPr id="4" name="Marcador de fecha 3">
            <a:extLst>
              <a:ext uri="{FF2B5EF4-FFF2-40B4-BE49-F238E27FC236}">
                <a16:creationId xmlns:a16="http://schemas.microsoft.com/office/drawing/2014/main" id="{76774307-8F57-BC14-1B5E-7BDCDE96D1A5}"/>
              </a:ext>
            </a:extLst>
          </p:cNvPr>
          <p:cNvSpPr>
            <a:spLocks noGrp="1"/>
          </p:cNvSpPr>
          <p:nvPr>
            <p:ph type="dt" sz="half" idx="10"/>
          </p:nvPr>
        </p:nvSpPr>
        <p:spPr/>
        <p:txBody>
          <a:bodyPr/>
          <a:lstStyle/>
          <a:p>
            <a:fld id="{988A795B-F059-A24A-BF00-733BFA469FC4}" type="datetimeFigureOut">
              <a:rPr lang="es-ES" smtClean="0"/>
              <a:t>2/4/23</a:t>
            </a:fld>
            <a:endParaRPr lang="es-ES"/>
          </a:p>
        </p:txBody>
      </p:sp>
      <p:sp>
        <p:nvSpPr>
          <p:cNvPr id="5" name="Marcador de pie de página 4">
            <a:extLst>
              <a:ext uri="{FF2B5EF4-FFF2-40B4-BE49-F238E27FC236}">
                <a16:creationId xmlns:a16="http://schemas.microsoft.com/office/drawing/2014/main" id="{30A228A9-CDB4-3AA6-4E07-EB56DBB7129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6663C41-516F-DA17-745E-E19F1788D922}"/>
              </a:ext>
            </a:extLst>
          </p:cNvPr>
          <p:cNvSpPr>
            <a:spLocks noGrp="1"/>
          </p:cNvSpPr>
          <p:nvPr>
            <p:ph type="sldNum" sz="quarter" idx="12"/>
          </p:nvPr>
        </p:nvSpPr>
        <p:spPr/>
        <p:txBody>
          <a:bodyPr/>
          <a:lstStyle/>
          <a:p>
            <a:fld id="{29BDA801-AA73-1740-8C2A-C93460A99A02}" type="slidenum">
              <a:rPr lang="es-ES" smtClean="0"/>
              <a:t>‹Nº›</a:t>
            </a:fld>
            <a:endParaRPr lang="es-ES"/>
          </a:p>
        </p:txBody>
      </p:sp>
    </p:spTree>
    <p:extLst>
      <p:ext uri="{BB962C8B-B14F-4D97-AF65-F5344CB8AC3E}">
        <p14:creationId xmlns:p14="http://schemas.microsoft.com/office/powerpoint/2010/main" val="1169388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514FDA-BB7B-3B8B-C7CE-48B73BBF1077}"/>
              </a:ext>
            </a:extLst>
          </p:cNvPr>
          <p:cNvSpPr>
            <a:spLocks noGrp="1"/>
          </p:cNvSpPr>
          <p:nvPr>
            <p:ph type="title"/>
          </p:nvPr>
        </p:nvSpPr>
        <p:spPr/>
        <p:txBody>
          <a:bodyPr/>
          <a:lstStyle/>
          <a:p>
            <a:r>
              <a:rPr lang="es-MX"/>
              <a:t>Haz clic para modificar el estilo de título del patrón</a:t>
            </a:r>
            <a:endParaRPr lang="es-GT"/>
          </a:p>
        </p:txBody>
      </p:sp>
      <p:sp>
        <p:nvSpPr>
          <p:cNvPr id="3" name="Marcador de texto vertical 2">
            <a:extLst>
              <a:ext uri="{FF2B5EF4-FFF2-40B4-BE49-F238E27FC236}">
                <a16:creationId xmlns:a16="http://schemas.microsoft.com/office/drawing/2014/main" id="{B59940E3-F969-7613-ACDF-790EB9CE3FD2}"/>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GT"/>
          </a:p>
        </p:txBody>
      </p:sp>
      <p:sp>
        <p:nvSpPr>
          <p:cNvPr id="4" name="Marcador de fecha 3">
            <a:extLst>
              <a:ext uri="{FF2B5EF4-FFF2-40B4-BE49-F238E27FC236}">
                <a16:creationId xmlns:a16="http://schemas.microsoft.com/office/drawing/2014/main" id="{CEAE6066-F5BD-1306-76B6-F74E1893AA76}"/>
              </a:ext>
            </a:extLst>
          </p:cNvPr>
          <p:cNvSpPr>
            <a:spLocks noGrp="1"/>
          </p:cNvSpPr>
          <p:nvPr>
            <p:ph type="dt" sz="half" idx="10"/>
          </p:nvPr>
        </p:nvSpPr>
        <p:spPr/>
        <p:txBody>
          <a:bodyPr/>
          <a:lstStyle/>
          <a:p>
            <a:fld id="{988A795B-F059-A24A-BF00-733BFA469FC4}" type="datetimeFigureOut">
              <a:rPr lang="es-ES" smtClean="0"/>
              <a:t>2/4/23</a:t>
            </a:fld>
            <a:endParaRPr lang="es-ES"/>
          </a:p>
        </p:txBody>
      </p:sp>
      <p:sp>
        <p:nvSpPr>
          <p:cNvPr id="5" name="Marcador de pie de página 4">
            <a:extLst>
              <a:ext uri="{FF2B5EF4-FFF2-40B4-BE49-F238E27FC236}">
                <a16:creationId xmlns:a16="http://schemas.microsoft.com/office/drawing/2014/main" id="{82BF2CCE-8777-9A85-194F-A2F84EC7BEB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43D09DE-8FF3-6454-6135-FD9766FADC7E}"/>
              </a:ext>
            </a:extLst>
          </p:cNvPr>
          <p:cNvSpPr>
            <a:spLocks noGrp="1"/>
          </p:cNvSpPr>
          <p:nvPr>
            <p:ph type="sldNum" sz="quarter" idx="12"/>
          </p:nvPr>
        </p:nvSpPr>
        <p:spPr/>
        <p:txBody>
          <a:bodyPr/>
          <a:lstStyle/>
          <a:p>
            <a:fld id="{29BDA801-AA73-1740-8C2A-C93460A99A02}" type="slidenum">
              <a:rPr lang="es-ES" smtClean="0"/>
              <a:t>‹Nº›</a:t>
            </a:fld>
            <a:endParaRPr lang="es-ES"/>
          </a:p>
        </p:txBody>
      </p:sp>
    </p:spTree>
    <p:extLst>
      <p:ext uri="{BB962C8B-B14F-4D97-AF65-F5344CB8AC3E}">
        <p14:creationId xmlns:p14="http://schemas.microsoft.com/office/powerpoint/2010/main" val="3752142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D6F93EE-494E-9D60-5A06-0F3F9D3CD021}"/>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GT"/>
          </a:p>
        </p:txBody>
      </p:sp>
      <p:sp>
        <p:nvSpPr>
          <p:cNvPr id="3" name="Marcador de texto vertical 2">
            <a:extLst>
              <a:ext uri="{FF2B5EF4-FFF2-40B4-BE49-F238E27FC236}">
                <a16:creationId xmlns:a16="http://schemas.microsoft.com/office/drawing/2014/main" id="{D9F7E668-626B-B8FE-9005-8C36A7A07ABD}"/>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GT"/>
          </a:p>
        </p:txBody>
      </p:sp>
      <p:sp>
        <p:nvSpPr>
          <p:cNvPr id="4" name="Marcador de fecha 3">
            <a:extLst>
              <a:ext uri="{FF2B5EF4-FFF2-40B4-BE49-F238E27FC236}">
                <a16:creationId xmlns:a16="http://schemas.microsoft.com/office/drawing/2014/main" id="{0A93FBE2-43FD-2220-DCE8-CDB07278FAC1}"/>
              </a:ext>
            </a:extLst>
          </p:cNvPr>
          <p:cNvSpPr>
            <a:spLocks noGrp="1"/>
          </p:cNvSpPr>
          <p:nvPr>
            <p:ph type="dt" sz="half" idx="10"/>
          </p:nvPr>
        </p:nvSpPr>
        <p:spPr/>
        <p:txBody>
          <a:bodyPr/>
          <a:lstStyle/>
          <a:p>
            <a:fld id="{988A795B-F059-A24A-BF00-733BFA469FC4}" type="datetimeFigureOut">
              <a:rPr lang="es-ES" smtClean="0"/>
              <a:t>2/4/23</a:t>
            </a:fld>
            <a:endParaRPr lang="es-ES"/>
          </a:p>
        </p:txBody>
      </p:sp>
      <p:sp>
        <p:nvSpPr>
          <p:cNvPr id="5" name="Marcador de pie de página 4">
            <a:extLst>
              <a:ext uri="{FF2B5EF4-FFF2-40B4-BE49-F238E27FC236}">
                <a16:creationId xmlns:a16="http://schemas.microsoft.com/office/drawing/2014/main" id="{2E094DE1-8C2F-A99A-885C-51CB7FCA873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9D0A3E4-145C-CC29-A115-EC6350E55FE5}"/>
              </a:ext>
            </a:extLst>
          </p:cNvPr>
          <p:cNvSpPr>
            <a:spLocks noGrp="1"/>
          </p:cNvSpPr>
          <p:nvPr>
            <p:ph type="sldNum" sz="quarter" idx="12"/>
          </p:nvPr>
        </p:nvSpPr>
        <p:spPr/>
        <p:txBody>
          <a:bodyPr/>
          <a:lstStyle/>
          <a:p>
            <a:fld id="{29BDA801-AA73-1740-8C2A-C93460A99A02}" type="slidenum">
              <a:rPr lang="es-ES" smtClean="0"/>
              <a:t>‹Nº›</a:t>
            </a:fld>
            <a:endParaRPr lang="es-ES"/>
          </a:p>
        </p:txBody>
      </p:sp>
    </p:spTree>
    <p:extLst>
      <p:ext uri="{BB962C8B-B14F-4D97-AF65-F5344CB8AC3E}">
        <p14:creationId xmlns:p14="http://schemas.microsoft.com/office/powerpoint/2010/main" val="919280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AD8332-2C45-CE32-BDA1-D42EF4E77300}"/>
              </a:ext>
            </a:extLst>
          </p:cNvPr>
          <p:cNvSpPr>
            <a:spLocks noGrp="1"/>
          </p:cNvSpPr>
          <p:nvPr>
            <p:ph type="title"/>
          </p:nvPr>
        </p:nvSpPr>
        <p:spPr/>
        <p:txBody>
          <a:bodyPr/>
          <a:lstStyle/>
          <a:p>
            <a:r>
              <a:rPr lang="es-MX"/>
              <a:t>Haz clic para modificar el estilo de título del patrón</a:t>
            </a:r>
            <a:endParaRPr lang="es-GT"/>
          </a:p>
        </p:txBody>
      </p:sp>
      <p:sp>
        <p:nvSpPr>
          <p:cNvPr id="3" name="Marcador de contenido 2">
            <a:extLst>
              <a:ext uri="{FF2B5EF4-FFF2-40B4-BE49-F238E27FC236}">
                <a16:creationId xmlns:a16="http://schemas.microsoft.com/office/drawing/2014/main" id="{48A3849A-6122-67E2-B39B-EC155D5FD3A2}"/>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GT"/>
          </a:p>
        </p:txBody>
      </p:sp>
      <p:sp>
        <p:nvSpPr>
          <p:cNvPr id="4" name="Marcador de fecha 3">
            <a:extLst>
              <a:ext uri="{FF2B5EF4-FFF2-40B4-BE49-F238E27FC236}">
                <a16:creationId xmlns:a16="http://schemas.microsoft.com/office/drawing/2014/main" id="{0C777BC0-EFAC-881A-73E6-52CDA98E0F64}"/>
              </a:ext>
            </a:extLst>
          </p:cNvPr>
          <p:cNvSpPr>
            <a:spLocks noGrp="1"/>
          </p:cNvSpPr>
          <p:nvPr>
            <p:ph type="dt" sz="half" idx="10"/>
          </p:nvPr>
        </p:nvSpPr>
        <p:spPr/>
        <p:txBody>
          <a:bodyPr/>
          <a:lstStyle/>
          <a:p>
            <a:fld id="{988A795B-F059-A24A-BF00-733BFA469FC4}" type="datetimeFigureOut">
              <a:rPr lang="es-ES" smtClean="0"/>
              <a:t>2/4/23</a:t>
            </a:fld>
            <a:endParaRPr lang="es-ES"/>
          </a:p>
        </p:txBody>
      </p:sp>
      <p:sp>
        <p:nvSpPr>
          <p:cNvPr id="5" name="Marcador de pie de página 4">
            <a:extLst>
              <a:ext uri="{FF2B5EF4-FFF2-40B4-BE49-F238E27FC236}">
                <a16:creationId xmlns:a16="http://schemas.microsoft.com/office/drawing/2014/main" id="{3FBB6E3E-4C67-71A9-B333-56CEC533DF6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A8A532F-49EF-343D-AB0C-ACBA45DA1E0A}"/>
              </a:ext>
            </a:extLst>
          </p:cNvPr>
          <p:cNvSpPr>
            <a:spLocks noGrp="1"/>
          </p:cNvSpPr>
          <p:nvPr>
            <p:ph type="sldNum" sz="quarter" idx="12"/>
          </p:nvPr>
        </p:nvSpPr>
        <p:spPr/>
        <p:txBody>
          <a:bodyPr/>
          <a:lstStyle/>
          <a:p>
            <a:fld id="{29BDA801-AA73-1740-8C2A-C93460A99A02}" type="slidenum">
              <a:rPr lang="es-ES" smtClean="0"/>
              <a:t>‹Nº›</a:t>
            </a:fld>
            <a:endParaRPr lang="es-ES"/>
          </a:p>
        </p:txBody>
      </p:sp>
    </p:spTree>
    <p:extLst>
      <p:ext uri="{BB962C8B-B14F-4D97-AF65-F5344CB8AC3E}">
        <p14:creationId xmlns:p14="http://schemas.microsoft.com/office/powerpoint/2010/main" val="3897291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30795A-96DD-EBFC-5A34-B084FC595E8A}"/>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GT"/>
          </a:p>
        </p:txBody>
      </p:sp>
      <p:sp>
        <p:nvSpPr>
          <p:cNvPr id="3" name="Marcador de texto 2">
            <a:extLst>
              <a:ext uri="{FF2B5EF4-FFF2-40B4-BE49-F238E27FC236}">
                <a16:creationId xmlns:a16="http://schemas.microsoft.com/office/drawing/2014/main" id="{80DDE209-0CB1-9F64-AC75-14421F334E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902A8B92-DC6E-1C3B-4E26-B51A56495A74}"/>
              </a:ext>
            </a:extLst>
          </p:cNvPr>
          <p:cNvSpPr>
            <a:spLocks noGrp="1"/>
          </p:cNvSpPr>
          <p:nvPr>
            <p:ph type="dt" sz="half" idx="10"/>
          </p:nvPr>
        </p:nvSpPr>
        <p:spPr/>
        <p:txBody>
          <a:bodyPr/>
          <a:lstStyle/>
          <a:p>
            <a:fld id="{988A795B-F059-A24A-BF00-733BFA469FC4}" type="datetimeFigureOut">
              <a:rPr lang="es-ES" smtClean="0"/>
              <a:t>2/4/23</a:t>
            </a:fld>
            <a:endParaRPr lang="es-ES"/>
          </a:p>
        </p:txBody>
      </p:sp>
      <p:sp>
        <p:nvSpPr>
          <p:cNvPr id="5" name="Marcador de pie de página 4">
            <a:extLst>
              <a:ext uri="{FF2B5EF4-FFF2-40B4-BE49-F238E27FC236}">
                <a16:creationId xmlns:a16="http://schemas.microsoft.com/office/drawing/2014/main" id="{F785C4F1-6750-7B23-E2F8-7FC4170BA53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57E21F6-B868-F667-5B9D-6DB913266FF1}"/>
              </a:ext>
            </a:extLst>
          </p:cNvPr>
          <p:cNvSpPr>
            <a:spLocks noGrp="1"/>
          </p:cNvSpPr>
          <p:nvPr>
            <p:ph type="sldNum" sz="quarter" idx="12"/>
          </p:nvPr>
        </p:nvSpPr>
        <p:spPr/>
        <p:txBody>
          <a:bodyPr/>
          <a:lstStyle/>
          <a:p>
            <a:fld id="{29BDA801-AA73-1740-8C2A-C93460A99A02}" type="slidenum">
              <a:rPr lang="es-ES" smtClean="0"/>
              <a:t>‹Nº›</a:t>
            </a:fld>
            <a:endParaRPr lang="es-ES"/>
          </a:p>
        </p:txBody>
      </p:sp>
    </p:spTree>
    <p:extLst>
      <p:ext uri="{BB962C8B-B14F-4D97-AF65-F5344CB8AC3E}">
        <p14:creationId xmlns:p14="http://schemas.microsoft.com/office/powerpoint/2010/main" val="3000957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6997D8-6C36-A4AA-89B0-67733BFB4E4B}"/>
              </a:ext>
            </a:extLst>
          </p:cNvPr>
          <p:cNvSpPr>
            <a:spLocks noGrp="1"/>
          </p:cNvSpPr>
          <p:nvPr>
            <p:ph type="title"/>
          </p:nvPr>
        </p:nvSpPr>
        <p:spPr/>
        <p:txBody>
          <a:bodyPr/>
          <a:lstStyle/>
          <a:p>
            <a:r>
              <a:rPr lang="es-MX"/>
              <a:t>Haz clic para modificar el estilo de título del patrón</a:t>
            </a:r>
            <a:endParaRPr lang="es-GT"/>
          </a:p>
        </p:txBody>
      </p:sp>
      <p:sp>
        <p:nvSpPr>
          <p:cNvPr id="3" name="Marcador de contenido 2">
            <a:extLst>
              <a:ext uri="{FF2B5EF4-FFF2-40B4-BE49-F238E27FC236}">
                <a16:creationId xmlns:a16="http://schemas.microsoft.com/office/drawing/2014/main" id="{A0442957-1185-962B-F4A9-E43EE9E56382}"/>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GT"/>
          </a:p>
        </p:txBody>
      </p:sp>
      <p:sp>
        <p:nvSpPr>
          <p:cNvPr id="4" name="Marcador de contenido 3">
            <a:extLst>
              <a:ext uri="{FF2B5EF4-FFF2-40B4-BE49-F238E27FC236}">
                <a16:creationId xmlns:a16="http://schemas.microsoft.com/office/drawing/2014/main" id="{CA49142E-9865-D32F-9F23-A66337BC7328}"/>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GT"/>
          </a:p>
        </p:txBody>
      </p:sp>
      <p:sp>
        <p:nvSpPr>
          <p:cNvPr id="5" name="Marcador de fecha 4">
            <a:extLst>
              <a:ext uri="{FF2B5EF4-FFF2-40B4-BE49-F238E27FC236}">
                <a16:creationId xmlns:a16="http://schemas.microsoft.com/office/drawing/2014/main" id="{53FABA42-B03A-4384-2443-5DB52F81C4F8}"/>
              </a:ext>
            </a:extLst>
          </p:cNvPr>
          <p:cNvSpPr>
            <a:spLocks noGrp="1"/>
          </p:cNvSpPr>
          <p:nvPr>
            <p:ph type="dt" sz="half" idx="10"/>
          </p:nvPr>
        </p:nvSpPr>
        <p:spPr/>
        <p:txBody>
          <a:bodyPr/>
          <a:lstStyle/>
          <a:p>
            <a:fld id="{988A795B-F059-A24A-BF00-733BFA469FC4}" type="datetimeFigureOut">
              <a:rPr lang="es-ES" smtClean="0"/>
              <a:t>2/4/23</a:t>
            </a:fld>
            <a:endParaRPr lang="es-ES"/>
          </a:p>
        </p:txBody>
      </p:sp>
      <p:sp>
        <p:nvSpPr>
          <p:cNvPr id="6" name="Marcador de pie de página 5">
            <a:extLst>
              <a:ext uri="{FF2B5EF4-FFF2-40B4-BE49-F238E27FC236}">
                <a16:creationId xmlns:a16="http://schemas.microsoft.com/office/drawing/2014/main" id="{F218EFAD-1688-8AFC-1B83-B2BD77973F3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CFAAE3EF-EA98-61F2-5442-C010C63BEEC1}"/>
              </a:ext>
            </a:extLst>
          </p:cNvPr>
          <p:cNvSpPr>
            <a:spLocks noGrp="1"/>
          </p:cNvSpPr>
          <p:nvPr>
            <p:ph type="sldNum" sz="quarter" idx="12"/>
          </p:nvPr>
        </p:nvSpPr>
        <p:spPr/>
        <p:txBody>
          <a:bodyPr/>
          <a:lstStyle/>
          <a:p>
            <a:fld id="{29BDA801-AA73-1740-8C2A-C93460A99A02}" type="slidenum">
              <a:rPr lang="es-ES" smtClean="0"/>
              <a:t>‹Nº›</a:t>
            </a:fld>
            <a:endParaRPr lang="es-ES"/>
          </a:p>
        </p:txBody>
      </p:sp>
    </p:spTree>
    <p:extLst>
      <p:ext uri="{BB962C8B-B14F-4D97-AF65-F5344CB8AC3E}">
        <p14:creationId xmlns:p14="http://schemas.microsoft.com/office/powerpoint/2010/main" val="1067149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F94BE9-2A70-BFFD-CB33-DAEFE2B5C5AB}"/>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GT"/>
          </a:p>
        </p:txBody>
      </p:sp>
      <p:sp>
        <p:nvSpPr>
          <p:cNvPr id="3" name="Marcador de texto 2">
            <a:extLst>
              <a:ext uri="{FF2B5EF4-FFF2-40B4-BE49-F238E27FC236}">
                <a16:creationId xmlns:a16="http://schemas.microsoft.com/office/drawing/2014/main" id="{10331254-1F99-4524-E2F6-D8B617588B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45205CEE-CC7A-5327-BF51-40F5F0E796C3}"/>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GT"/>
          </a:p>
        </p:txBody>
      </p:sp>
      <p:sp>
        <p:nvSpPr>
          <p:cNvPr id="5" name="Marcador de texto 4">
            <a:extLst>
              <a:ext uri="{FF2B5EF4-FFF2-40B4-BE49-F238E27FC236}">
                <a16:creationId xmlns:a16="http://schemas.microsoft.com/office/drawing/2014/main" id="{B6508D80-8C0D-C798-DAD2-FCEDCB5C2D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4D90539A-E5A2-87AC-60A7-27B9FDA2AA9B}"/>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GT"/>
          </a:p>
        </p:txBody>
      </p:sp>
      <p:sp>
        <p:nvSpPr>
          <p:cNvPr id="7" name="Marcador de fecha 6">
            <a:extLst>
              <a:ext uri="{FF2B5EF4-FFF2-40B4-BE49-F238E27FC236}">
                <a16:creationId xmlns:a16="http://schemas.microsoft.com/office/drawing/2014/main" id="{A02E809E-10BC-333A-D733-513277BAF7B2}"/>
              </a:ext>
            </a:extLst>
          </p:cNvPr>
          <p:cNvSpPr>
            <a:spLocks noGrp="1"/>
          </p:cNvSpPr>
          <p:nvPr>
            <p:ph type="dt" sz="half" idx="10"/>
          </p:nvPr>
        </p:nvSpPr>
        <p:spPr/>
        <p:txBody>
          <a:bodyPr/>
          <a:lstStyle/>
          <a:p>
            <a:fld id="{988A795B-F059-A24A-BF00-733BFA469FC4}" type="datetimeFigureOut">
              <a:rPr lang="es-ES" smtClean="0"/>
              <a:t>2/4/23</a:t>
            </a:fld>
            <a:endParaRPr lang="es-ES"/>
          </a:p>
        </p:txBody>
      </p:sp>
      <p:sp>
        <p:nvSpPr>
          <p:cNvPr id="8" name="Marcador de pie de página 7">
            <a:extLst>
              <a:ext uri="{FF2B5EF4-FFF2-40B4-BE49-F238E27FC236}">
                <a16:creationId xmlns:a16="http://schemas.microsoft.com/office/drawing/2014/main" id="{84993AF7-3304-D08D-A52B-C18558AC19FE}"/>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064BAA76-07D5-8723-0224-1F0147DCDE42}"/>
              </a:ext>
            </a:extLst>
          </p:cNvPr>
          <p:cNvSpPr>
            <a:spLocks noGrp="1"/>
          </p:cNvSpPr>
          <p:nvPr>
            <p:ph type="sldNum" sz="quarter" idx="12"/>
          </p:nvPr>
        </p:nvSpPr>
        <p:spPr/>
        <p:txBody>
          <a:bodyPr/>
          <a:lstStyle/>
          <a:p>
            <a:fld id="{29BDA801-AA73-1740-8C2A-C93460A99A02}" type="slidenum">
              <a:rPr lang="es-ES" smtClean="0"/>
              <a:t>‹Nº›</a:t>
            </a:fld>
            <a:endParaRPr lang="es-ES"/>
          </a:p>
        </p:txBody>
      </p:sp>
    </p:spTree>
    <p:extLst>
      <p:ext uri="{BB962C8B-B14F-4D97-AF65-F5344CB8AC3E}">
        <p14:creationId xmlns:p14="http://schemas.microsoft.com/office/powerpoint/2010/main" val="2595602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3E55FA-FA41-BF29-5DC1-FE58279A57C9}"/>
              </a:ext>
            </a:extLst>
          </p:cNvPr>
          <p:cNvSpPr>
            <a:spLocks noGrp="1"/>
          </p:cNvSpPr>
          <p:nvPr>
            <p:ph type="title"/>
          </p:nvPr>
        </p:nvSpPr>
        <p:spPr/>
        <p:txBody>
          <a:bodyPr/>
          <a:lstStyle/>
          <a:p>
            <a:r>
              <a:rPr lang="es-MX"/>
              <a:t>Haz clic para modificar el estilo de título del patrón</a:t>
            </a:r>
            <a:endParaRPr lang="es-GT"/>
          </a:p>
        </p:txBody>
      </p:sp>
      <p:sp>
        <p:nvSpPr>
          <p:cNvPr id="3" name="Marcador de fecha 2">
            <a:extLst>
              <a:ext uri="{FF2B5EF4-FFF2-40B4-BE49-F238E27FC236}">
                <a16:creationId xmlns:a16="http://schemas.microsoft.com/office/drawing/2014/main" id="{7E9F8621-7636-2074-B260-713CC70E8A7B}"/>
              </a:ext>
            </a:extLst>
          </p:cNvPr>
          <p:cNvSpPr>
            <a:spLocks noGrp="1"/>
          </p:cNvSpPr>
          <p:nvPr>
            <p:ph type="dt" sz="half" idx="10"/>
          </p:nvPr>
        </p:nvSpPr>
        <p:spPr/>
        <p:txBody>
          <a:bodyPr/>
          <a:lstStyle/>
          <a:p>
            <a:fld id="{988A795B-F059-A24A-BF00-733BFA469FC4}" type="datetimeFigureOut">
              <a:rPr lang="es-ES" smtClean="0"/>
              <a:t>2/4/23</a:t>
            </a:fld>
            <a:endParaRPr lang="es-ES"/>
          </a:p>
        </p:txBody>
      </p:sp>
      <p:sp>
        <p:nvSpPr>
          <p:cNvPr id="4" name="Marcador de pie de página 3">
            <a:extLst>
              <a:ext uri="{FF2B5EF4-FFF2-40B4-BE49-F238E27FC236}">
                <a16:creationId xmlns:a16="http://schemas.microsoft.com/office/drawing/2014/main" id="{004BDE9D-6635-F310-6FAF-2E4C5F634503}"/>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E9D9E3DA-814F-DE95-FD5F-9D2CB46BB7A7}"/>
              </a:ext>
            </a:extLst>
          </p:cNvPr>
          <p:cNvSpPr>
            <a:spLocks noGrp="1"/>
          </p:cNvSpPr>
          <p:nvPr>
            <p:ph type="sldNum" sz="quarter" idx="12"/>
          </p:nvPr>
        </p:nvSpPr>
        <p:spPr/>
        <p:txBody>
          <a:bodyPr/>
          <a:lstStyle/>
          <a:p>
            <a:fld id="{29BDA801-AA73-1740-8C2A-C93460A99A02}" type="slidenum">
              <a:rPr lang="es-ES" smtClean="0"/>
              <a:t>‹Nº›</a:t>
            </a:fld>
            <a:endParaRPr lang="es-ES"/>
          </a:p>
        </p:txBody>
      </p:sp>
    </p:spTree>
    <p:extLst>
      <p:ext uri="{BB962C8B-B14F-4D97-AF65-F5344CB8AC3E}">
        <p14:creationId xmlns:p14="http://schemas.microsoft.com/office/powerpoint/2010/main" val="1025438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BC50EA7-B816-3C44-1D9E-782EC8B4ECAB}"/>
              </a:ext>
            </a:extLst>
          </p:cNvPr>
          <p:cNvSpPr>
            <a:spLocks noGrp="1"/>
          </p:cNvSpPr>
          <p:nvPr>
            <p:ph type="dt" sz="half" idx="10"/>
          </p:nvPr>
        </p:nvSpPr>
        <p:spPr/>
        <p:txBody>
          <a:bodyPr/>
          <a:lstStyle/>
          <a:p>
            <a:fld id="{988A795B-F059-A24A-BF00-733BFA469FC4}" type="datetimeFigureOut">
              <a:rPr lang="es-ES" smtClean="0"/>
              <a:t>2/4/23</a:t>
            </a:fld>
            <a:endParaRPr lang="es-ES"/>
          </a:p>
        </p:txBody>
      </p:sp>
      <p:sp>
        <p:nvSpPr>
          <p:cNvPr id="3" name="Marcador de pie de página 2">
            <a:extLst>
              <a:ext uri="{FF2B5EF4-FFF2-40B4-BE49-F238E27FC236}">
                <a16:creationId xmlns:a16="http://schemas.microsoft.com/office/drawing/2014/main" id="{1370CA1B-D67C-0B5E-1B7D-4D6BF94D9E7E}"/>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1B7A84AB-BF27-3D72-DFCE-0771140C5368}"/>
              </a:ext>
            </a:extLst>
          </p:cNvPr>
          <p:cNvSpPr>
            <a:spLocks noGrp="1"/>
          </p:cNvSpPr>
          <p:nvPr>
            <p:ph type="sldNum" sz="quarter" idx="12"/>
          </p:nvPr>
        </p:nvSpPr>
        <p:spPr/>
        <p:txBody>
          <a:bodyPr/>
          <a:lstStyle/>
          <a:p>
            <a:fld id="{29BDA801-AA73-1740-8C2A-C93460A99A02}" type="slidenum">
              <a:rPr lang="es-ES" smtClean="0"/>
              <a:t>‹Nº›</a:t>
            </a:fld>
            <a:endParaRPr lang="es-ES"/>
          </a:p>
        </p:txBody>
      </p:sp>
    </p:spTree>
    <p:extLst>
      <p:ext uri="{BB962C8B-B14F-4D97-AF65-F5344CB8AC3E}">
        <p14:creationId xmlns:p14="http://schemas.microsoft.com/office/powerpoint/2010/main" val="3656024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06E70F-2E4E-61CB-C9BA-57567E77D608}"/>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GT"/>
          </a:p>
        </p:txBody>
      </p:sp>
      <p:sp>
        <p:nvSpPr>
          <p:cNvPr id="3" name="Marcador de contenido 2">
            <a:extLst>
              <a:ext uri="{FF2B5EF4-FFF2-40B4-BE49-F238E27FC236}">
                <a16:creationId xmlns:a16="http://schemas.microsoft.com/office/drawing/2014/main" id="{DACDF055-164B-5F0A-EB8D-0EB9AB3F6A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GT"/>
          </a:p>
        </p:txBody>
      </p:sp>
      <p:sp>
        <p:nvSpPr>
          <p:cNvPr id="4" name="Marcador de texto 3">
            <a:extLst>
              <a:ext uri="{FF2B5EF4-FFF2-40B4-BE49-F238E27FC236}">
                <a16:creationId xmlns:a16="http://schemas.microsoft.com/office/drawing/2014/main" id="{9E23CDDE-7D67-87EE-B83B-003DA65602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B5AD4B64-CB4B-2DCB-45D3-5AD2A760A95F}"/>
              </a:ext>
            </a:extLst>
          </p:cNvPr>
          <p:cNvSpPr>
            <a:spLocks noGrp="1"/>
          </p:cNvSpPr>
          <p:nvPr>
            <p:ph type="dt" sz="half" idx="10"/>
          </p:nvPr>
        </p:nvSpPr>
        <p:spPr/>
        <p:txBody>
          <a:bodyPr/>
          <a:lstStyle/>
          <a:p>
            <a:fld id="{988A795B-F059-A24A-BF00-733BFA469FC4}" type="datetimeFigureOut">
              <a:rPr lang="es-ES" smtClean="0"/>
              <a:t>2/4/23</a:t>
            </a:fld>
            <a:endParaRPr lang="es-ES"/>
          </a:p>
        </p:txBody>
      </p:sp>
      <p:sp>
        <p:nvSpPr>
          <p:cNvPr id="6" name="Marcador de pie de página 5">
            <a:extLst>
              <a:ext uri="{FF2B5EF4-FFF2-40B4-BE49-F238E27FC236}">
                <a16:creationId xmlns:a16="http://schemas.microsoft.com/office/drawing/2014/main" id="{69995B76-9BF3-C274-FBD2-12B7A596D61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C53E5A81-56EB-390F-3885-A259B9E35206}"/>
              </a:ext>
            </a:extLst>
          </p:cNvPr>
          <p:cNvSpPr>
            <a:spLocks noGrp="1"/>
          </p:cNvSpPr>
          <p:nvPr>
            <p:ph type="sldNum" sz="quarter" idx="12"/>
          </p:nvPr>
        </p:nvSpPr>
        <p:spPr/>
        <p:txBody>
          <a:bodyPr/>
          <a:lstStyle/>
          <a:p>
            <a:fld id="{29BDA801-AA73-1740-8C2A-C93460A99A02}" type="slidenum">
              <a:rPr lang="es-ES" smtClean="0"/>
              <a:t>‹Nº›</a:t>
            </a:fld>
            <a:endParaRPr lang="es-ES"/>
          </a:p>
        </p:txBody>
      </p:sp>
    </p:spTree>
    <p:extLst>
      <p:ext uri="{BB962C8B-B14F-4D97-AF65-F5344CB8AC3E}">
        <p14:creationId xmlns:p14="http://schemas.microsoft.com/office/powerpoint/2010/main" val="3194111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1B6A8F-F4B4-D8F2-6264-3CBFDAEB9B35}"/>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GT"/>
          </a:p>
        </p:txBody>
      </p:sp>
      <p:sp>
        <p:nvSpPr>
          <p:cNvPr id="3" name="Marcador de posición de imagen 2">
            <a:extLst>
              <a:ext uri="{FF2B5EF4-FFF2-40B4-BE49-F238E27FC236}">
                <a16:creationId xmlns:a16="http://schemas.microsoft.com/office/drawing/2014/main" id="{02DBE07C-F5AE-580B-1694-BF398B9840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GT"/>
          </a:p>
        </p:txBody>
      </p:sp>
      <p:sp>
        <p:nvSpPr>
          <p:cNvPr id="4" name="Marcador de texto 3">
            <a:extLst>
              <a:ext uri="{FF2B5EF4-FFF2-40B4-BE49-F238E27FC236}">
                <a16:creationId xmlns:a16="http://schemas.microsoft.com/office/drawing/2014/main" id="{4E38AC6E-1054-DF67-7B59-C2036F989D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2CB89034-A246-C21D-D0A1-0EEFE39EB199}"/>
              </a:ext>
            </a:extLst>
          </p:cNvPr>
          <p:cNvSpPr>
            <a:spLocks noGrp="1"/>
          </p:cNvSpPr>
          <p:nvPr>
            <p:ph type="dt" sz="half" idx="10"/>
          </p:nvPr>
        </p:nvSpPr>
        <p:spPr/>
        <p:txBody>
          <a:bodyPr/>
          <a:lstStyle/>
          <a:p>
            <a:fld id="{988A795B-F059-A24A-BF00-733BFA469FC4}" type="datetimeFigureOut">
              <a:rPr lang="es-ES" smtClean="0"/>
              <a:t>2/4/23</a:t>
            </a:fld>
            <a:endParaRPr lang="es-ES"/>
          </a:p>
        </p:txBody>
      </p:sp>
      <p:sp>
        <p:nvSpPr>
          <p:cNvPr id="6" name="Marcador de pie de página 5">
            <a:extLst>
              <a:ext uri="{FF2B5EF4-FFF2-40B4-BE49-F238E27FC236}">
                <a16:creationId xmlns:a16="http://schemas.microsoft.com/office/drawing/2014/main" id="{380EF21D-F6AE-E967-0A20-3DA2D2B0B60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07F1FFD-8015-6522-3142-7D118D84793C}"/>
              </a:ext>
            </a:extLst>
          </p:cNvPr>
          <p:cNvSpPr>
            <a:spLocks noGrp="1"/>
          </p:cNvSpPr>
          <p:nvPr>
            <p:ph type="sldNum" sz="quarter" idx="12"/>
          </p:nvPr>
        </p:nvSpPr>
        <p:spPr/>
        <p:txBody>
          <a:bodyPr/>
          <a:lstStyle/>
          <a:p>
            <a:fld id="{29BDA801-AA73-1740-8C2A-C93460A99A02}" type="slidenum">
              <a:rPr lang="es-ES" smtClean="0"/>
              <a:t>‹Nº›</a:t>
            </a:fld>
            <a:endParaRPr lang="es-ES"/>
          </a:p>
        </p:txBody>
      </p:sp>
    </p:spTree>
    <p:extLst>
      <p:ext uri="{BB962C8B-B14F-4D97-AF65-F5344CB8AC3E}">
        <p14:creationId xmlns:p14="http://schemas.microsoft.com/office/powerpoint/2010/main" val="2742683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729355C-C6A2-76C2-FB6D-4150989951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GT"/>
          </a:p>
        </p:txBody>
      </p:sp>
      <p:sp>
        <p:nvSpPr>
          <p:cNvPr id="3" name="Marcador de texto 2">
            <a:extLst>
              <a:ext uri="{FF2B5EF4-FFF2-40B4-BE49-F238E27FC236}">
                <a16:creationId xmlns:a16="http://schemas.microsoft.com/office/drawing/2014/main" id="{D44C8DC2-BDF6-E189-0CD9-4DDF33CEBD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GT"/>
          </a:p>
        </p:txBody>
      </p:sp>
      <p:sp>
        <p:nvSpPr>
          <p:cNvPr id="4" name="Marcador de fecha 3">
            <a:extLst>
              <a:ext uri="{FF2B5EF4-FFF2-40B4-BE49-F238E27FC236}">
                <a16:creationId xmlns:a16="http://schemas.microsoft.com/office/drawing/2014/main" id="{3814E353-C2AE-DC7B-AD04-D50A7D43B4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8A795B-F059-A24A-BF00-733BFA469FC4}" type="datetimeFigureOut">
              <a:rPr lang="es-ES" smtClean="0"/>
              <a:t>2/4/23</a:t>
            </a:fld>
            <a:endParaRPr lang="es-ES"/>
          </a:p>
        </p:txBody>
      </p:sp>
      <p:sp>
        <p:nvSpPr>
          <p:cNvPr id="5" name="Marcador de pie de página 4">
            <a:extLst>
              <a:ext uri="{FF2B5EF4-FFF2-40B4-BE49-F238E27FC236}">
                <a16:creationId xmlns:a16="http://schemas.microsoft.com/office/drawing/2014/main" id="{CFCF607E-E2E7-600F-62E0-2D78B3A154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0C78A225-4DD5-2857-44B5-37B85F17EC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BDA801-AA73-1740-8C2A-C93460A99A02}" type="slidenum">
              <a:rPr lang="es-ES" smtClean="0"/>
              <a:t>‹Nº›</a:t>
            </a:fld>
            <a:endParaRPr lang="es-ES"/>
          </a:p>
        </p:txBody>
      </p:sp>
    </p:spTree>
    <p:extLst>
      <p:ext uri="{BB962C8B-B14F-4D97-AF65-F5344CB8AC3E}">
        <p14:creationId xmlns:p14="http://schemas.microsoft.com/office/powerpoint/2010/main" val="18349557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6B47C2-25DE-524A-1C53-B02FDF16B499}"/>
              </a:ext>
            </a:extLst>
          </p:cNvPr>
          <p:cNvSpPr>
            <a:spLocks noGrp="1"/>
          </p:cNvSpPr>
          <p:nvPr>
            <p:ph type="ctrTitle"/>
          </p:nvPr>
        </p:nvSpPr>
        <p:spPr>
          <a:xfrm>
            <a:off x="823442" y="921715"/>
            <a:ext cx="9820746" cy="1592885"/>
          </a:xfrm>
        </p:spPr>
        <p:txBody>
          <a:bodyPr anchor="b">
            <a:normAutofit/>
          </a:bodyPr>
          <a:lstStyle/>
          <a:p>
            <a:pPr algn="just"/>
            <a:r>
              <a:rPr lang="es-ES" sz="4800" b="1">
                <a:cs typeface="Calibri Light"/>
              </a:rPr>
              <a:t>Salario devengado en relación al tipo de empleo</a:t>
            </a:r>
          </a:p>
        </p:txBody>
      </p:sp>
      <p:sp>
        <p:nvSpPr>
          <p:cNvPr id="3" name="Subtítulo 2">
            <a:extLst>
              <a:ext uri="{FF2B5EF4-FFF2-40B4-BE49-F238E27FC236}">
                <a16:creationId xmlns:a16="http://schemas.microsoft.com/office/drawing/2014/main" id="{074C7014-334B-D148-0966-7FF9E923EAFC}"/>
              </a:ext>
            </a:extLst>
          </p:cNvPr>
          <p:cNvSpPr>
            <a:spLocks noGrp="1"/>
          </p:cNvSpPr>
          <p:nvPr>
            <p:ph type="subTitle" idx="1"/>
          </p:nvPr>
        </p:nvSpPr>
        <p:spPr>
          <a:xfrm>
            <a:off x="823442" y="4541263"/>
            <a:ext cx="10004979" cy="1395022"/>
          </a:xfrm>
        </p:spPr>
        <p:txBody>
          <a:bodyPr anchor="t">
            <a:normAutofit/>
          </a:bodyPr>
          <a:lstStyle/>
          <a:p>
            <a:r>
              <a:rPr lang="es-ES" sz="3600">
                <a:solidFill>
                  <a:schemeClr val="accent1"/>
                </a:solidFill>
              </a:rPr>
              <a:t>Modelos y Simulación</a:t>
            </a:r>
          </a:p>
        </p:txBody>
      </p:sp>
    </p:spTree>
    <p:extLst>
      <p:ext uri="{BB962C8B-B14F-4D97-AF65-F5344CB8AC3E}">
        <p14:creationId xmlns:p14="http://schemas.microsoft.com/office/powerpoint/2010/main" val="4248890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80C7D6-9449-D7DE-20B1-64C5162ECAAC}"/>
              </a:ext>
            </a:extLst>
          </p:cNvPr>
          <p:cNvSpPr>
            <a:spLocks noGrp="1"/>
          </p:cNvSpPr>
          <p:nvPr>
            <p:ph type="title"/>
          </p:nvPr>
        </p:nvSpPr>
        <p:spPr/>
        <p:txBody>
          <a:bodyPr/>
          <a:lstStyle/>
          <a:p>
            <a:r>
              <a:rPr lang="es-GT" b="1"/>
              <a:t>Matriz de correlación de la profesión: Obreros de la construcción</a:t>
            </a:r>
            <a:endParaRPr lang="es-GT" b="1">
              <a:solidFill>
                <a:srgbClr val="000000"/>
              </a:solidFill>
              <a:cs typeface="Calibri Light"/>
            </a:endParaRPr>
          </a:p>
        </p:txBody>
      </p:sp>
      <p:graphicFrame>
        <p:nvGraphicFramePr>
          <p:cNvPr id="7" name="Content Placeholder 6">
            <a:extLst>
              <a:ext uri="{FF2B5EF4-FFF2-40B4-BE49-F238E27FC236}">
                <a16:creationId xmlns:a16="http://schemas.microsoft.com/office/drawing/2014/main" id="{6ACC08C5-8CEA-07EA-D458-DE41E6E3247D}"/>
              </a:ext>
            </a:extLst>
          </p:cNvPr>
          <p:cNvGraphicFramePr>
            <a:graphicFrameLocks noGrp="1"/>
          </p:cNvGraphicFramePr>
          <p:nvPr>
            <p:ph idx="1"/>
            <p:extLst>
              <p:ext uri="{D42A27DB-BD31-4B8C-83A1-F6EECF244321}">
                <p14:modId xmlns:p14="http://schemas.microsoft.com/office/powerpoint/2010/main" val="3480681765"/>
              </p:ext>
            </p:extLst>
          </p:nvPr>
        </p:nvGraphicFramePr>
        <p:xfrm>
          <a:off x="837259" y="1825037"/>
          <a:ext cx="10515589" cy="4572000"/>
        </p:xfrm>
        <a:graphic>
          <a:graphicData uri="http://schemas.openxmlformats.org/drawingml/2006/table">
            <a:tbl>
              <a:tblPr firstRow="1" bandRow="1">
                <a:tableStyleId>{5C22544A-7EE6-4342-B048-85BDC9FD1C3A}</a:tableStyleId>
              </a:tblPr>
              <a:tblGrid>
                <a:gridCol w="1348153">
                  <a:extLst>
                    <a:ext uri="{9D8B030D-6E8A-4147-A177-3AD203B41FA5}">
                      <a16:colId xmlns:a16="http://schemas.microsoft.com/office/drawing/2014/main" val="747591155"/>
                    </a:ext>
                  </a:extLst>
                </a:gridCol>
                <a:gridCol w="1294226">
                  <a:extLst>
                    <a:ext uri="{9D8B030D-6E8A-4147-A177-3AD203B41FA5}">
                      <a16:colId xmlns:a16="http://schemas.microsoft.com/office/drawing/2014/main" val="4022716784"/>
                    </a:ext>
                  </a:extLst>
                </a:gridCol>
                <a:gridCol w="1294226">
                  <a:extLst>
                    <a:ext uri="{9D8B030D-6E8A-4147-A177-3AD203B41FA5}">
                      <a16:colId xmlns:a16="http://schemas.microsoft.com/office/drawing/2014/main" val="2186930035"/>
                    </a:ext>
                  </a:extLst>
                </a:gridCol>
                <a:gridCol w="1294226">
                  <a:extLst>
                    <a:ext uri="{9D8B030D-6E8A-4147-A177-3AD203B41FA5}">
                      <a16:colId xmlns:a16="http://schemas.microsoft.com/office/drawing/2014/main" val="1106760780"/>
                    </a:ext>
                  </a:extLst>
                </a:gridCol>
                <a:gridCol w="1348153">
                  <a:extLst>
                    <a:ext uri="{9D8B030D-6E8A-4147-A177-3AD203B41FA5}">
                      <a16:colId xmlns:a16="http://schemas.microsoft.com/office/drawing/2014/main" val="1390850533"/>
                    </a:ext>
                  </a:extLst>
                </a:gridCol>
                <a:gridCol w="1294226">
                  <a:extLst>
                    <a:ext uri="{9D8B030D-6E8A-4147-A177-3AD203B41FA5}">
                      <a16:colId xmlns:a16="http://schemas.microsoft.com/office/drawing/2014/main" val="2897469838"/>
                    </a:ext>
                  </a:extLst>
                </a:gridCol>
                <a:gridCol w="1294226">
                  <a:extLst>
                    <a:ext uri="{9D8B030D-6E8A-4147-A177-3AD203B41FA5}">
                      <a16:colId xmlns:a16="http://schemas.microsoft.com/office/drawing/2014/main" val="2120446847"/>
                    </a:ext>
                  </a:extLst>
                </a:gridCol>
                <a:gridCol w="1348153">
                  <a:extLst>
                    <a:ext uri="{9D8B030D-6E8A-4147-A177-3AD203B41FA5}">
                      <a16:colId xmlns:a16="http://schemas.microsoft.com/office/drawing/2014/main" val="1510963758"/>
                    </a:ext>
                  </a:extLst>
                </a:gridCol>
              </a:tblGrid>
              <a:tr h="200025">
                <a:tc>
                  <a:txBody>
                    <a:bodyPr/>
                    <a:lstStyle/>
                    <a:p>
                      <a:pPr algn="ctr" fontAlgn="t"/>
                      <a:endParaRPr lang="en-US">
                        <a:effectLst/>
                      </a:endParaRPr>
                    </a:p>
                    <a:p>
                      <a:pPr algn="ctr" rtl="0" fontAlgn="base"/>
                      <a:r>
                        <a:rPr lang="en-US" sz="1200" err="1">
                          <a:effectLst/>
                        </a:rPr>
                        <a:t>Correlación</a:t>
                      </a:r>
                      <a:r>
                        <a:rPr lang="en-US" sz="1200">
                          <a:effectLst/>
                        </a:rPr>
                        <a:t> </a:t>
                      </a:r>
                      <a:endParaRPr lang="en-US" b="1" i="0">
                        <a:solidFill>
                          <a:srgbClr val="FFFFFF"/>
                        </a:solidFill>
                        <a:effectLst/>
                      </a:endParaRPr>
                    </a:p>
                  </a:txBody>
                  <a:tcPr/>
                </a:tc>
                <a:tc>
                  <a:txBody>
                    <a:bodyPr/>
                    <a:lstStyle/>
                    <a:p>
                      <a:pPr algn="ctr" fontAlgn="t"/>
                      <a:endParaRPr lang="en-US">
                        <a:effectLst/>
                      </a:endParaRPr>
                    </a:p>
                    <a:p>
                      <a:pPr algn="ctr" rtl="0" fontAlgn="base"/>
                      <a:r>
                        <a:rPr lang="en-US" sz="1200" err="1">
                          <a:effectLst/>
                        </a:rPr>
                        <a:t>Sexo</a:t>
                      </a:r>
                      <a:r>
                        <a:rPr lang="en-US" sz="1200">
                          <a:effectLst/>
                        </a:rPr>
                        <a:t> </a:t>
                      </a:r>
                      <a:endParaRPr lang="en-US" b="1" i="0">
                        <a:solidFill>
                          <a:srgbClr val="FFFFFF"/>
                        </a:solidFill>
                        <a:effectLst/>
                      </a:endParaRPr>
                    </a:p>
                  </a:txBody>
                  <a:tcPr/>
                </a:tc>
                <a:tc>
                  <a:txBody>
                    <a:bodyPr/>
                    <a:lstStyle/>
                    <a:p>
                      <a:pPr algn="ctr" fontAlgn="t"/>
                      <a:endParaRPr lang="en-US">
                        <a:effectLst/>
                      </a:endParaRPr>
                    </a:p>
                    <a:p>
                      <a:pPr algn="ctr" rtl="0" fontAlgn="base"/>
                      <a:r>
                        <a:rPr lang="en-US" sz="1200" err="1">
                          <a:effectLst/>
                        </a:rPr>
                        <a:t>Edad</a:t>
                      </a:r>
                      <a:r>
                        <a:rPr lang="en-US" sz="1200">
                          <a:effectLst/>
                        </a:rPr>
                        <a:t> </a:t>
                      </a:r>
                      <a:endParaRPr lang="en-US" b="1" i="0">
                        <a:solidFill>
                          <a:srgbClr val="FFFFFF"/>
                        </a:solidFill>
                        <a:effectLst/>
                      </a:endParaRPr>
                    </a:p>
                  </a:txBody>
                  <a:tcPr/>
                </a:tc>
                <a:tc>
                  <a:txBody>
                    <a:bodyPr/>
                    <a:lstStyle/>
                    <a:p>
                      <a:pPr algn="ctr" fontAlgn="t"/>
                      <a:endParaRPr lang="en-US">
                        <a:effectLst/>
                      </a:endParaRPr>
                    </a:p>
                    <a:p>
                      <a:pPr algn="ctr" rtl="0" fontAlgn="base"/>
                      <a:r>
                        <a:rPr lang="en-US" sz="1200">
                          <a:effectLst/>
                        </a:rPr>
                        <a:t>Nivel de </a:t>
                      </a:r>
                      <a:r>
                        <a:rPr lang="en-US" sz="1200" err="1">
                          <a:effectLst/>
                        </a:rPr>
                        <a:t>estudios</a:t>
                      </a:r>
                      <a:r>
                        <a:rPr lang="en-US" sz="1200">
                          <a:effectLst/>
                        </a:rPr>
                        <a:t> </a:t>
                      </a:r>
                      <a:endParaRPr lang="en-US" b="1" i="0">
                        <a:solidFill>
                          <a:srgbClr val="FFFFFF"/>
                        </a:solidFill>
                        <a:effectLst/>
                      </a:endParaRPr>
                    </a:p>
                  </a:txBody>
                  <a:tcPr/>
                </a:tc>
                <a:tc>
                  <a:txBody>
                    <a:bodyPr/>
                    <a:lstStyle/>
                    <a:p>
                      <a:pPr algn="ctr" fontAlgn="t"/>
                      <a:endParaRPr lang="en-US">
                        <a:effectLst/>
                      </a:endParaRPr>
                    </a:p>
                    <a:p>
                      <a:pPr algn="ctr" rtl="0" fontAlgn="base"/>
                      <a:r>
                        <a:rPr lang="en-US" sz="1200" err="1">
                          <a:effectLst/>
                        </a:rPr>
                        <a:t>Tamaño</a:t>
                      </a:r>
                      <a:r>
                        <a:rPr lang="en-US" sz="1200">
                          <a:effectLst/>
                        </a:rPr>
                        <a:t> </a:t>
                      </a:r>
                      <a:r>
                        <a:rPr lang="en-US" sz="1200" err="1">
                          <a:effectLst/>
                        </a:rPr>
                        <a:t>empresa</a:t>
                      </a:r>
                      <a:r>
                        <a:rPr lang="en-US" sz="1200">
                          <a:effectLst/>
                        </a:rPr>
                        <a:t> </a:t>
                      </a:r>
                      <a:endParaRPr lang="en-US" b="1" i="0">
                        <a:solidFill>
                          <a:srgbClr val="FFFFFF"/>
                        </a:solidFill>
                        <a:effectLst/>
                      </a:endParaRPr>
                    </a:p>
                  </a:txBody>
                  <a:tcPr/>
                </a:tc>
                <a:tc>
                  <a:txBody>
                    <a:bodyPr/>
                    <a:lstStyle/>
                    <a:p>
                      <a:pPr algn="ctr" fontAlgn="t"/>
                      <a:endParaRPr lang="en-US">
                        <a:effectLst/>
                      </a:endParaRPr>
                    </a:p>
                    <a:p>
                      <a:pPr algn="ctr" rtl="0" fontAlgn="base"/>
                      <a:r>
                        <a:rPr lang="en-US" sz="1200">
                          <a:effectLst/>
                        </a:rPr>
                        <a:t>Sueldo </a:t>
                      </a:r>
                      <a:endParaRPr lang="en-US" b="1" i="0">
                        <a:solidFill>
                          <a:srgbClr val="FFFFFF"/>
                        </a:solidFill>
                        <a:effectLst/>
                      </a:endParaRPr>
                    </a:p>
                  </a:txBody>
                  <a:tcPr/>
                </a:tc>
                <a:tc>
                  <a:txBody>
                    <a:bodyPr/>
                    <a:lstStyle/>
                    <a:p>
                      <a:pPr algn="ctr" fontAlgn="t"/>
                      <a:endParaRPr lang="en-US">
                        <a:effectLst/>
                      </a:endParaRPr>
                    </a:p>
                    <a:p>
                      <a:pPr algn="ctr" rtl="0" fontAlgn="base"/>
                      <a:r>
                        <a:rPr lang="en-US" sz="1200" err="1">
                          <a:effectLst/>
                        </a:rPr>
                        <a:t>Años</a:t>
                      </a:r>
                      <a:r>
                        <a:rPr lang="en-US" sz="1200">
                          <a:effectLst/>
                        </a:rPr>
                        <a:t> </a:t>
                      </a:r>
                      <a:r>
                        <a:rPr lang="en-US" sz="1200" err="1">
                          <a:effectLst/>
                        </a:rPr>
                        <a:t>trabajados</a:t>
                      </a:r>
                      <a:r>
                        <a:rPr lang="en-US" sz="1200">
                          <a:effectLst/>
                        </a:rPr>
                        <a:t> </a:t>
                      </a:r>
                      <a:endParaRPr lang="en-US" b="1" i="0">
                        <a:solidFill>
                          <a:srgbClr val="FFFFFF"/>
                        </a:solidFill>
                        <a:effectLst/>
                      </a:endParaRPr>
                    </a:p>
                  </a:txBody>
                  <a:tcPr/>
                </a:tc>
                <a:tc>
                  <a:txBody>
                    <a:bodyPr/>
                    <a:lstStyle/>
                    <a:p>
                      <a:pPr algn="ctr" fontAlgn="t"/>
                      <a:endParaRPr lang="en-US">
                        <a:effectLst/>
                      </a:endParaRPr>
                    </a:p>
                    <a:p>
                      <a:pPr algn="ctr" rtl="0" fontAlgn="base"/>
                      <a:r>
                        <a:rPr lang="en-US" sz="1200">
                          <a:effectLst/>
                        </a:rPr>
                        <a:t>Año </a:t>
                      </a:r>
                      <a:r>
                        <a:rPr lang="en-US" sz="1200" err="1">
                          <a:effectLst/>
                        </a:rPr>
                        <a:t>recolección</a:t>
                      </a:r>
                      <a:r>
                        <a:rPr lang="en-US" sz="1200">
                          <a:effectLst/>
                        </a:rPr>
                        <a:t> </a:t>
                      </a:r>
                      <a:endParaRPr lang="en-US" b="1" i="0">
                        <a:solidFill>
                          <a:srgbClr val="FFFFFF"/>
                        </a:solidFill>
                        <a:effectLst/>
                      </a:endParaRPr>
                    </a:p>
                  </a:txBody>
                  <a:tcPr/>
                </a:tc>
                <a:extLst>
                  <a:ext uri="{0D108BD9-81ED-4DB2-BD59-A6C34878D82A}">
                    <a16:rowId xmlns:a16="http://schemas.microsoft.com/office/drawing/2014/main" val="3500178731"/>
                  </a:ext>
                </a:extLst>
              </a:tr>
              <a:tr h="209549">
                <a:tc>
                  <a:txBody>
                    <a:bodyPr/>
                    <a:lstStyle/>
                    <a:p>
                      <a:pPr fontAlgn="t"/>
                      <a:endParaRPr lang="en-US">
                        <a:effectLst/>
                      </a:endParaRPr>
                    </a:p>
                    <a:p>
                      <a:pPr algn="l" rtl="0" fontAlgn="base"/>
                      <a:r>
                        <a:rPr lang="en-US" sz="1200" err="1">
                          <a:effectLst/>
                        </a:rPr>
                        <a:t>Sexo</a:t>
                      </a:r>
                      <a:r>
                        <a:rPr lang="en-US" sz="1200">
                          <a:effectLst/>
                        </a:rPr>
                        <a:t> </a:t>
                      </a:r>
                      <a:endParaRPr lang="en-US" b="1" i="0">
                        <a:effectLst/>
                      </a:endParaRPr>
                    </a:p>
                  </a:txBody>
                  <a:tcPr/>
                </a:tc>
                <a:tc>
                  <a:txBody>
                    <a:bodyPr/>
                    <a:lstStyle/>
                    <a:p>
                      <a:pPr fontAlgn="t"/>
                      <a:endParaRPr lang="en-US">
                        <a:effectLst/>
                      </a:endParaRPr>
                    </a:p>
                    <a:p>
                      <a:pPr algn="l" rtl="0" fontAlgn="base"/>
                      <a:r>
                        <a:rPr lang="en-US" sz="1200">
                          <a:effectLst/>
                        </a:rPr>
                        <a:t>1.000 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extLst>
                  <a:ext uri="{0D108BD9-81ED-4DB2-BD59-A6C34878D82A}">
                    <a16:rowId xmlns:a16="http://schemas.microsoft.com/office/drawing/2014/main" val="2871217429"/>
                  </a:ext>
                </a:extLst>
              </a:tr>
              <a:tr h="209549">
                <a:tc>
                  <a:txBody>
                    <a:bodyPr/>
                    <a:lstStyle/>
                    <a:p>
                      <a:pPr fontAlgn="t"/>
                      <a:endParaRPr lang="en-US">
                        <a:effectLst/>
                      </a:endParaRPr>
                    </a:p>
                    <a:p>
                      <a:pPr algn="l" rtl="0" fontAlgn="base"/>
                      <a:r>
                        <a:rPr lang="en-US" sz="1200" err="1">
                          <a:effectLst/>
                        </a:rPr>
                        <a:t>Edad</a:t>
                      </a:r>
                      <a:r>
                        <a:rPr lang="en-US" sz="1200">
                          <a:effectLst/>
                        </a:rPr>
                        <a:t> </a:t>
                      </a:r>
                      <a:endParaRPr lang="en-US" b="1" i="0">
                        <a:effectLst/>
                      </a:endParaRPr>
                    </a:p>
                  </a:txBody>
                  <a:tcPr/>
                </a:tc>
                <a:tc>
                  <a:txBody>
                    <a:bodyPr/>
                    <a:lstStyle/>
                    <a:p>
                      <a:pPr fontAlgn="t"/>
                      <a:endParaRPr lang="en-US">
                        <a:effectLst/>
                      </a:endParaRPr>
                    </a:p>
                    <a:p>
                      <a:pPr algn="l" rtl="0" fontAlgn="base"/>
                      <a:r>
                        <a:rPr lang="en-US" sz="1200">
                          <a:effectLst/>
                        </a:rPr>
                        <a:t>-0.074 </a:t>
                      </a:r>
                      <a:endParaRPr lang="en-US" b="0" i="0">
                        <a:effectLst/>
                      </a:endParaRPr>
                    </a:p>
                  </a:txBody>
                  <a:tcPr/>
                </a:tc>
                <a:tc>
                  <a:txBody>
                    <a:bodyPr/>
                    <a:lstStyle/>
                    <a:p>
                      <a:pPr fontAlgn="t"/>
                      <a:endParaRPr lang="en-US">
                        <a:effectLst/>
                      </a:endParaRPr>
                    </a:p>
                    <a:p>
                      <a:pPr algn="l" rtl="0" fontAlgn="base"/>
                      <a:r>
                        <a:rPr lang="en-US" sz="1200">
                          <a:effectLst/>
                        </a:rPr>
                        <a:t>1.000 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extLst>
                  <a:ext uri="{0D108BD9-81ED-4DB2-BD59-A6C34878D82A}">
                    <a16:rowId xmlns:a16="http://schemas.microsoft.com/office/drawing/2014/main" val="1258171949"/>
                  </a:ext>
                </a:extLst>
              </a:tr>
              <a:tr h="209549">
                <a:tc>
                  <a:txBody>
                    <a:bodyPr/>
                    <a:lstStyle/>
                    <a:p>
                      <a:pPr fontAlgn="t"/>
                      <a:endParaRPr lang="en-US">
                        <a:effectLst/>
                      </a:endParaRPr>
                    </a:p>
                    <a:p>
                      <a:pPr algn="l" rtl="0" fontAlgn="base"/>
                      <a:r>
                        <a:rPr lang="en-US" sz="1200">
                          <a:effectLst/>
                        </a:rPr>
                        <a:t>Nivel de </a:t>
                      </a:r>
                      <a:r>
                        <a:rPr lang="en-US" sz="1200" err="1">
                          <a:effectLst/>
                        </a:rPr>
                        <a:t>estudios</a:t>
                      </a:r>
                      <a:r>
                        <a:rPr lang="en-US" sz="1200">
                          <a:effectLst/>
                        </a:rPr>
                        <a:t> </a:t>
                      </a:r>
                      <a:endParaRPr lang="en-US" b="1" i="0">
                        <a:effectLst/>
                      </a:endParaRPr>
                    </a:p>
                  </a:txBody>
                  <a:tcPr/>
                </a:tc>
                <a:tc>
                  <a:txBody>
                    <a:bodyPr/>
                    <a:lstStyle/>
                    <a:p>
                      <a:pPr fontAlgn="t"/>
                      <a:endParaRPr lang="en-US">
                        <a:effectLst/>
                      </a:endParaRPr>
                    </a:p>
                    <a:p>
                      <a:pPr algn="l" rtl="0" fontAlgn="base"/>
                      <a:r>
                        <a:rPr lang="en-US" sz="1200">
                          <a:effectLst/>
                        </a:rPr>
                        <a:t>0.096 </a:t>
                      </a:r>
                      <a:endParaRPr lang="en-US" b="0" i="0">
                        <a:effectLst/>
                      </a:endParaRPr>
                    </a:p>
                  </a:txBody>
                  <a:tcPr/>
                </a:tc>
                <a:tc>
                  <a:txBody>
                    <a:bodyPr/>
                    <a:lstStyle/>
                    <a:p>
                      <a:pPr fontAlgn="t"/>
                      <a:endParaRPr lang="en-US">
                        <a:effectLst/>
                      </a:endParaRPr>
                    </a:p>
                    <a:p>
                      <a:pPr algn="l" rtl="0" fontAlgn="base"/>
                      <a:r>
                        <a:rPr lang="en-US" sz="1200">
                          <a:effectLst/>
                        </a:rPr>
                        <a:t>-0.390 </a:t>
                      </a:r>
                      <a:endParaRPr lang="en-US" b="0" i="0">
                        <a:effectLst/>
                      </a:endParaRPr>
                    </a:p>
                  </a:txBody>
                  <a:tcPr/>
                </a:tc>
                <a:tc>
                  <a:txBody>
                    <a:bodyPr/>
                    <a:lstStyle/>
                    <a:p>
                      <a:pPr fontAlgn="t"/>
                      <a:endParaRPr lang="en-US">
                        <a:effectLst/>
                      </a:endParaRPr>
                    </a:p>
                    <a:p>
                      <a:pPr algn="l" rtl="0" fontAlgn="base"/>
                      <a:r>
                        <a:rPr lang="en-US" sz="1200">
                          <a:effectLst/>
                        </a:rPr>
                        <a:t>1.000 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extLst>
                  <a:ext uri="{0D108BD9-81ED-4DB2-BD59-A6C34878D82A}">
                    <a16:rowId xmlns:a16="http://schemas.microsoft.com/office/drawing/2014/main" val="3835584441"/>
                  </a:ext>
                </a:extLst>
              </a:tr>
              <a:tr h="209549">
                <a:tc>
                  <a:txBody>
                    <a:bodyPr/>
                    <a:lstStyle/>
                    <a:p>
                      <a:pPr fontAlgn="t"/>
                      <a:endParaRPr lang="en-US">
                        <a:effectLst/>
                      </a:endParaRPr>
                    </a:p>
                    <a:p>
                      <a:pPr algn="l" rtl="0" fontAlgn="base"/>
                      <a:r>
                        <a:rPr lang="en-US" sz="1200" err="1">
                          <a:effectLst/>
                        </a:rPr>
                        <a:t>Tamaño</a:t>
                      </a:r>
                      <a:r>
                        <a:rPr lang="en-US" sz="1200">
                          <a:effectLst/>
                        </a:rPr>
                        <a:t> </a:t>
                      </a:r>
                      <a:r>
                        <a:rPr lang="en-US" sz="1200" err="1">
                          <a:effectLst/>
                        </a:rPr>
                        <a:t>empresa</a:t>
                      </a:r>
                      <a:r>
                        <a:rPr lang="en-US" sz="1200">
                          <a:effectLst/>
                        </a:rPr>
                        <a:t> </a:t>
                      </a:r>
                      <a:endParaRPr lang="en-US" b="1" i="0">
                        <a:effectLst/>
                      </a:endParaRPr>
                    </a:p>
                  </a:txBody>
                  <a:tcPr/>
                </a:tc>
                <a:tc>
                  <a:txBody>
                    <a:bodyPr/>
                    <a:lstStyle/>
                    <a:p>
                      <a:pPr fontAlgn="t"/>
                      <a:endParaRPr lang="en-US">
                        <a:effectLst/>
                      </a:endParaRPr>
                    </a:p>
                    <a:p>
                      <a:pPr algn="l" rtl="0" fontAlgn="base"/>
                      <a:r>
                        <a:rPr lang="en-US" sz="1200">
                          <a:effectLst/>
                        </a:rPr>
                        <a:t>0.104 </a:t>
                      </a:r>
                      <a:endParaRPr lang="en-US" b="0" i="0">
                        <a:effectLst/>
                      </a:endParaRPr>
                    </a:p>
                  </a:txBody>
                  <a:tcPr/>
                </a:tc>
                <a:tc>
                  <a:txBody>
                    <a:bodyPr/>
                    <a:lstStyle/>
                    <a:p>
                      <a:pPr fontAlgn="t"/>
                      <a:endParaRPr lang="en-US">
                        <a:effectLst/>
                      </a:endParaRPr>
                    </a:p>
                    <a:p>
                      <a:pPr algn="l" rtl="0" fontAlgn="base"/>
                      <a:r>
                        <a:rPr lang="en-US" sz="1200">
                          <a:effectLst/>
                        </a:rPr>
                        <a:t>0.023 </a:t>
                      </a:r>
                      <a:endParaRPr lang="en-US" b="0" i="0">
                        <a:effectLst/>
                      </a:endParaRPr>
                    </a:p>
                  </a:txBody>
                  <a:tcPr/>
                </a:tc>
                <a:tc>
                  <a:txBody>
                    <a:bodyPr/>
                    <a:lstStyle/>
                    <a:p>
                      <a:pPr fontAlgn="t"/>
                      <a:endParaRPr lang="en-US">
                        <a:effectLst/>
                      </a:endParaRPr>
                    </a:p>
                    <a:p>
                      <a:pPr algn="l" rtl="0" fontAlgn="base"/>
                      <a:r>
                        <a:rPr lang="en-US" sz="1200">
                          <a:effectLst/>
                        </a:rPr>
                        <a:t>0.135 </a:t>
                      </a:r>
                      <a:endParaRPr lang="en-US" b="0" i="0">
                        <a:effectLst/>
                      </a:endParaRPr>
                    </a:p>
                  </a:txBody>
                  <a:tcPr/>
                </a:tc>
                <a:tc>
                  <a:txBody>
                    <a:bodyPr/>
                    <a:lstStyle/>
                    <a:p>
                      <a:pPr fontAlgn="t"/>
                      <a:endParaRPr lang="en-US">
                        <a:effectLst/>
                      </a:endParaRPr>
                    </a:p>
                    <a:p>
                      <a:pPr algn="l" rtl="0" fontAlgn="base"/>
                      <a:r>
                        <a:rPr lang="en-US" sz="1200">
                          <a:effectLst/>
                        </a:rPr>
                        <a:t>1.000 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extLst>
                  <a:ext uri="{0D108BD9-81ED-4DB2-BD59-A6C34878D82A}">
                    <a16:rowId xmlns:a16="http://schemas.microsoft.com/office/drawing/2014/main" val="2725469203"/>
                  </a:ext>
                </a:extLst>
              </a:tr>
              <a:tr h="209549">
                <a:tc>
                  <a:txBody>
                    <a:bodyPr/>
                    <a:lstStyle/>
                    <a:p>
                      <a:pPr fontAlgn="t"/>
                      <a:endParaRPr lang="en-US">
                        <a:effectLst/>
                      </a:endParaRPr>
                    </a:p>
                    <a:p>
                      <a:pPr algn="l" rtl="0" fontAlgn="base"/>
                      <a:r>
                        <a:rPr lang="en-US" sz="1200">
                          <a:effectLst/>
                        </a:rPr>
                        <a:t>Sueldo </a:t>
                      </a:r>
                      <a:endParaRPr lang="en-US" b="1" i="0">
                        <a:effectLst/>
                      </a:endParaRPr>
                    </a:p>
                  </a:txBody>
                  <a:tcPr/>
                </a:tc>
                <a:tc>
                  <a:txBody>
                    <a:bodyPr/>
                    <a:lstStyle/>
                    <a:p>
                      <a:pPr fontAlgn="t"/>
                      <a:endParaRPr lang="en-US">
                        <a:effectLst/>
                      </a:endParaRPr>
                    </a:p>
                    <a:p>
                      <a:pPr algn="l" rtl="0" fontAlgn="base"/>
                      <a:r>
                        <a:rPr lang="en-US" sz="1200">
                          <a:effectLst/>
                        </a:rPr>
                        <a:t>-0.059 </a:t>
                      </a:r>
                      <a:endParaRPr lang="en-US" b="0" i="0">
                        <a:effectLst/>
                      </a:endParaRPr>
                    </a:p>
                  </a:txBody>
                  <a:tcPr/>
                </a:tc>
                <a:tc>
                  <a:txBody>
                    <a:bodyPr/>
                    <a:lstStyle/>
                    <a:p>
                      <a:pPr fontAlgn="t"/>
                      <a:endParaRPr lang="en-US">
                        <a:effectLst/>
                      </a:endParaRPr>
                    </a:p>
                    <a:p>
                      <a:pPr algn="l" rtl="0" fontAlgn="base"/>
                      <a:r>
                        <a:rPr lang="en-US" sz="1200">
                          <a:effectLst/>
                        </a:rPr>
                        <a:t>0.262 </a:t>
                      </a:r>
                      <a:endParaRPr lang="en-US" b="0" i="0">
                        <a:effectLst/>
                      </a:endParaRPr>
                    </a:p>
                  </a:txBody>
                  <a:tcPr/>
                </a:tc>
                <a:tc>
                  <a:txBody>
                    <a:bodyPr/>
                    <a:lstStyle/>
                    <a:p>
                      <a:pPr fontAlgn="t"/>
                      <a:endParaRPr lang="en-US">
                        <a:effectLst/>
                      </a:endParaRPr>
                    </a:p>
                    <a:p>
                      <a:pPr algn="l" rtl="0" fontAlgn="base"/>
                      <a:r>
                        <a:rPr lang="en-US" sz="1200">
                          <a:effectLst/>
                        </a:rPr>
                        <a:t>0.086 </a:t>
                      </a:r>
                      <a:endParaRPr lang="en-US" b="0" i="0">
                        <a:effectLst/>
                      </a:endParaRPr>
                    </a:p>
                  </a:txBody>
                  <a:tcPr/>
                </a:tc>
                <a:tc>
                  <a:txBody>
                    <a:bodyPr/>
                    <a:lstStyle/>
                    <a:p>
                      <a:pPr fontAlgn="t"/>
                      <a:endParaRPr lang="en-US">
                        <a:effectLst/>
                      </a:endParaRPr>
                    </a:p>
                    <a:p>
                      <a:pPr algn="l" rtl="0" fontAlgn="base"/>
                      <a:r>
                        <a:rPr lang="en-US" sz="1200">
                          <a:effectLst/>
                        </a:rPr>
                        <a:t>0.458 </a:t>
                      </a:r>
                      <a:endParaRPr lang="en-US" b="0" i="0">
                        <a:effectLst/>
                      </a:endParaRPr>
                    </a:p>
                  </a:txBody>
                  <a:tcPr/>
                </a:tc>
                <a:tc>
                  <a:txBody>
                    <a:bodyPr/>
                    <a:lstStyle/>
                    <a:p>
                      <a:pPr fontAlgn="t"/>
                      <a:endParaRPr lang="en-US">
                        <a:effectLst/>
                      </a:endParaRPr>
                    </a:p>
                    <a:p>
                      <a:pPr algn="l" rtl="0" fontAlgn="base"/>
                      <a:r>
                        <a:rPr lang="en-US" sz="1200">
                          <a:effectLst/>
                        </a:rPr>
                        <a:t>1.000 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extLst>
                  <a:ext uri="{0D108BD9-81ED-4DB2-BD59-A6C34878D82A}">
                    <a16:rowId xmlns:a16="http://schemas.microsoft.com/office/drawing/2014/main" val="108586508"/>
                  </a:ext>
                </a:extLst>
              </a:tr>
              <a:tr h="209549">
                <a:tc>
                  <a:txBody>
                    <a:bodyPr/>
                    <a:lstStyle/>
                    <a:p>
                      <a:pPr fontAlgn="t"/>
                      <a:endParaRPr lang="en-US">
                        <a:effectLst/>
                      </a:endParaRPr>
                    </a:p>
                    <a:p>
                      <a:pPr algn="l" rtl="0" fontAlgn="base"/>
                      <a:r>
                        <a:rPr lang="en-US" sz="1200" err="1">
                          <a:effectLst/>
                        </a:rPr>
                        <a:t>Años</a:t>
                      </a:r>
                      <a:r>
                        <a:rPr lang="en-US" sz="1200">
                          <a:effectLst/>
                        </a:rPr>
                        <a:t> </a:t>
                      </a:r>
                      <a:r>
                        <a:rPr lang="en-US" sz="1200" err="1">
                          <a:effectLst/>
                        </a:rPr>
                        <a:t>trabajados</a:t>
                      </a:r>
                      <a:r>
                        <a:rPr lang="en-US" sz="1200">
                          <a:effectLst/>
                        </a:rPr>
                        <a:t> </a:t>
                      </a:r>
                      <a:endParaRPr lang="en-US" b="1" i="0">
                        <a:effectLst/>
                      </a:endParaRPr>
                    </a:p>
                  </a:txBody>
                  <a:tcPr/>
                </a:tc>
                <a:tc>
                  <a:txBody>
                    <a:bodyPr/>
                    <a:lstStyle/>
                    <a:p>
                      <a:pPr fontAlgn="t"/>
                      <a:endParaRPr lang="en-US">
                        <a:effectLst/>
                      </a:endParaRPr>
                    </a:p>
                    <a:p>
                      <a:pPr algn="l" rtl="0" fontAlgn="base"/>
                      <a:r>
                        <a:rPr lang="en-US" sz="1200">
                          <a:effectLst/>
                        </a:rPr>
                        <a:t>-0.114 </a:t>
                      </a:r>
                      <a:endParaRPr lang="en-US" b="0" i="0">
                        <a:effectLst/>
                      </a:endParaRPr>
                    </a:p>
                  </a:txBody>
                  <a:tcPr/>
                </a:tc>
                <a:tc>
                  <a:txBody>
                    <a:bodyPr/>
                    <a:lstStyle/>
                    <a:p>
                      <a:pPr fontAlgn="t"/>
                      <a:endParaRPr lang="en-US">
                        <a:effectLst/>
                      </a:endParaRPr>
                    </a:p>
                    <a:p>
                      <a:pPr algn="l" rtl="0" fontAlgn="base"/>
                      <a:r>
                        <a:rPr lang="en-US" sz="1200">
                          <a:effectLst/>
                        </a:rPr>
                        <a:t>0.706 </a:t>
                      </a:r>
                      <a:endParaRPr lang="en-US" b="0" i="0">
                        <a:effectLst/>
                      </a:endParaRPr>
                    </a:p>
                  </a:txBody>
                  <a:tcPr/>
                </a:tc>
                <a:tc>
                  <a:txBody>
                    <a:bodyPr/>
                    <a:lstStyle/>
                    <a:p>
                      <a:pPr fontAlgn="t"/>
                      <a:endParaRPr lang="en-US">
                        <a:effectLst/>
                      </a:endParaRPr>
                    </a:p>
                    <a:p>
                      <a:pPr algn="l" rtl="0" fontAlgn="base"/>
                      <a:r>
                        <a:rPr lang="en-US" sz="1200">
                          <a:effectLst/>
                        </a:rPr>
                        <a:t>-0.329 </a:t>
                      </a:r>
                      <a:endParaRPr lang="en-US" b="0" i="0">
                        <a:effectLst/>
                      </a:endParaRPr>
                    </a:p>
                  </a:txBody>
                  <a:tcPr/>
                </a:tc>
                <a:tc>
                  <a:txBody>
                    <a:bodyPr/>
                    <a:lstStyle/>
                    <a:p>
                      <a:pPr fontAlgn="t"/>
                      <a:endParaRPr lang="en-US">
                        <a:effectLst/>
                      </a:endParaRPr>
                    </a:p>
                    <a:p>
                      <a:pPr algn="l" rtl="0" fontAlgn="base"/>
                      <a:r>
                        <a:rPr lang="en-US" sz="1200">
                          <a:effectLst/>
                        </a:rPr>
                        <a:t>-0.019 </a:t>
                      </a:r>
                      <a:endParaRPr lang="en-US" b="0" i="0">
                        <a:effectLst/>
                      </a:endParaRPr>
                    </a:p>
                  </a:txBody>
                  <a:tcPr/>
                </a:tc>
                <a:tc>
                  <a:txBody>
                    <a:bodyPr/>
                    <a:lstStyle/>
                    <a:p>
                      <a:pPr fontAlgn="t"/>
                      <a:endParaRPr lang="en-US">
                        <a:effectLst/>
                      </a:endParaRPr>
                    </a:p>
                    <a:p>
                      <a:pPr algn="l" rtl="0" fontAlgn="base"/>
                      <a:r>
                        <a:rPr lang="en-US" sz="1200">
                          <a:effectLst/>
                        </a:rPr>
                        <a:t>0.250 </a:t>
                      </a:r>
                      <a:endParaRPr lang="en-US" b="0" i="0">
                        <a:effectLst/>
                      </a:endParaRPr>
                    </a:p>
                  </a:txBody>
                  <a:tcPr/>
                </a:tc>
                <a:tc>
                  <a:txBody>
                    <a:bodyPr/>
                    <a:lstStyle/>
                    <a:p>
                      <a:pPr fontAlgn="t"/>
                      <a:endParaRPr lang="en-US">
                        <a:effectLst/>
                      </a:endParaRPr>
                    </a:p>
                    <a:p>
                      <a:pPr algn="l" rtl="0" fontAlgn="base"/>
                      <a:r>
                        <a:rPr lang="en-US" sz="1200">
                          <a:effectLst/>
                        </a:rPr>
                        <a:t>1.000 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extLst>
                  <a:ext uri="{0D108BD9-81ED-4DB2-BD59-A6C34878D82A}">
                    <a16:rowId xmlns:a16="http://schemas.microsoft.com/office/drawing/2014/main" val="724310835"/>
                  </a:ext>
                </a:extLst>
              </a:tr>
              <a:tr h="200025">
                <a:tc>
                  <a:txBody>
                    <a:bodyPr/>
                    <a:lstStyle/>
                    <a:p>
                      <a:pPr fontAlgn="t"/>
                      <a:endParaRPr lang="en-US">
                        <a:effectLst/>
                      </a:endParaRPr>
                    </a:p>
                    <a:p>
                      <a:pPr algn="l" rtl="0" fontAlgn="base"/>
                      <a:r>
                        <a:rPr lang="en-US" sz="1200">
                          <a:effectLst/>
                        </a:rPr>
                        <a:t>Año </a:t>
                      </a:r>
                      <a:r>
                        <a:rPr lang="en-US" sz="1200" err="1">
                          <a:effectLst/>
                        </a:rPr>
                        <a:t>recolección</a:t>
                      </a:r>
                      <a:r>
                        <a:rPr lang="en-US" sz="1200">
                          <a:effectLst/>
                        </a:rPr>
                        <a:t> </a:t>
                      </a:r>
                      <a:endParaRPr lang="en-US" b="1" i="0">
                        <a:effectLst/>
                      </a:endParaRPr>
                    </a:p>
                  </a:txBody>
                  <a:tcPr/>
                </a:tc>
                <a:tc>
                  <a:txBody>
                    <a:bodyPr/>
                    <a:lstStyle/>
                    <a:p>
                      <a:pPr fontAlgn="t"/>
                      <a:endParaRPr lang="en-US">
                        <a:effectLst/>
                      </a:endParaRPr>
                    </a:p>
                    <a:p>
                      <a:pPr algn="l" rtl="0" fontAlgn="base"/>
                      <a:r>
                        <a:rPr lang="en-US" sz="1200">
                          <a:effectLst/>
                        </a:rPr>
                        <a:t>-0.075 </a:t>
                      </a:r>
                      <a:endParaRPr lang="en-US" b="0" i="0">
                        <a:effectLst/>
                      </a:endParaRPr>
                    </a:p>
                  </a:txBody>
                  <a:tcPr/>
                </a:tc>
                <a:tc>
                  <a:txBody>
                    <a:bodyPr/>
                    <a:lstStyle/>
                    <a:p>
                      <a:pPr fontAlgn="t"/>
                      <a:endParaRPr lang="en-US">
                        <a:effectLst/>
                      </a:endParaRPr>
                    </a:p>
                    <a:p>
                      <a:pPr algn="l" rtl="0" fontAlgn="base"/>
                      <a:r>
                        <a:rPr lang="en-US" sz="1200">
                          <a:effectLst/>
                        </a:rPr>
                        <a:t>0.000 </a:t>
                      </a:r>
                      <a:endParaRPr lang="en-US" b="0" i="0">
                        <a:effectLst/>
                      </a:endParaRPr>
                    </a:p>
                  </a:txBody>
                  <a:tcPr/>
                </a:tc>
                <a:tc>
                  <a:txBody>
                    <a:bodyPr/>
                    <a:lstStyle/>
                    <a:p>
                      <a:pPr fontAlgn="t"/>
                      <a:endParaRPr lang="en-US">
                        <a:effectLst/>
                      </a:endParaRPr>
                    </a:p>
                    <a:p>
                      <a:pPr algn="l" rtl="0" fontAlgn="base"/>
                      <a:r>
                        <a:rPr lang="en-US" sz="1200">
                          <a:effectLst/>
                        </a:rPr>
                        <a:t>-0.054 </a:t>
                      </a:r>
                      <a:endParaRPr lang="en-US" b="0" i="0">
                        <a:effectLst/>
                      </a:endParaRPr>
                    </a:p>
                  </a:txBody>
                  <a:tcPr/>
                </a:tc>
                <a:tc>
                  <a:txBody>
                    <a:bodyPr/>
                    <a:lstStyle/>
                    <a:p>
                      <a:pPr fontAlgn="t"/>
                      <a:endParaRPr lang="en-US">
                        <a:effectLst/>
                      </a:endParaRPr>
                    </a:p>
                    <a:p>
                      <a:pPr algn="l" rtl="0" fontAlgn="base"/>
                      <a:r>
                        <a:rPr lang="en-US" sz="1200">
                          <a:effectLst/>
                        </a:rPr>
                        <a:t>-0.006 </a:t>
                      </a:r>
                      <a:endParaRPr lang="en-US" b="0" i="0">
                        <a:effectLst/>
                      </a:endParaRPr>
                    </a:p>
                  </a:txBody>
                  <a:tcPr/>
                </a:tc>
                <a:tc>
                  <a:txBody>
                    <a:bodyPr/>
                    <a:lstStyle/>
                    <a:p>
                      <a:pPr fontAlgn="t"/>
                      <a:endParaRPr lang="en-US">
                        <a:effectLst/>
                      </a:endParaRPr>
                    </a:p>
                    <a:p>
                      <a:pPr algn="l" rtl="0" fontAlgn="base"/>
                      <a:r>
                        <a:rPr lang="en-US" sz="1200">
                          <a:effectLst/>
                        </a:rPr>
                        <a:t>0.004 </a:t>
                      </a:r>
                      <a:endParaRPr lang="en-US" b="0" i="0">
                        <a:effectLst/>
                      </a:endParaRPr>
                    </a:p>
                  </a:txBody>
                  <a:tcPr/>
                </a:tc>
                <a:tc>
                  <a:txBody>
                    <a:bodyPr/>
                    <a:lstStyle/>
                    <a:p>
                      <a:pPr fontAlgn="t"/>
                      <a:endParaRPr lang="en-US">
                        <a:effectLst/>
                      </a:endParaRPr>
                    </a:p>
                    <a:p>
                      <a:pPr algn="l" rtl="0" fontAlgn="base"/>
                      <a:r>
                        <a:rPr lang="en-US" sz="1200">
                          <a:effectLst/>
                        </a:rPr>
                        <a:t>-0.009 </a:t>
                      </a:r>
                      <a:endParaRPr lang="en-US" b="0" i="0">
                        <a:effectLst/>
                      </a:endParaRPr>
                    </a:p>
                  </a:txBody>
                  <a:tcPr/>
                </a:tc>
                <a:tc>
                  <a:txBody>
                    <a:bodyPr/>
                    <a:lstStyle/>
                    <a:p>
                      <a:pPr fontAlgn="t"/>
                      <a:endParaRPr lang="en-US">
                        <a:effectLst/>
                      </a:endParaRPr>
                    </a:p>
                    <a:p>
                      <a:pPr algn="l" rtl="0" fontAlgn="base"/>
                      <a:r>
                        <a:rPr lang="en-US" sz="1200">
                          <a:effectLst/>
                        </a:rPr>
                        <a:t>1.000 </a:t>
                      </a:r>
                      <a:endParaRPr lang="en-US" b="0" i="0">
                        <a:effectLst/>
                      </a:endParaRPr>
                    </a:p>
                  </a:txBody>
                  <a:tcPr/>
                </a:tc>
                <a:extLst>
                  <a:ext uri="{0D108BD9-81ED-4DB2-BD59-A6C34878D82A}">
                    <a16:rowId xmlns:a16="http://schemas.microsoft.com/office/drawing/2014/main" val="855803045"/>
                  </a:ext>
                </a:extLst>
              </a:tr>
            </a:tbl>
          </a:graphicData>
        </a:graphic>
      </p:graphicFrame>
    </p:spTree>
    <p:extLst>
      <p:ext uri="{BB962C8B-B14F-4D97-AF65-F5344CB8AC3E}">
        <p14:creationId xmlns:p14="http://schemas.microsoft.com/office/powerpoint/2010/main" val="3705187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80C7D6-9449-D7DE-20B1-64C5162ECAAC}"/>
              </a:ext>
            </a:extLst>
          </p:cNvPr>
          <p:cNvSpPr>
            <a:spLocks noGrp="1"/>
          </p:cNvSpPr>
          <p:nvPr>
            <p:ph type="title"/>
          </p:nvPr>
        </p:nvSpPr>
        <p:spPr/>
        <p:txBody>
          <a:bodyPr/>
          <a:lstStyle/>
          <a:p>
            <a:r>
              <a:rPr lang="es-GT" b="1"/>
              <a:t>Simulaciones de la profesión: Obreros de la construcción</a:t>
            </a:r>
          </a:p>
        </p:txBody>
      </p:sp>
      <p:pic>
        <p:nvPicPr>
          <p:cNvPr id="12" name="Picture 12" descr="Chart, histogram&#10;&#10;Description automatically generated">
            <a:extLst>
              <a:ext uri="{FF2B5EF4-FFF2-40B4-BE49-F238E27FC236}">
                <a16:creationId xmlns:a16="http://schemas.microsoft.com/office/drawing/2014/main" id="{32E3E4D7-D245-CF60-4227-E6E2972A514C}"/>
              </a:ext>
            </a:extLst>
          </p:cNvPr>
          <p:cNvPicPr>
            <a:picLocks noGrp="1" noChangeAspect="1"/>
          </p:cNvPicPr>
          <p:nvPr>
            <p:ph idx="1"/>
          </p:nvPr>
        </p:nvPicPr>
        <p:blipFill>
          <a:blip r:embed="rId2"/>
          <a:stretch>
            <a:fillRect/>
          </a:stretch>
        </p:blipFill>
        <p:spPr>
          <a:xfrm>
            <a:off x="503548" y="1853847"/>
            <a:ext cx="5568682" cy="3805709"/>
          </a:xfrm>
        </p:spPr>
      </p:pic>
      <p:pic>
        <p:nvPicPr>
          <p:cNvPr id="14" name="Picture 14" descr="Chart, histogram&#10;&#10;Description automatically generated">
            <a:extLst>
              <a:ext uri="{FF2B5EF4-FFF2-40B4-BE49-F238E27FC236}">
                <a16:creationId xmlns:a16="http://schemas.microsoft.com/office/drawing/2014/main" id="{BF9F9128-0719-AA41-3EFF-5A6565A7F5C7}"/>
              </a:ext>
            </a:extLst>
          </p:cNvPr>
          <p:cNvPicPr>
            <a:picLocks noChangeAspect="1"/>
          </p:cNvPicPr>
          <p:nvPr/>
        </p:nvPicPr>
        <p:blipFill>
          <a:blip r:embed="rId3"/>
          <a:stretch>
            <a:fillRect/>
          </a:stretch>
        </p:blipFill>
        <p:spPr>
          <a:xfrm>
            <a:off x="6398919" y="1854419"/>
            <a:ext cx="5320829" cy="3892348"/>
          </a:xfrm>
          <a:prstGeom prst="rect">
            <a:avLst/>
          </a:prstGeom>
        </p:spPr>
      </p:pic>
    </p:spTree>
    <p:extLst>
      <p:ext uri="{BB962C8B-B14F-4D97-AF65-F5344CB8AC3E}">
        <p14:creationId xmlns:p14="http://schemas.microsoft.com/office/powerpoint/2010/main" val="149984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80C7D6-9449-D7DE-20B1-64C5162ECAAC}"/>
              </a:ext>
            </a:extLst>
          </p:cNvPr>
          <p:cNvSpPr>
            <a:spLocks noGrp="1"/>
          </p:cNvSpPr>
          <p:nvPr>
            <p:ph type="title"/>
          </p:nvPr>
        </p:nvSpPr>
        <p:spPr/>
        <p:txBody>
          <a:bodyPr/>
          <a:lstStyle/>
          <a:p>
            <a:r>
              <a:rPr lang="es-GT" b="1"/>
              <a:t>Matriz de correlación de la profesión: Profesionales de la enseñanza</a:t>
            </a:r>
            <a:endParaRPr lang="es-GT" b="1">
              <a:solidFill>
                <a:srgbClr val="000000"/>
              </a:solidFill>
              <a:cs typeface="Calibri Light"/>
            </a:endParaRPr>
          </a:p>
        </p:txBody>
      </p:sp>
      <p:graphicFrame>
        <p:nvGraphicFramePr>
          <p:cNvPr id="6" name="Content Placeholder 5">
            <a:extLst>
              <a:ext uri="{FF2B5EF4-FFF2-40B4-BE49-F238E27FC236}">
                <a16:creationId xmlns:a16="http://schemas.microsoft.com/office/drawing/2014/main" id="{6E08C2DD-FCF2-0E87-4B72-F126B349F81B}"/>
              </a:ext>
            </a:extLst>
          </p:cNvPr>
          <p:cNvGraphicFramePr>
            <a:graphicFrameLocks noGrp="1"/>
          </p:cNvGraphicFramePr>
          <p:nvPr>
            <p:ph idx="1"/>
          </p:nvPr>
        </p:nvGraphicFramePr>
        <p:xfrm>
          <a:off x="838200" y="1825625"/>
          <a:ext cx="10515594" cy="4572000"/>
        </p:xfrm>
        <a:graphic>
          <a:graphicData uri="http://schemas.openxmlformats.org/drawingml/2006/table">
            <a:tbl>
              <a:tblPr firstRow="1" bandRow="1">
                <a:tableStyleId>{5C22544A-7EE6-4342-B048-85BDC9FD1C3A}</a:tableStyleId>
              </a:tblPr>
              <a:tblGrid>
                <a:gridCol w="1348153">
                  <a:extLst>
                    <a:ext uri="{9D8B030D-6E8A-4147-A177-3AD203B41FA5}">
                      <a16:colId xmlns:a16="http://schemas.microsoft.com/office/drawing/2014/main" val="3943816664"/>
                    </a:ext>
                  </a:extLst>
                </a:gridCol>
                <a:gridCol w="1294227">
                  <a:extLst>
                    <a:ext uri="{9D8B030D-6E8A-4147-A177-3AD203B41FA5}">
                      <a16:colId xmlns:a16="http://schemas.microsoft.com/office/drawing/2014/main" val="4259206072"/>
                    </a:ext>
                  </a:extLst>
                </a:gridCol>
                <a:gridCol w="1294227">
                  <a:extLst>
                    <a:ext uri="{9D8B030D-6E8A-4147-A177-3AD203B41FA5}">
                      <a16:colId xmlns:a16="http://schemas.microsoft.com/office/drawing/2014/main" val="1536331856"/>
                    </a:ext>
                  </a:extLst>
                </a:gridCol>
                <a:gridCol w="1294227">
                  <a:extLst>
                    <a:ext uri="{9D8B030D-6E8A-4147-A177-3AD203B41FA5}">
                      <a16:colId xmlns:a16="http://schemas.microsoft.com/office/drawing/2014/main" val="2593978101"/>
                    </a:ext>
                  </a:extLst>
                </a:gridCol>
                <a:gridCol w="1348153">
                  <a:extLst>
                    <a:ext uri="{9D8B030D-6E8A-4147-A177-3AD203B41FA5}">
                      <a16:colId xmlns:a16="http://schemas.microsoft.com/office/drawing/2014/main" val="1447143016"/>
                    </a:ext>
                  </a:extLst>
                </a:gridCol>
                <a:gridCol w="1294227">
                  <a:extLst>
                    <a:ext uri="{9D8B030D-6E8A-4147-A177-3AD203B41FA5}">
                      <a16:colId xmlns:a16="http://schemas.microsoft.com/office/drawing/2014/main" val="3796942944"/>
                    </a:ext>
                  </a:extLst>
                </a:gridCol>
                <a:gridCol w="1294227">
                  <a:extLst>
                    <a:ext uri="{9D8B030D-6E8A-4147-A177-3AD203B41FA5}">
                      <a16:colId xmlns:a16="http://schemas.microsoft.com/office/drawing/2014/main" val="3936087000"/>
                    </a:ext>
                  </a:extLst>
                </a:gridCol>
                <a:gridCol w="1348153">
                  <a:extLst>
                    <a:ext uri="{9D8B030D-6E8A-4147-A177-3AD203B41FA5}">
                      <a16:colId xmlns:a16="http://schemas.microsoft.com/office/drawing/2014/main" val="1334806914"/>
                    </a:ext>
                  </a:extLst>
                </a:gridCol>
              </a:tblGrid>
              <a:tr h="200025">
                <a:tc>
                  <a:txBody>
                    <a:bodyPr/>
                    <a:lstStyle/>
                    <a:p>
                      <a:pPr fontAlgn="t"/>
                      <a:endParaRPr lang="en-US">
                        <a:effectLst/>
                      </a:endParaRPr>
                    </a:p>
                    <a:p>
                      <a:pPr algn="l" rtl="0" fontAlgn="base"/>
                      <a:r>
                        <a:rPr lang="en-US" sz="1200">
                          <a:effectLst/>
                        </a:rPr>
                        <a:t>Correlación </a:t>
                      </a:r>
                      <a:endParaRPr lang="en-US" b="1" i="0">
                        <a:solidFill>
                          <a:srgbClr val="FFFFFF"/>
                        </a:solidFill>
                        <a:effectLst/>
                      </a:endParaRPr>
                    </a:p>
                  </a:txBody>
                  <a:tcPr/>
                </a:tc>
                <a:tc>
                  <a:txBody>
                    <a:bodyPr/>
                    <a:lstStyle/>
                    <a:p>
                      <a:pPr algn="ctr" fontAlgn="t"/>
                      <a:endParaRPr lang="en-US">
                        <a:effectLst/>
                      </a:endParaRPr>
                    </a:p>
                    <a:p>
                      <a:pPr algn="l" rtl="0" fontAlgn="base"/>
                      <a:r>
                        <a:rPr lang="en-US" sz="1200">
                          <a:effectLst/>
                        </a:rPr>
                        <a:t>Sexo </a:t>
                      </a:r>
                      <a:endParaRPr lang="en-US" b="1" i="0">
                        <a:solidFill>
                          <a:srgbClr val="FFFFFF"/>
                        </a:solidFill>
                        <a:effectLst/>
                      </a:endParaRPr>
                    </a:p>
                  </a:txBody>
                  <a:tcPr/>
                </a:tc>
                <a:tc>
                  <a:txBody>
                    <a:bodyPr/>
                    <a:lstStyle/>
                    <a:p>
                      <a:pPr algn="ctr" fontAlgn="t"/>
                      <a:endParaRPr lang="en-US">
                        <a:effectLst/>
                      </a:endParaRPr>
                    </a:p>
                    <a:p>
                      <a:pPr algn="l" rtl="0" fontAlgn="base"/>
                      <a:r>
                        <a:rPr lang="en-US" sz="1200">
                          <a:effectLst/>
                        </a:rPr>
                        <a:t>Edad </a:t>
                      </a:r>
                      <a:endParaRPr lang="en-US" b="1" i="0">
                        <a:solidFill>
                          <a:srgbClr val="FFFFFF"/>
                        </a:solidFill>
                        <a:effectLst/>
                      </a:endParaRPr>
                    </a:p>
                  </a:txBody>
                  <a:tcPr/>
                </a:tc>
                <a:tc>
                  <a:txBody>
                    <a:bodyPr/>
                    <a:lstStyle/>
                    <a:p>
                      <a:pPr algn="ctr" fontAlgn="t"/>
                      <a:endParaRPr lang="en-US">
                        <a:effectLst/>
                      </a:endParaRPr>
                    </a:p>
                    <a:p>
                      <a:pPr algn="l" rtl="0" fontAlgn="base"/>
                      <a:r>
                        <a:rPr lang="en-US" sz="1200">
                          <a:effectLst/>
                        </a:rPr>
                        <a:t>Nivel de estudios </a:t>
                      </a:r>
                      <a:endParaRPr lang="en-US" b="1" i="0">
                        <a:solidFill>
                          <a:srgbClr val="FFFFFF"/>
                        </a:solidFill>
                        <a:effectLst/>
                      </a:endParaRPr>
                    </a:p>
                  </a:txBody>
                  <a:tcPr/>
                </a:tc>
                <a:tc>
                  <a:txBody>
                    <a:bodyPr/>
                    <a:lstStyle/>
                    <a:p>
                      <a:pPr algn="ctr" fontAlgn="t"/>
                      <a:endParaRPr lang="en-US">
                        <a:effectLst/>
                      </a:endParaRPr>
                    </a:p>
                    <a:p>
                      <a:pPr algn="l" rtl="0" fontAlgn="base"/>
                      <a:r>
                        <a:rPr lang="en-US" sz="1200">
                          <a:effectLst/>
                        </a:rPr>
                        <a:t>Tamaño empresa </a:t>
                      </a:r>
                      <a:endParaRPr lang="en-US" b="1" i="0">
                        <a:solidFill>
                          <a:srgbClr val="FFFFFF"/>
                        </a:solidFill>
                        <a:effectLst/>
                      </a:endParaRPr>
                    </a:p>
                  </a:txBody>
                  <a:tcPr/>
                </a:tc>
                <a:tc>
                  <a:txBody>
                    <a:bodyPr/>
                    <a:lstStyle/>
                    <a:p>
                      <a:pPr algn="ctr" fontAlgn="t"/>
                      <a:endParaRPr lang="en-US">
                        <a:effectLst/>
                      </a:endParaRPr>
                    </a:p>
                    <a:p>
                      <a:pPr algn="l" rtl="0" fontAlgn="base"/>
                      <a:r>
                        <a:rPr lang="en-US" sz="1200">
                          <a:effectLst/>
                        </a:rPr>
                        <a:t>Sueldo </a:t>
                      </a:r>
                      <a:endParaRPr lang="en-US" b="1" i="0">
                        <a:solidFill>
                          <a:srgbClr val="FFFFFF"/>
                        </a:solidFill>
                        <a:effectLst/>
                      </a:endParaRPr>
                    </a:p>
                  </a:txBody>
                  <a:tcPr/>
                </a:tc>
                <a:tc>
                  <a:txBody>
                    <a:bodyPr/>
                    <a:lstStyle/>
                    <a:p>
                      <a:pPr algn="ctr" fontAlgn="t"/>
                      <a:endParaRPr lang="en-US">
                        <a:effectLst/>
                      </a:endParaRPr>
                    </a:p>
                    <a:p>
                      <a:pPr algn="l" rtl="0" fontAlgn="base"/>
                      <a:r>
                        <a:rPr lang="en-US" sz="1200">
                          <a:effectLst/>
                        </a:rPr>
                        <a:t>Años trabajados </a:t>
                      </a:r>
                      <a:endParaRPr lang="en-US" b="1" i="0">
                        <a:solidFill>
                          <a:srgbClr val="FFFFFF"/>
                        </a:solidFill>
                        <a:effectLst/>
                      </a:endParaRPr>
                    </a:p>
                  </a:txBody>
                  <a:tcPr/>
                </a:tc>
                <a:tc>
                  <a:txBody>
                    <a:bodyPr/>
                    <a:lstStyle/>
                    <a:p>
                      <a:pPr algn="ctr" fontAlgn="t"/>
                      <a:endParaRPr lang="en-US">
                        <a:effectLst/>
                      </a:endParaRPr>
                    </a:p>
                    <a:p>
                      <a:pPr algn="l" rtl="0" fontAlgn="base"/>
                      <a:r>
                        <a:rPr lang="en-US" sz="1200">
                          <a:effectLst/>
                        </a:rPr>
                        <a:t>Año recolección </a:t>
                      </a:r>
                      <a:endParaRPr lang="en-US" b="1" i="0">
                        <a:solidFill>
                          <a:srgbClr val="FFFFFF"/>
                        </a:solidFill>
                        <a:effectLst/>
                      </a:endParaRPr>
                    </a:p>
                  </a:txBody>
                  <a:tcPr/>
                </a:tc>
                <a:extLst>
                  <a:ext uri="{0D108BD9-81ED-4DB2-BD59-A6C34878D82A}">
                    <a16:rowId xmlns:a16="http://schemas.microsoft.com/office/drawing/2014/main" val="3849437464"/>
                  </a:ext>
                </a:extLst>
              </a:tr>
              <a:tr h="209550">
                <a:tc>
                  <a:txBody>
                    <a:bodyPr/>
                    <a:lstStyle/>
                    <a:p>
                      <a:pPr fontAlgn="t"/>
                      <a:endParaRPr lang="en-US">
                        <a:effectLst/>
                      </a:endParaRPr>
                    </a:p>
                    <a:p>
                      <a:pPr algn="l" rtl="0" fontAlgn="base"/>
                      <a:r>
                        <a:rPr lang="en-US" sz="1200">
                          <a:effectLst/>
                        </a:rPr>
                        <a:t>Sexo </a:t>
                      </a:r>
                      <a:endParaRPr lang="en-US" b="1" i="0">
                        <a:effectLst/>
                      </a:endParaRPr>
                    </a:p>
                  </a:txBody>
                  <a:tcPr/>
                </a:tc>
                <a:tc>
                  <a:txBody>
                    <a:bodyPr/>
                    <a:lstStyle/>
                    <a:p>
                      <a:pPr fontAlgn="t"/>
                      <a:endParaRPr lang="en-US">
                        <a:effectLst/>
                      </a:endParaRPr>
                    </a:p>
                    <a:p>
                      <a:pPr algn="l" rtl="0" fontAlgn="base"/>
                      <a:r>
                        <a:rPr lang="en-US" sz="1200">
                          <a:effectLst/>
                        </a:rPr>
                        <a:t>1.000 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extLst>
                  <a:ext uri="{0D108BD9-81ED-4DB2-BD59-A6C34878D82A}">
                    <a16:rowId xmlns:a16="http://schemas.microsoft.com/office/drawing/2014/main" val="2938311100"/>
                  </a:ext>
                </a:extLst>
              </a:tr>
              <a:tr h="209550">
                <a:tc>
                  <a:txBody>
                    <a:bodyPr/>
                    <a:lstStyle/>
                    <a:p>
                      <a:pPr fontAlgn="t"/>
                      <a:endParaRPr lang="en-US">
                        <a:effectLst/>
                      </a:endParaRPr>
                    </a:p>
                    <a:p>
                      <a:pPr algn="l" rtl="0" fontAlgn="base"/>
                      <a:r>
                        <a:rPr lang="en-US" sz="1200">
                          <a:effectLst/>
                        </a:rPr>
                        <a:t>Edad </a:t>
                      </a:r>
                      <a:endParaRPr lang="en-US" b="1" i="0">
                        <a:effectLst/>
                      </a:endParaRPr>
                    </a:p>
                  </a:txBody>
                  <a:tcPr/>
                </a:tc>
                <a:tc>
                  <a:txBody>
                    <a:bodyPr/>
                    <a:lstStyle/>
                    <a:p>
                      <a:pPr fontAlgn="t"/>
                      <a:endParaRPr lang="en-US">
                        <a:effectLst/>
                      </a:endParaRPr>
                    </a:p>
                    <a:p>
                      <a:pPr algn="l" rtl="0" fontAlgn="base"/>
                      <a:r>
                        <a:rPr lang="en-US" sz="1200">
                          <a:effectLst/>
                        </a:rPr>
                        <a:t>-0.104 </a:t>
                      </a:r>
                      <a:endParaRPr lang="en-US" b="0" i="0">
                        <a:effectLst/>
                      </a:endParaRPr>
                    </a:p>
                  </a:txBody>
                  <a:tcPr/>
                </a:tc>
                <a:tc>
                  <a:txBody>
                    <a:bodyPr/>
                    <a:lstStyle/>
                    <a:p>
                      <a:pPr fontAlgn="t"/>
                      <a:endParaRPr lang="en-US">
                        <a:effectLst/>
                      </a:endParaRPr>
                    </a:p>
                    <a:p>
                      <a:pPr algn="l" rtl="0" fontAlgn="base"/>
                      <a:r>
                        <a:rPr lang="en-US" sz="1200">
                          <a:effectLst/>
                        </a:rPr>
                        <a:t>1.000 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extLst>
                  <a:ext uri="{0D108BD9-81ED-4DB2-BD59-A6C34878D82A}">
                    <a16:rowId xmlns:a16="http://schemas.microsoft.com/office/drawing/2014/main" val="927743521"/>
                  </a:ext>
                </a:extLst>
              </a:tr>
              <a:tr h="209550">
                <a:tc>
                  <a:txBody>
                    <a:bodyPr/>
                    <a:lstStyle/>
                    <a:p>
                      <a:pPr fontAlgn="t"/>
                      <a:endParaRPr lang="en-US">
                        <a:effectLst/>
                      </a:endParaRPr>
                    </a:p>
                    <a:p>
                      <a:pPr algn="l" rtl="0" fontAlgn="base"/>
                      <a:r>
                        <a:rPr lang="en-US" sz="1200">
                          <a:effectLst/>
                        </a:rPr>
                        <a:t>Nivel de estudios </a:t>
                      </a:r>
                      <a:endParaRPr lang="en-US" b="1" i="0">
                        <a:effectLst/>
                      </a:endParaRPr>
                    </a:p>
                  </a:txBody>
                  <a:tcPr/>
                </a:tc>
                <a:tc>
                  <a:txBody>
                    <a:bodyPr/>
                    <a:lstStyle/>
                    <a:p>
                      <a:pPr fontAlgn="t"/>
                      <a:endParaRPr lang="en-US">
                        <a:effectLst/>
                      </a:endParaRPr>
                    </a:p>
                    <a:p>
                      <a:pPr algn="l" rtl="0" fontAlgn="base"/>
                      <a:r>
                        <a:rPr lang="en-US" sz="1200">
                          <a:effectLst/>
                        </a:rPr>
                        <a:t>-0.057 </a:t>
                      </a:r>
                      <a:endParaRPr lang="en-US" b="0" i="0">
                        <a:effectLst/>
                      </a:endParaRPr>
                    </a:p>
                  </a:txBody>
                  <a:tcPr/>
                </a:tc>
                <a:tc>
                  <a:txBody>
                    <a:bodyPr/>
                    <a:lstStyle/>
                    <a:p>
                      <a:pPr fontAlgn="t"/>
                      <a:endParaRPr lang="en-US">
                        <a:effectLst/>
                      </a:endParaRPr>
                    </a:p>
                    <a:p>
                      <a:pPr algn="l" rtl="0" fontAlgn="base"/>
                      <a:r>
                        <a:rPr lang="en-US" sz="1200">
                          <a:effectLst/>
                        </a:rPr>
                        <a:t>-0.025 </a:t>
                      </a:r>
                      <a:endParaRPr lang="en-US" b="0" i="0">
                        <a:effectLst/>
                      </a:endParaRPr>
                    </a:p>
                  </a:txBody>
                  <a:tcPr/>
                </a:tc>
                <a:tc>
                  <a:txBody>
                    <a:bodyPr/>
                    <a:lstStyle/>
                    <a:p>
                      <a:pPr fontAlgn="t"/>
                      <a:endParaRPr lang="en-US">
                        <a:effectLst/>
                      </a:endParaRPr>
                    </a:p>
                    <a:p>
                      <a:pPr algn="l" rtl="0" fontAlgn="base"/>
                      <a:r>
                        <a:rPr lang="en-US" sz="1200">
                          <a:effectLst/>
                        </a:rPr>
                        <a:t>1.000 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extLst>
                  <a:ext uri="{0D108BD9-81ED-4DB2-BD59-A6C34878D82A}">
                    <a16:rowId xmlns:a16="http://schemas.microsoft.com/office/drawing/2014/main" val="2678639135"/>
                  </a:ext>
                </a:extLst>
              </a:tr>
              <a:tr h="209550">
                <a:tc>
                  <a:txBody>
                    <a:bodyPr/>
                    <a:lstStyle/>
                    <a:p>
                      <a:pPr fontAlgn="t"/>
                      <a:endParaRPr lang="en-US">
                        <a:effectLst/>
                      </a:endParaRPr>
                    </a:p>
                    <a:p>
                      <a:pPr algn="l" rtl="0" fontAlgn="base"/>
                      <a:r>
                        <a:rPr lang="en-US" sz="1200">
                          <a:effectLst/>
                        </a:rPr>
                        <a:t>Tamaño empresa </a:t>
                      </a:r>
                      <a:endParaRPr lang="en-US" b="1" i="0">
                        <a:effectLst/>
                      </a:endParaRPr>
                    </a:p>
                  </a:txBody>
                  <a:tcPr/>
                </a:tc>
                <a:tc>
                  <a:txBody>
                    <a:bodyPr/>
                    <a:lstStyle/>
                    <a:p>
                      <a:pPr fontAlgn="t"/>
                      <a:endParaRPr lang="en-US">
                        <a:effectLst/>
                      </a:endParaRPr>
                    </a:p>
                    <a:p>
                      <a:pPr algn="l" rtl="0" fontAlgn="base"/>
                      <a:r>
                        <a:rPr lang="en-US" sz="1200">
                          <a:effectLst/>
                        </a:rPr>
                        <a:t>0.012 </a:t>
                      </a:r>
                      <a:endParaRPr lang="en-US" b="0" i="0">
                        <a:effectLst/>
                      </a:endParaRPr>
                    </a:p>
                  </a:txBody>
                  <a:tcPr/>
                </a:tc>
                <a:tc>
                  <a:txBody>
                    <a:bodyPr/>
                    <a:lstStyle/>
                    <a:p>
                      <a:pPr fontAlgn="t"/>
                      <a:endParaRPr lang="en-US">
                        <a:effectLst/>
                      </a:endParaRPr>
                    </a:p>
                    <a:p>
                      <a:pPr algn="l" rtl="0" fontAlgn="base"/>
                      <a:r>
                        <a:rPr lang="en-US" sz="1200">
                          <a:effectLst/>
                        </a:rPr>
                        <a:t>0.053 </a:t>
                      </a:r>
                      <a:endParaRPr lang="en-US" b="0" i="0">
                        <a:effectLst/>
                      </a:endParaRPr>
                    </a:p>
                  </a:txBody>
                  <a:tcPr/>
                </a:tc>
                <a:tc>
                  <a:txBody>
                    <a:bodyPr/>
                    <a:lstStyle/>
                    <a:p>
                      <a:pPr fontAlgn="t"/>
                      <a:endParaRPr lang="en-US">
                        <a:effectLst/>
                      </a:endParaRPr>
                    </a:p>
                    <a:p>
                      <a:pPr algn="l" rtl="0" fontAlgn="base"/>
                      <a:r>
                        <a:rPr lang="en-US" sz="1200">
                          <a:effectLst/>
                        </a:rPr>
                        <a:t>0.192 </a:t>
                      </a:r>
                      <a:endParaRPr lang="en-US" b="0" i="0">
                        <a:effectLst/>
                      </a:endParaRPr>
                    </a:p>
                  </a:txBody>
                  <a:tcPr/>
                </a:tc>
                <a:tc>
                  <a:txBody>
                    <a:bodyPr/>
                    <a:lstStyle/>
                    <a:p>
                      <a:pPr fontAlgn="t"/>
                      <a:endParaRPr lang="en-US">
                        <a:effectLst/>
                      </a:endParaRPr>
                    </a:p>
                    <a:p>
                      <a:pPr algn="l" rtl="0" fontAlgn="base"/>
                      <a:r>
                        <a:rPr lang="en-US" sz="1200">
                          <a:effectLst/>
                        </a:rPr>
                        <a:t>1.000 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extLst>
                  <a:ext uri="{0D108BD9-81ED-4DB2-BD59-A6C34878D82A}">
                    <a16:rowId xmlns:a16="http://schemas.microsoft.com/office/drawing/2014/main" val="1679757977"/>
                  </a:ext>
                </a:extLst>
              </a:tr>
              <a:tr h="209550">
                <a:tc>
                  <a:txBody>
                    <a:bodyPr/>
                    <a:lstStyle/>
                    <a:p>
                      <a:pPr fontAlgn="t"/>
                      <a:endParaRPr lang="en-US">
                        <a:effectLst/>
                      </a:endParaRPr>
                    </a:p>
                    <a:p>
                      <a:pPr algn="l" rtl="0" fontAlgn="base"/>
                      <a:r>
                        <a:rPr lang="en-US" sz="1200">
                          <a:effectLst/>
                        </a:rPr>
                        <a:t>Sueldo </a:t>
                      </a:r>
                      <a:endParaRPr lang="en-US" b="1" i="0">
                        <a:effectLst/>
                      </a:endParaRPr>
                    </a:p>
                  </a:txBody>
                  <a:tcPr/>
                </a:tc>
                <a:tc>
                  <a:txBody>
                    <a:bodyPr/>
                    <a:lstStyle/>
                    <a:p>
                      <a:pPr fontAlgn="t"/>
                      <a:endParaRPr lang="en-US">
                        <a:effectLst/>
                      </a:endParaRPr>
                    </a:p>
                    <a:p>
                      <a:pPr algn="l" rtl="0" fontAlgn="base"/>
                      <a:r>
                        <a:rPr lang="en-US" sz="1200">
                          <a:effectLst/>
                        </a:rPr>
                        <a:t>-0.056 </a:t>
                      </a:r>
                      <a:endParaRPr lang="en-US" b="0" i="0">
                        <a:effectLst/>
                      </a:endParaRPr>
                    </a:p>
                  </a:txBody>
                  <a:tcPr/>
                </a:tc>
                <a:tc>
                  <a:txBody>
                    <a:bodyPr/>
                    <a:lstStyle/>
                    <a:p>
                      <a:pPr fontAlgn="t"/>
                      <a:endParaRPr lang="en-US">
                        <a:effectLst/>
                      </a:endParaRPr>
                    </a:p>
                    <a:p>
                      <a:pPr algn="l" rtl="0" fontAlgn="base"/>
                      <a:r>
                        <a:rPr lang="en-US" sz="1200">
                          <a:effectLst/>
                        </a:rPr>
                        <a:t>0.520 </a:t>
                      </a:r>
                      <a:endParaRPr lang="en-US" b="0" i="0">
                        <a:effectLst/>
                      </a:endParaRPr>
                    </a:p>
                  </a:txBody>
                  <a:tcPr/>
                </a:tc>
                <a:tc>
                  <a:txBody>
                    <a:bodyPr/>
                    <a:lstStyle/>
                    <a:p>
                      <a:pPr fontAlgn="t"/>
                      <a:endParaRPr lang="en-US">
                        <a:effectLst/>
                      </a:endParaRPr>
                    </a:p>
                    <a:p>
                      <a:pPr algn="l" rtl="0" fontAlgn="base"/>
                      <a:r>
                        <a:rPr lang="en-US" sz="1200">
                          <a:effectLst/>
                        </a:rPr>
                        <a:t>0.076 </a:t>
                      </a:r>
                      <a:endParaRPr lang="en-US" b="0" i="0">
                        <a:effectLst/>
                      </a:endParaRPr>
                    </a:p>
                  </a:txBody>
                  <a:tcPr/>
                </a:tc>
                <a:tc>
                  <a:txBody>
                    <a:bodyPr/>
                    <a:lstStyle/>
                    <a:p>
                      <a:pPr fontAlgn="t"/>
                      <a:endParaRPr lang="en-US">
                        <a:effectLst/>
                      </a:endParaRPr>
                    </a:p>
                    <a:p>
                      <a:pPr algn="l" rtl="0" fontAlgn="base"/>
                      <a:r>
                        <a:rPr lang="en-US" sz="1200">
                          <a:effectLst/>
                        </a:rPr>
                        <a:t>-0.007 </a:t>
                      </a:r>
                      <a:endParaRPr lang="en-US" b="0" i="0">
                        <a:effectLst/>
                      </a:endParaRPr>
                    </a:p>
                  </a:txBody>
                  <a:tcPr/>
                </a:tc>
                <a:tc>
                  <a:txBody>
                    <a:bodyPr/>
                    <a:lstStyle/>
                    <a:p>
                      <a:pPr fontAlgn="t"/>
                      <a:endParaRPr lang="en-US">
                        <a:effectLst/>
                      </a:endParaRPr>
                    </a:p>
                    <a:p>
                      <a:pPr algn="l" rtl="0" fontAlgn="base"/>
                      <a:r>
                        <a:rPr lang="en-US" sz="1200">
                          <a:effectLst/>
                        </a:rPr>
                        <a:t>1.000 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extLst>
                  <a:ext uri="{0D108BD9-81ED-4DB2-BD59-A6C34878D82A}">
                    <a16:rowId xmlns:a16="http://schemas.microsoft.com/office/drawing/2014/main" val="825098489"/>
                  </a:ext>
                </a:extLst>
              </a:tr>
              <a:tr h="209550">
                <a:tc>
                  <a:txBody>
                    <a:bodyPr/>
                    <a:lstStyle/>
                    <a:p>
                      <a:pPr fontAlgn="t"/>
                      <a:endParaRPr lang="en-US">
                        <a:effectLst/>
                      </a:endParaRPr>
                    </a:p>
                    <a:p>
                      <a:pPr algn="l" rtl="0" fontAlgn="base"/>
                      <a:r>
                        <a:rPr lang="en-US" sz="1200">
                          <a:effectLst/>
                        </a:rPr>
                        <a:t>Años trabajados </a:t>
                      </a:r>
                      <a:endParaRPr lang="en-US" b="1" i="0">
                        <a:effectLst/>
                      </a:endParaRPr>
                    </a:p>
                  </a:txBody>
                  <a:tcPr/>
                </a:tc>
                <a:tc>
                  <a:txBody>
                    <a:bodyPr/>
                    <a:lstStyle/>
                    <a:p>
                      <a:pPr fontAlgn="t"/>
                      <a:endParaRPr lang="en-US">
                        <a:effectLst/>
                      </a:endParaRPr>
                    </a:p>
                    <a:p>
                      <a:pPr algn="l" rtl="0" fontAlgn="base"/>
                      <a:r>
                        <a:rPr lang="en-US" sz="1200">
                          <a:effectLst/>
                        </a:rPr>
                        <a:t>-0.054 </a:t>
                      </a:r>
                      <a:endParaRPr lang="en-US" b="0" i="0">
                        <a:effectLst/>
                      </a:endParaRPr>
                    </a:p>
                  </a:txBody>
                  <a:tcPr/>
                </a:tc>
                <a:tc>
                  <a:txBody>
                    <a:bodyPr/>
                    <a:lstStyle/>
                    <a:p>
                      <a:pPr fontAlgn="t"/>
                      <a:endParaRPr lang="en-US">
                        <a:effectLst/>
                      </a:endParaRPr>
                    </a:p>
                    <a:p>
                      <a:pPr algn="l" rtl="0" fontAlgn="base"/>
                      <a:r>
                        <a:rPr lang="en-US" sz="1200">
                          <a:effectLst/>
                        </a:rPr>
                        <a:t>0.740 </a:t>
                      </a:r>
                      <a:endParaRPr lang="en-US" b="0" i="0">
                        <a:effectLst/>
                      </a:endParaRPr>
                    </a:p>
                  </a:txBody>
                  <a:tcPr/>
                </a:tc>
                <a:tc>
                  <a:txBody>
                    <a:bodyPr/>
                    <a:lstStyle/>
                    <a:p>
                      <a:pPr fontAlgn="t"/>
                      <a:endParaRPr lang="en-US">
                        <a:effectLst/>
                      </a:endParaRPr>
                    </a:p>
                    <a:p>
                      <a:pPr algn="l" rtl="0" fontAlgn="base"/>
                      <a:r>
                        <a:rPr lang="en-US" sz="1200">
                          <a:effectLst/>
                        </a:rPr>
                        <a:t>0.004 </a:t>
                      </a:r>
                      <a:endParaRPr lang="en-US" b="0" i="0">
                        <a:effectLst/>
                      </a:endParaRPr>
                    </a:p>
                  </a:txBody>
                  <a:tcPr/>
                </a:tc>
                <a:tc>
                  <a:txBody>
                    <a:bodyPr/>
                    <a:lstStyle/>
                    <a:p>
                      <a:pPr fontAlgn="t"/>
                      <a:endParaRPr lang="en-US">
                        <a:effectLst/>
                      </a:endParaRPr>
                    </a:p>
                    <a:p>
                      <a:pPr algn="l" rtl="0" fontAlgn="base"/>
                      <a:r>
                        <a:rPr lang="en-US" sz="1200">
                          <a:effectLst/>
                        </a:rPr>
                        <a:t>-0.032 </a:t>
                      </a:r>
                      <a:endParaRPr lang="en-US" b="0" i="0">
                        <a:effectLst/>
                      </a:endParaRPr>
                    </a:p>
                  </a:txBody>
                  <a:tcPr/>
                </a:tc>
                <a:tc>
                  <a:txBody>
                    <a:bodyPr/>
                    <a:lstStyle/>
                    <a:p>
                      <a:pPr fontAlgn="t"/>
                      <a:endParaRPr lang="en-US">
                        <a:effectLst/>
                      </a:endParaRPr>
                    </a:p>
                    <a:p>
                      <a:pPr algn="l" rtl="0" fontAlgn="base"/>
                      <a:r>
                        <a:rPr lang="en-US" sz="1200">
                          <a:effectLst/>
                        </a:rPr>
                        <a:t>0.585 </a:t>
                      </a:r>
                      <a:endParaRPr lang="en-US" b="0" i="0">
                        <a:effectLst/>
                      </a:endParaRPr>
                    </a:p>
                  </a:txBody>
                  <a:tcPr/>
                </a:tc>
                <a:tc>
                  <a:txBody>
                    <a:bodyPr/>
                    <a:lstStyle/>
                    <a:p>
                      <a:pPr fontAlgn="t"/>
                      <a:endParaRPr lang="en-US">
                        <a:effectLst/>
                      </a:endParaRPr>
                    </a:p>
                    <a:p>
                      <a:pPr algn="l" rtl="0" fontAlgn="base"/>
                      <a:r>
                        <a:rPr lang="en-US" sz="1200">
                          <a:effectLst/>
                        </a:rPr>
                        <a:t>1.000 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extLst>
                  <a:ext uri="{0D108BD9-81ED-4DB2-BD59-A6C34878D82A}">
                    <a16:rowId xmlns:a16="http://schemas.microsoft.com/office/drawing/2014/main" val="1399397673"/>
                  </a:ext>
                </a:extLst>
              </a:tr>
              <a:tr h="200025">
                <a:tc>
                  <a:txBody>
                    <a:bodyPr/>
                    <a:lstStyle/>
                    <a:p>
                      <a:pPr fontAlgn="t"/>
                      <a:endParaRPr lang="en-US">
                        <a:effectLst/>
                      </a:endParaRPr>
                    </a:p>
                    <a:p>
                      <a:pPr algn="l" rtl="0" fontAlgn="base"/>
                      <a:r>
                        <a:rPr lang="en-US" sz="1200">
                          <a:effectLst/>
                        </a:rPr>
                        <a:t>Año recolección </a:t>
                      </a:r>
                      <a:endParaRPr lang="en-US" b="1" i="0">
                        <a:effectLst/>
                      </a:endParaRPr>
                    </a:p>
                  </a:txBody>
                  <a:tcPr/>
                </a:tc>
                <a:tc>
                  <a:txBody>
                    <a:bodyPr/>
                    <a:lstStyle/>
                    <a:p>
                      <a:pPr fontAlgn="t"/>
                      <a:endParaRPr lang="en-US">
                        <a:effectLst/>
                      </a:endParaRPr>
                    </a:p>
                    <a:p>
                      <a:pPr algn="l" rtl="0" fontAlgn="base"/>
                      <a:r>
                        <a:rPr lang="en-US" sz="1200">
                          <a:effectLst/>
                        </a:rPr>
                        <a:t>0.024 </a:t>
                      </a:r>
                      <a:endParaRPr lang="en-US" b="0" i="0">
                        <a:effectLst/>
                      </a:endParaRPr>
                    </a:p>
                  </a:txBody>
                  <a:tcPr/>
                </a:tc>
                <a:tc>
                  <a:txBody>
                    <a:bodyPr/>
                    <a:lstStyle/>
                    <a:p>
                      <a:pPr fontAlgn="t"/>
                      <a:endParaRPr lang="en-US">
                        <a:effectLst/>
                      </a:endParaRPr>
                    </a:p>
                    <a:p>
                      <a:pPr algn="l" rtl="0" fontAlgn="base"/>
                      <a:r>
                        <a:rPr lang="en-US" sz="1200">
                          <a:effectLst/>
                        </a:rPr>
                        <a:t>0.072 </a:t>
                      </a:r>
                      <a:endParaRPr lang="en-US" b="0" i="0">
                        <a:effectLst/>
                      </a:endParaRPr>
                    </a:p>
                  </a:txBody>
                  <a:tcPr/>
                </a:tc>
                <a:tc>
                  <a:txBody>
                    <a:bodyPr/>
                    <a:lstStyle/>
                    <a:p>
                      <a:pPr fontAlgn="t"/>
                      <a:endParaRPr lang="en-US">
                        <a:effectLst/>
                      </a:endParaRPr>
                    </a:p>
                    <a:p>
                      <a:pPr algn="l" rtl="0" fontAlgn="base"/>
                      <a:r>
                        <a:rPr lang="en-US" sz="1200">
                          <a:effectLst/>
                        </a:rPr>
                        <a:t>0.025 </a:t>
                      </a:r>
                      <a:endParaRPr lang="en-US" b="0" i="0">
                        <a:effectLst/>
                      </a:endParaRPr>
                    </a:p>
                  </a:txBody>
                  <a:tcPr/>
                </a:tc>
                <a:tc>
                  <a:txBody>
                    <a:bodyPr/>
                    <a:lstStyle/>
                    <a:p>
                      <a:pPr fontAlgn="t"/>
                      <a:endParaRPr lang="en-US">
                        <a:effectLst/>
                      </a:endParaRPr>
                    </a:p>
                    <a:p>
                      <a:pPr algn="l" rtl="0" fontAlgn="base"/>
                      <a:r>
                        <a:rPr lang="en-US" sz="1200">
                          <a:effectLst/>
                        </a:rPr>
                        <a:t>0.009 </a:t>
                      </a:r>
                      <a:endParaRPr lang="en-US" b="0" i="0">
                        <a:effectLst/>
                      </a:endParaRPr>
                    </a:p>
                  </a:txBody>
                  <a:tcPr/>
                </a:tc>
                <a:tc>
                  <a:txBody>
                    <a:bodyPr/>
                    <a:lstStyle/>
                    <a:p>
                      <a:pPr fontAlgn="t"/>
                      <a:endParaRPr lang="en-US">
                        <a:effectLst/>
                      </a:endParaRPr>
                    </a:p>
                    <a:p>
                      <a:pPr algn="l" rtl="0" fontAlgn="base"/>
                      <a:r>
                        <a:rPr lang="en-US" sz="1200">
                          <a:effectLst/>
                        </a:rPr>
                        <a:t>0.051 </a:t>
                      </a:r>
                      <a:endParaRPr lang="en-US" b="0" i="0">
                        <a:effectLst/>
                      </a:endParaRPr>
                    </a:p>
                  </a:txBody>
                  <a:tcPr/>
                </a:tc>
                <a:tc>
                  <a:txBody>
                    <a:bodyPr/>
                    <a:lstStyle/>
                    <a:p>
                      <a:pPr fontAlgn="t"/>
                      <a:endParaRPr lang="en-US">
                        <a:effectLst/>
                      </a:endParaRPr>
                    </a:p>
                    <a:p>
                      <a:pPr algn="l" rtl="0" fontAlgn="base"/>
                      <a:r>
                        <a:rPr lang="en-US" sz="1200">
                          <a:effectLst/>
                        </a:rPr>
                        <a:t>0.129 </a:t>
                      </a:r>
                      <a:endParaRPr lang="en-US" b="0" i="0">
                        <a:effectLst/>
                      </a:endParaRPr>
                    </a:p>
                  </a:txBody>
                  <a:tcPr/>
                </a:tc>
                <a:tc>
                  <a:txBody>
                    <a:bodyPr/>
                    <a:lstStyle/>
                    <a:p>
                      <a:pPr fontAlgn="t"/>
                      <a:endParaRPr lang="en-US">
                        <a:effectLst/>
                      </a:endParaRPr>
                    </a:p>
                    <a:p>
                      <a:pPr algn="l" rtl="0" fontAlgn="base"/>
                      <a:r>
                        <a:rPr lang="en-US" sz="1200">
                          <a:effectLst/>
                        </a:rPr>
                        <a:t>1.000 </a:t>
                      </a:r>
                      <a:endParaRPr lang="en-US" b="0" i="0">
                        <a:effectLst/>
                      </a:endParaRPr>
                    </a:p>
                  </a:txBody>
                  <a:tcPr/>
                </a:tc>
                <a:extLst>
                  <a:ext uri="{0D108BD9-81ED-4DB2-BD59-A6C34878D82A}">
                    <a16:rowId xmlns:a16="http://schemas.microsoft.com/office/drawing/2014/main" val="3302512668"/>
                  </a:ext>
                </a:extLst>
              </a:tr>
            </a:tbl>
          </a:graphicData>
        </a:graphic>
      </p:graphicFrame>
    </p:spTree>
    <p:extLst>
      <p:ext uri="{BB962C8B-B14F-4D97-AF65-F5344CB8AC3E}">
        <p14:creationId xmlns:p14="http://schemas.microsoft.com/office/powerpoint/2010/main" val="1823299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80C7D6-9449-D7DE-20B1-64C5162ECAAC}"/>
              </a:ext>
            </a:extLst>
          </p:cNvPr>
          <p:cNvSpPr>
            <a:spLocks noGrp="1"/>
          </p:cNvSpPr>
          <p:nvPr>
            <p:ph type="title"/>
          </p:nvPr>
        </p:nvSpPr>
        <p:spPr/>
        <p:txBody>
          <a:bodyPr/>
          <a:lstStyle/>
          <a:p>
            <a:r>
              <a:rPr lang="es-GT" b="1"/>
              <a:t>Simulaciones de la profesión: Profesionales de la enseñanza</a:t>
            </a:r>
          </a:p>
        </p:txBody>
      </p:sp>
      <p:pic>
        <p:nvPicPr>
          <p:cNvPr id="5" name="Picture 5" descr="Chart, histogram&#10;&#10;Description automatically generated">
            <a:extLst>
              <a:ext uri="{FF2B5EF4-FFF2-40B4-BE49-F238E27FC236}">
                <a16:creationId xmlns:a16="http://schemas.microsoft.com/office/drawing/2014/main" id="{01B5B08F-3A03-D7E7-D637-1C1583E537B5}"/>
              </a:ext>
            </a:extLst>
          </p:cNvPr>
          <p:cNvPicPr>
            <a:picLocks noGrp="1" noChangeAspect="1"/>
          </p:cNvPicPr>
          <p:nvPr>
            <p:ph idx="1"/>
          </p:nvPr>
        </p:nvPicPr>
        <p:blipFill>
          <a:blip r:embed="rId2"/>
          <a:stretch>
            <a:fillRect/>
          </a:stretch>
        </p:blipFill>
        <p:spPr>
          <a:xfrm>
            <a:off x="485326" y="1882069"/>
            <a:ext cx="5050089" cy="3514079"/>
          </a:xfrm>
        </p:spPr>
      </p:pic>
      <p:pic>
        <p:nvPicPr>
          <p:cNvPr id="6" name="Picture 6" descr="Chart, histogram&#10;&#10;Description automatically generated">
            <a:extLst>
              <a:ext uri="{FF2B5EF4-FFF2-40B4-BE49-F238E27FC236}">
                <a16:creationId xmlns:a16="http://schemas.microsoft.com/office/drawing/2014/main" id="{227B54B7-E947-ACC0-E4A0-26308B7E218C}"/>
              </a:ext>
            </a:extLst>
          </p:cNvPr>
          <p:cNvPicPr>
            <a:picLocks noChangeAspect="1"/>
          </p:cNvPicPr>
          <p:nvPr/>
        </p:nvPicPr>
        <p:blipFill>
          <a:blip r:embed="rId3"/>
          <a:stretch>
            <a:fillRect/>
          </a:stretch>
        </p:blipFill>
        <p:spPr>
          <a:xfrm>
            <a:off x="6060252" y="1880604"/>
            <a:ext cx="4906903" cy="3520124"/>
          </a:xfrm>
          <a:prstGeom prst="rect">
            <a:avLst/>
          </a:prstGeom>
        </p:spPr>
      </p:pic>
    </p:spTree>
    <p:extLst>
      <p:ext uri="{BB962C8B-B14F-4D97-AF65-F5344CB8AC3E}">
        <p14:creationId xmlns:p14="http://schemas.microsoft.com/office/powerpoint/2010/main" val="1371800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80C7D6-9449-D7DE-20B1-64C5162ECAAC}"/>
              </a:ext>
            </a:extLst>
          </p:cNvPr>
          <p:cNvSpPr>
            <a:spLocks noGrp="1"/>
          </p:cNvSpPr>
          <p:nvPr>
            <p:ph type="title"/>
          </p:nvPr>
        </p:nvSpPr>
        <p:spPr/>
        <p:txBody>
          <a:bodyPr/>
          <a:lstStyle/>
          <a:p>
            <a:r>
              <a:rPr lang="es-GT" b="1"/>
              <a:t>Matriz de correlación de la profesión: Peones de la Minería</a:t>
            </a:r>
            <a:endParaRPr lang="es-GT" b="1">
              <a:solidFill>
                <a:srgbClr val="000000"/>
              </a:solidFill>
              <a:cs typeface="Calibri Light"/>
            </a:endParaRPr>
          </a:p>
        </p:txBody>
      </p:sp>
      <p:graphicFrame>
        <p:nvGraphicFramePr>
          <p:cNvPr id="7" name="Content Placeholder 6">
            <a:extLst>
              <a:ext uri="{FF2B5EF4-FFF2-40B4-BE49-F238E27FC236}">
                <a16:creationId xmlns:a16="http://schemas.microsoft.com/office/drawing/2014/main" id="{E732E13C-A7CE-0659-D1E2-4EB338CB7B6E}"/>
              </a:ext>
            </a:extLst>
          </p:cNvPr>
          <p:cNvGraphicFramePr>
            <a:graphicFrameLocks noGrp="1"/>
          </p:cNvGraphicFramePr>
          <p:nvPr>
            <p:ph idx="1"/>
          </p:nvPr>
        </p:nvGraphicFramePr>
        <p:xfrm>
          <a:off x="838200" y="1825625"/>
          <a:ext cx="10515594" cy="4572000"/>
        </p:xfrm>
        <a:graphic>
          <a:graphicData uri="http://schemas.openxmlformats.org/drawingml/2006/table">
            <a:tbl>
              <a:tblPr firstRow="1" bandRow="1">
                <a:tableStyleId>{5C22544A-7EE6-4342-B048-85BDC9FD1C3A}</a:tableStyleId>
              </a:tblPr>
              <a:tblGrid>
                <a:gridCol w="1348153">
                  <a:extLst>
                    <a:ext uri="{9D8B030D-6E8A-4147-A177-3AD203B41FA5}">
                      <a16:colId xmlns:a16="http://schemas.microsoft.com/office/drawing/2014/main" val="2274129231"/>
                    </a:ext>
                  </a:extLst>
                </a:gridCol>
                <a:gridCol w="1294227">
                  <a:extLst>
                    <a:ext uri="{9D8B030D-6E8A-4147-A177-3AD203B41FA5}">
                      <a16:colId xmlns:a16="http://schemas.microsoft.com/office/drawing/2014/main" val="3401836284"/>
                    </a:ext>
                  </a:extLst>
                </a:gridCol>
                <a:gridCol w="1294227">
                  <a:extLst>
                    <a:ext uri="{9D8B030D-6E8A-4147-A177-3AD203B41FA5}">
                      <a16:colId xmlns:a16="http://schemas.microsoft.com/office/drawing/2014/main" val="2901836137"/>
                    </a:ext>
                  </a:extLst>
                </a:gridCol>
                <a:gridCol w="1294227">
                  <a:extLst>
                    <a:ext uri="{9D8B030D-6E8A-4147-A177-3AD203B41FA5}">
                      <a16:colId xmlns:a16="http://schemas.microsoft.com/office/drawing/2014/main" val="119773679"/>
                    </a:ext>
                  </a:extLst>
                </a:gridCol>
                <a:gridCol w="1348153">
                  <a:extLst>
                    <a:ext uri="{9D8B030D-6E8A-4147-A177-3AD203B41FA5}">
                      <a16:colId xmlns:a16="http://schemas.microsoft.com/office/drawing/2014/main" val="1739559992"/>
                    </a:ext>
                  </a:extLst>
                </a:gridCol>
                <a:gridCol w="1294227">
                  <a:extLst>
                    <a:ext uri="{9D8B030D-6E8A-4147-A177-3AD203B41FA5}">
                      <a16:colId xmlns:a16="http://schemas.microsoft.com/office/drawing/2014/main" val="2620327301"/>
                    </a:ext>
                  </a:extLst>
                </a:gridCol>
                <a:gridCol w="1294227">
                  <a:extLst>
                    <a:ext uri="{9D8B030D-6E8A-4147-A177-3AD203B41FA5}">
                      <a16:colId xmlns:a16="http://schemas.microsoft.com/office/drawing/2014/main" val="638721553"/>
                    </a:ext>
                  </a:extLst>
                </a:gridCol>
                <a:gridCol w="1348153">
                  <a:extLst>
                    <a:ext uri="{9D8B030D-6E8A-4147-A177-3AD203B41FA5}">
                      <a16:colId xmlns:a16="http://schemas.microsoft.com/office/drawing/2014/main" val="709179836"/>
                    </a:ext>
                  </a:extLst>
                </a:gridCol>
              </a:tblGrid>
              <a:tr h="200025">
                <a:tc>
                  <a:txBody>
                    <a:bodyPr/>
                    <a:lstStyle/>
                    <a:p>
                      <a:pPr fontAlgn="t"/>
                      <a:endParaRPr lang="en-US">
                        <a:effectLst/>
                      </a:endParaRPr>
                    </a:p>
                    <a:p>
                      <a:pPr algn="l" rtl="0" fontAlgn="base"/>
                      <a:r>
                        <a:rPr lang="en-US" sz="1200">
                          <a:effectLst/>
                        </a:rPr>
                        <a:t>Correlación </a:t>
                      </a:r>
                      <a:endParaRPr lang="en-US" b="1" i="0">
                        <a:solidFill>
                          <a:srgbClr val="FFFFFF"/>
                        </a:solidFill>
                        <a:effectLst/>
                      </a:endParaRPr>
                    </a:p>
                  </a:txBody>
                  <a:tcPr/>
                </a:tc>
                <a:tc>
                  <a:txBody>
                    <a:bodyPr/>
                    <a:lstStyle/>
                    <a:p>
                      <a:pPr algn="ctr" fontAlgn="t"/>
                      <a:endParaRPr lang="en-US">
                        <a:effectLst/>
                      </a:endParaRPr>
                    </a:p>
                    <a:p>
                      <a:pPr algn="l" rtl="0" fontAlgn="base"/>
                      <a:r>
                        <a:rPr lang="en-US" sz="1200">
                          <a:effectLst/>
                        </a:rPr>
                        <a:t>Sexo </a:t>
                      </a:r>
                      <a:endParaRPr lang="en-US" b="1" i="0">
                        <a:solidFill>
                          <a:srgbClr val="FFFFFF"/>
                        </a:solidFill>
                        <a:effectLst/>
                      </a:endParaRPr>
                    </a:p>
                  </a:txBody>
                  <a:tcPr/>
                </a:tc>
                <a:tc>
                  <a:txBody>
                    <a:bodyPr/>
                    <a:lstStyle/>
                    <a:p>
                      <a:pPr algn="ctr" fontAlgn="t"/>
                      <a:endParaRPr lang="en-US">
                        <a:effectLst/>
                      </a:endParaRPr>
                    </a:p>
                    <a:p>
                      <a:pPr algn="l" rtl="0" fontAlgn="base"/>
                      <a:r>
                        <a:rPr lang="en-US" sz="1200">
                          <a:effectLst/>
                        </a:rPr>
                        <a:t>Edad </a:t>
                      </a:r>
                      <a:endParaRPr lang="en-US" b="1" i="0">
                        <a:solidFill>
                          <a:srgbClr val="FFFFFF"/>
                        </a:solidFill>
                        <a:effectLst/>
                      </a:endParaRPr>
                    </a:p>
                  </a:txBody>
                  <a:tcPr/>
                </a:tc>
                <a:tc>
                  <a:txBody>
                    <a:bodyPr/>
                    <a:lstStyle/>
                    <a:p>
                      <a:pPr algn="ctr" fontAlgn="t"/>
                      <a:endParaRPr lang="en-US">
                        <a:effectLst/>
                      </a:endParaRPr>
                    </a:p>
                    <a:p>
                      <a:pPr algn="l" rtl="0" fontAlgn="base"/>
                      <a:r>
                        <a:rPr lang="en-US" sz="1200">
                          <a:effectLst/>
                        </a:rPr>
                        <a:t>Nivel de estudios </a:t>
                      </a:r>
                      <a:endParaRPr lang="en-US" b="1" i="0">
                        <a:solidFill>
                          <a:srgbClr val="FFFFFF"/>
                        </a:solidFill>
                        <a:effectLst/>
                      </a:endParaRPr>
                    </a:p>
                  </a:txBody>
                  <a:tcPr/>
                </a:tc>
                <a:tc>
                  <a:txBody>
                    <a:bodyPr/>
                    <a:lstStyle/>
                    <a:p>
                      <a:pPr algn="ctr" fontAlgn="t"/>
                      <a:endParaRPr lang="en-US">
                        <a:effectLst/>
                      </a:endParaRPr>
                    </a:p>
                    <a:p>
                      <a:pPr algn="l" rtl="0" fontAlgn="base"/>
                      <a:r>
                        <a:rPr lang="en-US" sz="1200">
                          <a:effectLst/>
                        </a:rPr>
                        <a:t>Tamaño empresa </a:t>
                      </a:r>
                      <a:endParaRPr lang="en-US" b="1" i="0">
                        <a:solidFill>
                          <a:srgbClr val="FFFFFF"/>
                        </a:solidFill>
                        <a:effectLst/>
                      </a:endParaRPr>
                    </a:p>
                  </a:txBody>
                  <a:tcPr/>
                </a:tc>
                <a:tc>
                  <a:txBody>
                    <a:bodyPr/>
                    <a:lstStyle/>
                    <a:p>
                      <a:pPr algn="ctr" fontAlgn="t"/>
                      <a:endParaRPr lang="en-US">
                        <a:effectLst/>
                      </a:endParaRPr>
                    </a:p>
                    <a:p>
                      <a:pPr algn="l" rtl="0" fontAlgn="base"/>
                      <a:r>
                        <a:rPr lang="en-US" sz="1200">
                          <a:effectLst/>
                        </a:rPr>
                        <a:t>Sueldo </a:t>
                      </a:r>
                      <a:endParaRPr lang="en-US" b="1" i="0">
                        <a:solidFill>
                          <a:srgbClr val="FFFFFF"/>
                        </a:solidFill>
                        <a:effectLst/>
                      </a:endParaRPr>
                    </a:p>
                  </a:txBody>
                  <a:tcPr/>
                </a:tc>
                <a:tc>
                  <a:txBody>
                    <a:bodyPr/>
                    <a:lstStyle/>
                    <a:p>
                      <a:pPr algn="ctr" fontAlgn="t"/>
                      <a:endParaRPr lang="en-US">
                        <a:effectLst/>
                      </a:endParaRPr>
                    </a:p>
                    <a:p>
                      <a:pPr algn="l" rtl="0" fontAlgn="base"/>
                      <a:r>
                        <a:rPr lang="en-US" sz="1200">
                          <a:effectLst/>
                        </a:rPr>
                        <a:t>Años trabajados </a:t>
                      </a:r>
                      <a:endParaRPr lang="en-US" b="1" i="0">
                        <a:solidFill>
                          <a:srgbClr val="FFFFFF"/>
                        </a:solidFill>
                        <a:effectLst/>
                      </a:endParaRPr>
                    </a:p>
                  </a:txBody>
                  <a:tcPr/>
                </a:tc>
                <a:tc>
                  <a:txBody>
                    <a:bodyPr/>
                    <a:lstStyle/>
                    <a:p>
                      <a:pPr algn="ctr" fontAlgn="t"/>
                      <a:endParaRPr lang="en-US">
                        <a:effectLst/>
                      </a:endParaRPr>
                    </a:p>
                    <a:p>
                      <a:pPr algn="l" rtl="0" fontAlgn="base"/>
                      <a:r>
                        <a:rPr lang="en-US" sz="1200">
                          <a:effectLst/>
                        </a:rPr>
                        <a:t>Año recolección </a:t>
                      </a:r>
                      <a:endParaRPr lang="en-US" b="1" i="0">
                        <a:solidFill>
                          <a:srgbClr val="FFFFFF"/>
                        </a:solidFill>
                        <a:effectLst/>
                      </a:endParaRPr>
                    </a:p>
                  </a:txBody>
                  <a:tcPr/>
                </a:tc>
                <a:extLst>
                  <a:ext uri="{0D108BD9-81ED-4DB2-BD59-A6C34878D82A}">
                    <a16:rowId xmlns:a16="http://schemas.microsoft.com/office/drawing/2014/main" val="3885932925"/>
                  </a:ext>
                </a:extLst>
              </a:tr>
              <a:tr h="209550">
                <a:tc>
                  <a:txBody>
                    <a:bodyPr/>
                    <a:lstStyle/>
                    <a:p>
                      <a:pPr fontAlgn="t"/>
                      <a:endParaRPr lang="en-US">
                        <a:effectLst/>
                      </a:endParaRPr>
                    </a:p>
                    <a:p>
                      <a:pPr algn="l" rtl="0" fontAlgn="base"/>
                      <a:r>
                        <a:rPr lang="en-US" sz="1200">
                          <a:effectLst/>
                        </a:rPr>
                        <a:t>Sexo </a:t>
                      </a:r>
                      <a:endParaRPr lang="en-US" b="1" i="0">
                        <a:effectLst/>
                      </a:endParaRPr>
                    </a:p>
                  </a:txBody>
                  <a:tcPr/>
                </a:tc>
                <a:tc>
                  <a:txBody>
                    <a:bodyPr/>
                    <a:lstStyle/>
                    <a:p>
                      <a:pPr fontAlgn="t"/>
                      <a:endParaRPr lang="en-US">
                        <a:effectLst/>
                      </a:endParaRPr>
                    </a:p>
                    <a:p>
                      <a:pPr algn="l" rtl="0" fontAlgn="base"/>
                      <a:r>
                        <a:rPr lang="en-US" sz="1200">
                          <a:effectLst/>
                        </a:rPr>
                        <a:t>1.000 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extLst>
                  <a:ext uri="{0D108BD9-81ED-4DB2-BD59-A6C34878D82A}">
                    <a16:rowId xmlns:a16="http://schemas.microsoft.com/office/drawing/2014/main" val="1168376192"/>
                  </a:ext>
                </a:extLst>
              </a:tr>
              <a:tr h="209550">
                <a:tc>
                  <a:txBody>
                    <a:bodyPr/>
                    <a:lstStyle/>
                    <a:p>
                      <a:pPr fontAlgn="t"/>
                      <a:endParaRPr lang="en-US">
                        <a:effectLst/>
                      </a:endParaRPr>
                    </a:p>
                    <a:p>
                      <a:pPr algn="l" rtl="0" fontAlgn="base"/>
                      <a:r>
                        <a:rPr lang="en-US" sz="1200">
                          <a:effectLst/>
                        </a:rPr>
                        <a:t>Edad </a:t>
                      </a:r>
                      <a:endParaRPr lang="en-US" b="1" i="0">
                        <a:effectLst/>
                      </a:endParaRPr>
                    </a:p>
                  </a:txBody>
                  <a:tcPr/>
                </a:tc>
                <a:tc>
                  <a:txBody>
                    <a:bodyPr/>
                    <a:lstStyle/>
                    <a:p>
                      <a:pPr fontAlgn="t"/>
                      <a:endParaRPr lang="en-US">
                        <a:effectLst/>
                      </a:endParaRPr>
                    </a:p>
                    <a:p>
                      <a:pPr algn="l" rtl="0" fontAlgn="base"/>
                      <a:r>
                        <a:rPr lang="en-US" sz="1200">
                          <a:effectLst/>
                        </a:rPr>
                        <a:t>0.061 </a:t>
                      </a:r>
                      <a:endParaRPr lang="en-US" b="0" i="0">
                        <a:effectLst/>
                      </a:endParaRPr>
                    </a:p>
                  </a:txBody>
                  <a:tcPr/>
                </a:tc>
                <a:tc>
                  <a:txBody>
                    <a:bodyPr/>
                    <a:lstStyle/>
                    <a:p>
                      <a:pPr fontAlgn="t"/>
                      <a:endParaRPr lang="en-US">
                        <a:effectLst/>
                      </a:endParaRPr>
                    </a:p>
                    <a:p>
                      <a:pPr algn="l" rtl="0" fontAlgn="base"/>
                      <a:r>
                        <a:rPr lang="en-US" sz="1200">
                          <a:effectLst/>
                        </a:rPr>
                        <a:t>1.000 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extLst>
                  <a:ext uri="{0D108BD9-81ED-4DB2-BD59-A6C34878D82A}">
                    <a16:rowId xmlns:a16="http://schemas.microsoft.com/office/drawing/2014/main" val="1711177663"/>
                  </a:ext>
                </a:extLst>
              </a:tr>
              <a:tr h="209550">
                <a:tc>
                  <a:txBody>
                    <a:bodyPr/>
                    <a:lstStyle/>
                    <a:p>
                      <a:pPr fontAlgn="t"/>
                      <a:endParaRPr lang="en-US">
                        <a:effectLst/>
                      </a:endParaRPr>
                    </a:p>
                    <a:p>
                      <a:pPr algn="l" rtl="0" fontAlgn="base"/>
                      <a:r>
                        <a:rPr lang="en-US" sz="1200">
                          <a:effectLst/>
                        </a:rPr>
                        <a:t>Nivel de estudios </a:t>
                      </a:r>
                      <a:endParaRPr lang="en-US" b="1" i="0">
                        <a:effectLst/>
                      </a:endParaRPr>
                    </a:p>
                  </a:txBody>
                  <a:tcPr/>
                </a:tc>
                <a:tc>
                  <a:txBody>
                    <a:bodyPr/>
                    <a:lstStyle/>
                    <a:p>
                      <a:pPr fontAlgn="t"/>
                      <a:endParaRPr lang="en-US">
                        <a:effectLst/>
                      </a:endParaRPr>
                    </a:p>
                    <a:p>
                      <a:pPr algn="l" rtl="0" fontAlgn="base"/>
                      <a:r>
                        <a:rPr lang="en-US" sz="1200">
                          <a:effectLst/>
                        </a:rPr>
                        <a:t>0.188 </a:t>
                      </a:r>
                      <a:endParaRPr lang="en-US" b="0" i="0">
                        <a:effectLst/>
                      </a:endParaRPr>
                    </a:p>
                  </a:txBody>
                  <a:tcPr/>
                </a:tc>
                <a:tc>
                  <a:txBody>
                    <a:bodyPr/>
                    <a:lstStyle/>
                    <a:p>
                      <a:pPr fontAlgn="t"/>
                      <a:endParaRPr lang="en-US">
                        <a:effectLst/>
                      </a:endParaRPr>
                    </a:p>
                    <a:p>
                      <a:pPr algn="l" rtl="0" fontAlgn="base"/>
                      <a:r>
                        <a:rPr lang="en-US" sz="1200">
                          <a:effectLst/>
                        </a:rPr>
                        <a:t>-0.243 </a:t>
                      </a:r>
                      <a:endParaRPr lang="en-US" b="0" i="0">
                        <a:effectLst/>
                      </a:endParaRPr>
                    </a:p>
                  </a:txBody>
                  <a:tcPr/>
                </a:tc>
                <a:tc>
                  <a:txBody>
                    <a:bodyPr/>
                    <a:lstStyle/>
                    <a:p>
                      <a:pPr fontAlgn="t"/>
                      <a:endParaRPr lang="en-US">
                        <a:effectLst/>
                      </a:endParaRPr>
                    </a:p>
                    <a:p>
                      <a:pPr algn="l" rtl="0" fontAlgn="base"/>
                      <a:r>
                        <a:rPr lang="en-US" sz="1200">
                          <a:effectLst/>
                        </a:rPr>
                        <a:t>1.000 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extLst>
                  <a:ext uri="{0D108BD9-81ED-4DB2-BD59-A6C34878D82A}">
                    <a16:rowId xmlns:a16="http://schemas.microsoft.com/office/drawing/2014/main" val="346396682"/>
                  </a:ext>
                </a:extLst>
              </a:tr>
              <a:tr h="209550">
                <a:tc>
                  <a:txBody>
                    <a:bodyPr/>
                    <a:lstStyle/>
                    <a:p>
                      <a:pPr fontAlgn="t"/>
                      <a:endParaRPr lang="en-US">
                        <a:effectLst/>
                      </a:endParaRPr>
                    </a:p>
                    <a:p>
                      <a:pPr algn="l" rtl="0" fontAlgn="base"/>
                      <a:r>
                        <a:rPr lang="en-US" sz="1200">
                          <a:effectLst/>
                        </a:rPr>
                        <a:t>Tamaño empresa </a:t>
                      </a:r>
                      <a:endParaRPr lang="en-US" b="1" i="0">
                        <a:effectLst/>
                      </a:endParaRPr>
                    </a:p>
                  </a:txBody>
                  <a:tcPr/>
                </a:tc>
                <a:tc>
                  <a:txBody>
                    <a:bodyPr/>
                    <a:lstStyle/>
                    <a:p>
                      <a:pPr fontAlgn="t"/>
                      <a:endParaRPr lang="en-US">
                        <a:effectLst/>
                      </a:endParaRPr>
                    </a:p>
                    <a:p>
                      <a:pPr algn="l" rtl="0" fontAlgn="base"/>
                      <a:r>
                        <a:rPr lang="en-US" sz="1200">
                          <a:effectLst/>
                        </a:rPr>
                        <a:t>0.281 </a:t>
                      </a:r>
                      <a:endParaRPr lang="en-US" b="0" i="0">
                        <a:effectLst/>
                      </a:endParaRPr>
                    </a:p>
                  </a:txBody>
                  <a:tcPr/>
                </a:tc>
                <a:tc>
                  <a:txBody>
                    <a:bodyPr/>
                    <a:lstStyle/>
                    <a:p>
                      <a:pPr fontAlgn="t"/>
                      <a:endParaRPr lang="en-US">
                        <a:effectLst/>
                      </a:endParaRPr>
                    </a:p>
                    <a:p>
                      <a:pPr algn="l" rtl="0" fontAlgn="base"/>
                      <a:r>
                        <a:rPr lang="en-US" sz="1200">
                          <a:effectLst/>
                        </a:rPr>
                        <a:t>0.070 </a:t>
                      </a:r>
                      <a:endParaRPr lang="en-US" b="0" i="0">
                        <a:effectLst/>
                      </a:endParaRPr>
                    </a:p>
                  </a:txBody>
                  <a:tcPr/>
                </a:tc>
                <a:tc>
                  <a:txBody>
                    <a:bodyPr/>
                    <a:lstStyle/>
                    <a:p>
                      <a:pPr fontAlgn="t"/>
                      <a:endParaRPr lang="en-US">
                        <a:effectLst/>
                      </a:endParaRPr>
                    </a:p>
                    <a:p>
                      <a:pPr algn="l" rtl="0" fontAlgn="base"/>
                      <a:r>
                        <a:rPr lang="en-US" sz="1200">
                          <a:effectLst/>
                        </a:rPr>
                        <a:t>0.229 </a:t>
                      </a:r>
                      <a:endParaRPr lang="en-US" b="0" i="0">
                        <a:effectLst/>
                      </a:endParaRPr>
                    </a:p>
                  </a:txBody>
                  <a:tcPr/>
                </a:tc>
                <a:tc>
                  <a:txBody>
                    <a:bodyPr/>
                    <a:lstStyle/>
                    <a:p>
                      <a:pPr fontAlgn="t"/>
                      <a:endParaRPr lang="en-US">
                        <a:effectLst/>
                      </a:endParaRPr>
                    </a:p>
                    <a:p>
                      <a:pPr algn="l" rtl="0" fontAlgn="base"/>
                      <a:r>
                        <a:rPr lang="en-US" sz="1200">
                          <a:effectLst/>
                        </a:rPr>
                        <a:t>1.000 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extLst>
                  <a:ext uri="{0D108BD9-81ED-4DB2-BD59-A6C34878D82A}">
                    <a16:rowId xmlns:a16="http://schemas.microsoft.com/office/drawing/2014/main" val="3721223923"/>
                  </a:ext>
                </a:extLst>
              </a:tr>
              <a:tr h="209550">
                <a:tc>
                  <a:txBody>
                    <a:bodyPr/>
                    <a:lstStyle/>
                    <a:p>
                      <a:pPr fontAlgn="t"/>
                      <a:endParaRPr lang="en-US">
                        <a:effectLst/>
                      </a:endParaRPr>
                    </a:p>
                    <a:p>
                      <a:pPr algn="l" rtl="0" fontAlgn="base"/>
                      <a:r>
                        <a:rPr lang="en-US" sz="1200">
                          <a:effectLst/>
                        </a:rPr>
                        <a:t>Sueldo </a:t>
                      </a:r>
                      <a:endParaRPr lang="en-US" b="1" i="0">
                        <a:effectLst/>
                      </a:endParaRPr>
                    </a:p>
                  </a:txBody>
                  <a:tcPr/>
                </a:tc>
                <a:tc>
                  <a:txBody>
                    <a:bodyPr/>
                    <a:lstStyle/>
                    <a:p>
                      <a:pPr fontAlgn="t"/>
                      <a:endParaRPr lang="en-US">
                        <a:effectLst/>
                      </a:endParaRPr>
                    </a:p>
                    <a:p>
                      <a:pPr algn="l" rtl="0" fontAlgn="base"/>
                      <a:r>
                        <a:rPr lang="en-US" sz="1200">
                          <a:effectLst/>
                        </a:rPr>
                        <a:t>0.184 </a:t>
                      </a:r>
                      <a:endParaRPr lang="en-US" b="0" i="0">
                        <a:effectLst/>
                      </a:endParaRPr>
                    </a:p>
                  </a:txBody>
                  <a:tcPr/>
                </a:tc>
                <a:tc>
                  <a:txBody>
                    <a:bodyPr/>
                    <a:lstStyle/>
                    <a:p>
                      <a:pPr fontAlgn="t"/>
                      <a:endParaRPr lang="en-US">
                        <a:effectLst/>
                      </a:endParaRPr>
                    </a:p>
                    <a:p>
                      <a:pPr algn="l" rtl="0" fontAlgn="base"/>
                      <a:r>
                        <a:rPr lang="en-US" sz="1200">
                          <a:effectLst/>
                        </a:rPr>
                        <a:t>0.230 </a:t>
                      </a:r>
                      <a:endParaRPr lang="en-US" b="0" i="0">
                        <a:effectLst/>
                      </a:endParaRPr>
                    </a:p>
                  </a:txBody>
                  <a:tcPr/>
                </a:tc>
                <a:tc>
                  <a:txBody>
                    <a:bodyPr/>
                    <a:lstStyle/>
                    <a:p>
                      <a:pPr fontAlgn="t"/>
                      <a:endParaRPr lang="en-US">
                        <a:effectLst/>
                      </a:endParaRPr>
                    </a:p>
                    <a:p>
                      <a:pPr algn="l" rtl="0" fontAlgn="base"/>
                      <a:r>
                        <a:rPr lang="en-US" sz="1200">
                          <a:effectLst/>
                        </a:rPr>
                        <a:t>0.249 </a:t>
                      </a:r>
                      <a:endParaRPr lang="en-US" b="0" i="0">
                        <a:effectLst/>
                      </a:endParaRPr>
                    </a:p>
                  </a:txBody>
                  <a:tcPr/>
                </a:tc>
                <a:tc>
                  <a:txBody>
                    <a:bodyPr/>
                    <a:lstStyle/>
                    <a:p>
                      <a:pPr fontAlgn="t"/>
                      <a:endParaRPr lang="en-US">
                        <a:effectLst/>
                      </a:endParaRPr>
                    </a:p>
                    <a:p>
                      <a:pPr algn="l" rtl="0" fontAlgn="base"/>
                      <a:r>
                        <a:rPr lang="en-US" sz="1200">
                          <a:effectLst/>
                        </a:rPr>
                        <a:t>0.488 </a:t>
                      </a:r>
                      <a:endParaRPr lang="en-US" b="0" i="0">
                        <a:effectLst/>
                      </a:endParaRPr>
                    </a:p>
                  </a:txBody>
                  <a:tcPr/>
                </a:tc>
                <a:tc>
                  <a:txBody>
                    <a:bodyPr/>
                    <a:lstStyle/>
                    <a:p>
                      <a:pPr fontAlgn="t"/>
                      <a:endParaRPr lang="en-US">
                        <a:effectLst/>
                      </a:endParaRPr>
                    </a:p>
                    <a:p>
                      <a:pPr algn="l" rtl="0" fontAlgn="base"/>
                      <a:r>
                        <a:rPr lang="en-US" sz="1200">
                          <a:effectLst/>
                        </a:rPr>
                        <a:t>1.000 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extLst>
                  <a:ext uri="{0D108BD9-81ED-4DB2-BD59-A6C34878D82A}">
                    <a16:rowId xmlns:a16="http://schemas.microsoft.com/office/drawing/2014/main" val="1318448731"/>
                  </a:ext>
                </a:extLst>
              </a:tr>
              <a:tr h="209550">
                <a:tc>
                  <a:txBody>
                    <a:bodyPr/>
                    <a:lstStyle/>
                    <a:p>
                      <a:pPr fontAlgn="t"/>
                      <a:endParaRPr lang="en-US">
                        <a:effectLst/>
                      </a:endParaRPr>
                    </a:p>
                    <a:p>
                      <a:pPr algn="l" rtl="0" fontAlgn="base"/>
                      <a:r>
                        <a:rPr lang="en-US" sz="1200">
                          <a:effectLst/>
                        </a:rPr>
                        <a:t>Años trabajados </a:t>
                      </a:r>
                      <a:endParaRPr lang="en-US" b="1" i="0">
                        <a:effectLst/>
                      </a:endParaRPr>
                    </a:p>
                  </a:txBody>
                  <a:tcPr/>
                </a:tc>
                <a:tc>
                  <a:txBody>
                    <a:bodyPr/>
                    <a:lstStyle/>
                    <a:p>
                      <a:pPr fontAlgn="t"/>
                      <a:endParaRPr lang="en-US">
                        <a:effectLst/>
                      </a:endParaRPr>
                    </a:p>
                    <a:p>
                      <a:pPr algn="l" rtl="0" fontAlgn="base"/>
                      <a:r>
                        <a:rPr lang="en-US" sz="1200">
                          <a:effectLst/>
                        </a:rPr>
                        <a:t>0.008 </a:t>
                      </a:r>
                      <a:endParaRPr lang="en-US" b="0" i="0">
                        <a:effectLst/>
                      </a:endParaRPr>
                    </a:p>
                  </a:txBody>
                  <a:tcPr/>
                </a:tc>
                <a:tc>
                  <a:txBody>
                    <a:bodyPr/>
                    <a:lstStyle/>
                    <a:p>
                      <a:pPr fontAlgn="t"/>
                      <a:endParaRPr lang="en-US">
                        <a:effectLst/>
                      </a:endParaRPr>
                    </a:p>
                    <a:p>
                      <a:pPr algn="l" rtl="0" fontAlgn="base"/>
                      <a:r>
                        <a:rPr lang="en-US" sz="1200">
                          <a:effectLst/>
                        </a:rPr>
                        <a:t>0.530 </a:t>
                      </a:r>
                      <a:endParaRPr lang="en-US" b="0" i="0">
                        <a:effectLst/>
                      </a:endParaRPr>
                    </a:p>
                  </a:txBody>
                  <a:tcPr/>
                </a:tc>
                <a:tc>
                  <a:txBody>
                    <a:bodyPr/>
                    <a:lstStyle/>
                    <a:p>
                      <a:pPr fontAlgn="t"/>
                      <a:endParaRPr lang="en-US">
                        <a:effectLst/>
                      </a:endParaRPr>
                    </a:p>
                    <a:p>
                      <a:pPr algn="l" rtl="0" fontAlgn="base"/>
                      <a:r>
                        <a:rPr lang="en-US" sz="1200">
                          <a:effectLst/>
                        </a:rPr>
                        <a:t>-0.244 </a:t>
                      </a:r>
                      <a:endParaRPr lang="en-US" b="0" i="0">
                        <a:effectLst/>
                      </a:endParaRPr>
                    </a:p>
                  </a:txBody>
                  <a:tcPr/>
                </a:tc>
                <a:tc>
                  <a:txBody>
                    <a:bodyPr/>
                    <a:lstStyle/>
                    <a:p>
                      <a:pPr fontAlgn="t"/>
                      <a:endParaRPr lang="en-US">
                        <a:effectLst/>
                      </a:endParaRPr>
                    </a:p>
                    <a:p>
                      <a:pPr algn="l" rtl="0" fontAlgn="base"/>
                      <a:r>
                        <a:rPr lang="en-US" sz="1200">
                          <a:effectLst/>
                        </a:rPr>
                        <a:t>-0.025 </a:t>
                      </a:r>
                      <a:endParaRPr lang="en-US" b="0" i="0">
                        <a:effectLst/>
                      </a:endParaRPr>
                    </a:p>
                  </a:txBody>
                  <a:tcPr/>
                </a:tc>
                <a:tc>
                  <a:txBody>
                    <a:bodyPr/>
                    <a:lstStyle/>
                    <a:p>
                      <a:pPr fontAlgn="t"/>
                      <a:endParaRPr lang="en-US">
                        <a:effectLst/>
                      </a:endParaRPr>
                    </a:p>
                    <a:p>
                      <a:pPr algn="l" rtl="0" fontAlgn="base"/>
                      <a:r>
                        <a:rPr lang="en-US" sz="1200">
                          <a:effectLst/>
                        </a:rPr>
                        <a:t>0.095 </a:t>
                      </a:r>
                      <a:endParaRPr lang="en-US" b="0" i="0">
                        <a:effectLst/>
                      </a:endParaRPr>
                    </a:p>
                  </a:txBody>
                  <a:tcPr/>
                </a:tc>
                <a:tc>
                  <a:txBody>
                    <a:bodyPr/>
                    <a:lstStyle/>
                    <a:p>
                      <a:pPr fontAlgn="t"/>
                      <a:endParaRPr lang="en-US">
                        <a:effectLst/>
                      </a:endParaRPr>
                    </a:p>
                    <a:p>
                      <a:pPr algn="l" rtl="0" fontAlgn="base"/>
                      <a:r>
                        <a:rPr lang="en-US" sz="1200">
                          <a:effectLst/>
                        </a:rPr>
                        <a:t>1.000 </a:t>
                      </a:r>
                      <a:endParaRPr lang="en-US" b="0" i="0">
                        <a:effectLst/>
                      </a:endParaRPr>
                    </a:p>
                  </a:txBody>
                  <a:tcPr/>
                </a:tc>
                <a:tc>
                  <a:txBody>
                    <a:bodyPr/>
                    <a:lstStyle/>
                    <a:p>
                      <a:pPr fontAlgn="t"/>
                      <a:endParaRPr lang="en-US">
                        <a:effectLst/>
                      </a:endParaRPr>
                    </a:p>
                    <a:p>
                      <a:pPr algn="l" rtl="0" fontAlgn="base"/>
                      <a:r>
                        <a:rPr lang="en-US" sz="1200">
                          <a:effectLst/>
                        </a:rPr>
                        <a:t>  </a:t>
                      </a:r>
                      <a:endParaRPr lang="en-US" b="0" i="0">
                        <a:effectLst/>
                      </a:endParaRPr>
                    </a:p>
                  </a:txBody>
                  <a:tcPr/>
                </a:tc>
                <a:extLst>
                  <a:ext uri="{0D108BD9-81ED-4DB2-BD59-A6C34878D82A}">
                    <a16:rowId xmlns:a16="http://schemas.microsoft.com/office/drawing/2014/main" val="1360845595"/>
                  </a:ext>
                </a:extLst>
              </a:tr>
              <a:tr h="200025">
                <a:tc>
                  <a:txBody>
                    <a:bodyPr/>
                    <a:lstStyle/>
                    <a:p>
                      <a:pPr fontAlgn="t"/>
                      <a:endParaRPr lang="en-US">
                        <a:effectLst/>
                      </a:endParaRPr>
                    </a:p>
                    <a:p>
                      <a:pPr algn="l" rtl="0" fontAlgn="base"/>
                      <a:r>
                        <a:rPr lang="en-US" sz="1200">
                          <a:effectLst/>
                        </a:rPr>
                        <a:t>Año recolección </a:t>
                      </a:r>
                      <a:endParaRPr lang="en-US" b="1" i="0">
                        <a:effectLst/>
                      </a:endParaRPr>
                    </a:p>
                  </a:txBody>
                  <a:tcPr/>
                </a:tc>
                <a:tc>
                  <a:txBody>
                    <a:bodyPr/>
                    <a:lstStyle/>
                    <a:p>
                      <a:pPr fontAlgn="t"/>
                      <a:endParaRPr lang="en-US">
                        <a:effectLst/>
                      </a:endParaRPr>
                    </a:p>
                    <a:p>
                      <a:pPr algn="l" rtl="0" fontAlgn="base"/>
                      <a:r>
                        <a:rPr lang="en-US" sz="1200">
                          <a:effectLst/>
                        </a:rPr>
                        <a:t>0.032 </a:t>
                      </a:r>
                      <a:endParaRPr lang="en-US" b="0" i="0">
                        <a:effectLst/>
                      </a:endParaRPr>
                    </a:p>
                  </a:txBody>
                  <a:tcPr/>
                </a:tc>
                <a:tc>
                  <a:txBody>
                    <a:bodyPr/>
                    <a:lstStyle/>
                    <a:p>
                      <a:pPr fontAlgn="t"/>
                      <a:endParaRPr lang="en-US">
                        <a:effectLst/>
                      </a:endParaRPr>
                    </a:p>
                    <a:p>
                      <a:pPr algn="l" rtl="0" fontAlgn="base"/>
                      <a:r>
                        <a:rPr lang="en-US" sz="1200">
                          <a:effectLst/>
                        </a:rPr>
                        <a:t>0.018 </a:t>
                      </a:r>
                      <a:endParaRPr lang="en-US" b="0" i="0">
                        <a:effectLst/>
                      </a:endParaRPr>
                    </a:p>
                  </a:txBody>
                  <a:tcPr/>
                </a:tc>
                <a:tc>
                  <a:txBody>
                    <a:bodyPr/>
                    <a:lstStyle/>
                    <a:p>
                      <a:pPr fontAlgn="t"/>
                      <a:endParaRPr lang="en-US">
                        <a:effectLst/>
                      </a:endParaRPr>
                    </a:p>
                    <a:p>
                      <a:pPr algn="l" rtl="0" fontAlgn="base"/>
                      <a:r>
                        <a:rPr lang="en-US" sz="1200">
                          <a:effectLst/>
                        </a:rPr>
                        <a:t>0.030 </a:t>
                      </a:r>
                      <a:endParaRPr lang="en-US" b="0" i="0">
                        <a:effectLst/>
                      </a:endParaRPr>
                    </a:p>
                  </a:txBody>
                  <a:tcPr/>
                </a:tc>
                <a:tc>
                  <a:txBody>
                    <a:bodyPr/>
                    <a:lstStyle/>
                    <a:p>
                      <a:pPr fontAlgn="t"/>
                      <a:endParaRPr lang="en-US">
                        <a:effectLst/>
                      </a:endParaRPr>
                    </a:p>
                    <a:p>
                      <a:pPr algn="l" rtl="0" fontAlgn="base"/>
                      <a:r>
                        <a:rPr lang="en-US" sz="1200">
                          <a:effectLst/>
                        </a:rPr>
                        <a:t>0.000 </a:t>
                      </a:r>
                      <a:endParaRPr lang="en-US" b="0" i="0">
                        <a:effectLst/>
                      </a:endParaRPr>
                    </a:p>
                  </a:txBody>
                  <a:tcPr/>
                </a:tc>
                <a:tc>
                  <a:txBody>
                    <a:bodyPr/>
                    <a:lstStyle/>
                    <a:p>
                      <a:pPr fontAlgn="t"/>
                      <a:endParaRPr lang="en-US">
                        <a:effectLst/>
                      </a:endParaRPr>
                    </a:p>
                    <a:p>
                      <a:pPr algn="l" rtl="0" fontAlgn="base"/>
                      <a:r>
                        <a:rPr lang="en-US" sz="1200">
                          <a:effectLst/>
                        </a:rPr>
                        <a:t>0.009 </a:t>
                      </a:r>
                      <a:endParaRPr lang="en-US" b="0" i="0">
                        <a:effectLst/>
                      </a:endParaRPr>
                    </a:p>
                  </a:txBody>
                  <a:tcPr/>
                </a:tc>
                <a:tc>
                  <a:txBody>
                    <a:bodyPr/>
                    <a:lstStyle/>
                    <a:p>
                      <a:pPr fontAlgn="t"/>
                      <a:endParaRPr lang="en-US">
                        <a:effectLst/>
                      </a:endParaRPr>
                    </a:p>
                    <a:p>
                      <a:pPr algn="l" rtl="0" fontAlgn="base"/>
                      <a:r>
                        <a:rPr lang="en-US" sz="1200">
                          <a:effectLst/>
                        </a:rPr>
                        <a:t>0.025 </a:t>
                      </a:r>
                      <a:endParaRPr lang="en-US" b="0" i="0">
                        <a:effectLst/>
                      </a:endParaRPr>
                    </a:p>
                  </a:txBody>
                  <a:tcPr/>
                </a:tc>
                <a:tc>
                  <a:txBody>
                    <a:bodyPr/>
                    <a:lstStyle/>
                    <a:p>
                      <a:pPr fontAlgn="t"/>
                      <a:endParaRPr lang="en-US">
                        <a:effectLst/>
                      </a:endParaRPr>
                    </a:p>
                    <a:p>
                      <a:pPr algn="l" rtl="0" fontAlgn="base"/>
                      <a:r>
                        <a:rPr lang="en-US" sz="1200">
                          <a:effectLst/>
                        </a:rPr>
                        <a:t>1.000 </a:t>
                      </a:r>
                      <a:endParaRPr lang="en-US" b="0" i="0">
                        <a:effectLst/>
                      </a:endParaRPr>
                    </a:p>
                  </a:txBody>
                  <a:tcPr/>
                </a:tc>
                <a:extLst>
                  <a:ext uri="{0D108BD9-81ED-4DB2-BD59-A6C34878D82A}">
                    <a16:rowId xmlns:a16="http://schemas.microsoft.com/office/drawing/2014/main" val="2488678061"/>
                  </a:ext>
                </a:extLst>
              </a:tr>
            </a:tbl>
          </a:graphicData>
        </a:graphic>
      </p:graphicFrame>
    </p:spTree>
    <p:extLst>
      <p:ext uri="{BB962C8B-B14F-4D97-AF65-F5344CB8AC3E}">
        <p14:creationId xmlns:p14="http://schemas.microsoft.com/office/powerpoint/2010/main" val="3776695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80C7D6-9449-D7DE-20B1-64C5162ECAAC}"/>
              </a:ext>
            </a:extLst>
          </p:cNvPr>
          <p:cNvSpPr>
            <a:spLocks noGrp="1"/>
          </p:cNvSpPr>
          <p:nvPr>
            <p:ph type="title"/>
          </p:nvPr>
        </p:nvSpPr>
        <p:spPr/>
        <p:txBody>
          <a:bodyPr/>
          <a:lstStyle/>
          <a:p>
            <a:r>
              <a:rPr lang="es-GT" b="1"/>
              <a:t>Simulaciones de la profesión: Peones de la minería</a:t>
            </a:r>
            <a:endParaRPr lang="es-GT" b="1">
              <a:cs typeface="Calibri Light"/>
            </a:endParaRPr>
          </a:p>
        </p:txBody>
      </p:sp>
      <p:pic>
        <p:nvPicPr>
          <p:cNvPr id="7" name="Picture 7" descr="Chart, waterfall chart&#10;&#10;Description automatically generated">
            <a:extLst>
              <a:ext uri="{FF2B5EF4-FFF2-40B4-BE49-F238E27FC236}">
                <a16:creationId xmlns:a16="http://schemas.microsoft.com/office/drawing/2014/main" id="{26456C51-19D8-A11C-1D61-6D68F2B77BA3}"/>
              </a:ext>
            </a:extLst>
          </p:cNvPr>
          <p:cNvPicPr>
            <a:picLocks noGrp="1" noChangeAspect="1"/>
          </p:cNvPicPr>
          <p:nvPr>
            <p:ph idx="1"/>
          </p:nvPr>
        </p:nvPicPr>
        <p:blipFill>
          <a:blip r:embed="rId2"/>
          <a:stretch>
            <a:fillRect/>
          </a:stretch>
        </p:blipFill>
        <p:spPr>
          <a:xfrm>
            <a:off x="483317" y="2136069"/>
            <a:ext cx="4433217" cy="3410598"/>
          </a:xfrm>
        </p:spPr>
      </p:pic>
      <p:pic>
        <p:nvPicPr>
          <p:cNvPr id="8" name="Picture 8" descr="Chart&#10;&#10;Description automatically generated">
            <a:extLst>
              <a:ext uri="{FF2B5EF4-FFF2-40B4-BE49-F238E27FC236}">
                <a16:creationId xmlns:a16="http://schemas.microsoft.com/office/drawing/2014/main" id="{987B684B-2B48-9FD2-644B-40B18E1AD35D}"/>
              </a:ext>
            </a:extLst>
          </p:cNvPr>
          <p:cNvPicPr>
            <a:picLocks noChangeAspect="1"/>
          </p:cNvPicPr>
          <p:nvPr/>
        </p:nvPicPr>
        <p:blipFill>
          <a:blip r:embed="rId3"/>
          <a:stretch>
            <a:fillRect/>
          </a:stretch>
        </p:blipFill>
        <p:spPr>
          <a:xfrm>
            <a:off x="6389511" y="2137175"/>
            <a:ext cx="4408311" cy="3411502"/>
          </a:xfrm>
          <a:prstGeom prst="rect">
            <a:avLst/>
          </a:prstGeom>
        </p:spPr>
      </p:pic>
    </p:spTree>
    <p:extLst>
      <p:ext uri="{BB962C8B-B14F-4D97-AF65-F5344CB8AC3E}">
        <p14:creationId xmlns:p14="http://schemas.microsoft.com/office/powerpoint/2010/main" val="611433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80C7D6-9449-D7DE-20B1-64C5162ECAAC}"/>
              </a:ext>
            </a:extLst>
          </p:cNvPr>
          <p:cNvSpPr>
            <a:spLocks noGrp="1"/>
          </p:cNvSpPr>
          <p:nvPr>
            <p:ph type="title"/>
          </p:nvPr>
        </p:nvSpPr>
        <p:spPr/>
        <p:txBody>
          <a:bodyPr/>
          <a:lstStyle/>
          <a:p>
            <a:r>
              <a:rPr lang="es-GT" b="1"/>
              <a:t>¿Qué significa que la correlación sea negativa o positiva?</a:t>
            </a:r>
          </a:p>
        </p:txBody>
      </p:sp>
      <p:sp>
        <p:nvSpPr>
          <p:cNvPr id="3" name="Marcador de contenido 2">
            <a:extLst>
              <a:ext uri="{FF2B5EF4-FFF2-40B4-BE49-F238E27FC236}">
                <a16:creationId xmlns:a16="http://schemas.microsoft.com/office/drawing/2014/main" id="{123F2340-DDC8-3B47-A13D-1D827FDDFD35}"/>
              </a:ext>
            </a:extLst>
          </p:cNvPr>
          <p:cNvSpPr>
            <a:spLocks noGrp="1"/>
          </p:cNvSpPr>
          <p:nvPr>
            <p:ph idx="1"/>
          </p:nvPr>
        </p:nvSpPr>
        <p:spPr/>
        <p:txBody>
          <a:bodyPr/>
          <a:lstStyle/>
          <a:p>
            <a:pPr algn="just"/>
            <a:r>
              <a:rPr lang="es-GT"/>
              <a:t>Cuando ambas variables son positivas, significa que si uno aumenta la otra también. Ejemplo: el nivel academico de un trabajador influye para que obtenga un mejor salario.</a:t>
            </a:r>
          </a:p>
          <a:p>
            <a:pPr algn="just"/>
            <a:r>
              <a:rPr lang="es-GT"/>
              <a:t>Cuando la correlación es negativa, esto significa que es inversamente proporcional.</a:t>
            </a:r>
          </a:p>
          <a:p>
            <a:endParaRPr lang="es-GT"/>
          </a:p>
        </p:txBody>
      </p:sp>
    </p:spTree>
    <p:extLst>
      <p:ext uri="{BB962C8B-B14F-4D97-AF65-F5344CB8AC3E}">
        <p14:creationId xmlns:p14="http://schemas.microsoft.com/office/powerpoint/2010/main" val="205968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80C7D6-9449-D7DE-20B1-64C5162ECAAC}"/>
              </a:ext>
            </a:extLst>
          </p:cNvPr>
          <p:cNvSpPr>
            <a:spLocks noGrp="1"/>
          </p:cNvSpPr>
          <p:nvPr>
            <p:ph type="title"/>
          </p:nvPr>
        </p:nvSpPr>
        <p:spPr/>
        <p:txBody>
          <a:bodyPr/>
          <a:lstStyle/>
          <a:p>
            <a:r>
              <a:rPr lang="es-GT" b="1"/>
              <a:t>Conclusiones</a:t>
            </a:r>
          </a:p>
        </p:txBody>
      </p:sp>
      <p:sp>
        <p:nvSpPr>
          <p:cNvPr id="3" name="Marcador de contenido 2">
            <a:extLst>
              <a:ext uri="{FF2B5EF4-FFF2-40B4-BE49-F238E27FC236}">
                <a16:creationId xmlns:a16="http://schemas.microsoft.com/office/drawing/2014/main" id="{123F2340-DDC8-3B47-A13D-1D827FDDFD35}"/>
              </a:ext>
            </a:extLst>
          </p:cNvPr>
          <p:cNvSpPr>
            <a:spLocks noGrp="1"/>
          </p:cNvSpPr>
          <p:nvPr>
            <p:ph idx="1"/>
          </p:nvPr>
        </p:nvSpPr>
        <p:spPr/>
        <p:txBody>
          <a:bodyPr/>
          <a:lstStyle/>
          <a:p>
            <a:pPr algn="just"/>
            <a:r>
              <a:rPr lang="es-GT"/>
              <a:t>Es necesario realizar previamente una limpieza de la base de datos para considerar solo en el modelo filas que no tengan valores vacíos en los datos porque puede influir en el resultado de la correlación.</a:t>
            </a:r>
          </a:p>
          <a:p>
            <a:pPr algn="just"/>
            <a:r>
              <a:rPr lang="es-GT"/>
              <a:t>Se contemplaron varios escenarios solo los salarios de algunas profesiones para conocer ¿Qué tan competitivos son respecto a otras profesiones en Guatemala?</a:t>
            </a:r>
          </a:p>
          <a:p>
            <a:endParaRPr lang="es-GT"/>
          </a:p>
        </p:txBody>
      </p:sp>
    </p:spTree>
    <p:extLst>
      <p:ext uri="{BB962C8B-B14F-4D97-AF65-F5344CB8AC3E}">
        <p14:creationId xmlns:p14="http://schemas.microsoft.com/office/powerpoint/2010/main" val="3170750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6B47C2-25DE-524A-1C53-B02FDF16B499}"/>
              </a:ext>
            </a:extLst>
          </p:cNvPr>
          <p:cNvSpPr>
            <a:spLocks noGrp="1"/>
          </p:cNvSpPr>
          <p:nvPr>
            <p:ph type="ctrTitle"/>
          </p:nvPr>
        </p:nvSpPr>
        <p:spPr>
          <a:xfrm>
            <a:off x="823442" y="694267"/>
            <a:ext cx="9820746" cy="1007533"/>
          </a:xfrm>
        </p:spPr>
        <p:txBody>
          <a:bodyPr anchor="b">
            <a:normAutofit/>
          </a:bodyPr>
          <a:lstStyle/>
          <a:p>
            <a:pPr algn="just"/>
            <a:r>
              <a:rPr lang="es-ES" sz="4800" b="1">
                <a:cs typeface="Calibri Light"/>
              </a:rPr>
              <a:t>Base de datos utilizado</a:t>
            </a:r>
          </a:p>
        </p:txBody>
      </p:sp>
      <p:sp>
        <p:nvSpPr>
          <p:cNvPr id="3" name="Subtítulo 2">
            <a:extLst>
              <a:ext uri="{FF2B5EF4-FFF2-40B4-BE49-F238E27FC236}">
                <a16:creationId xmlns:a16="http://schemas.microsoft.com/office/drawing/2014/main" id="{074C7014-334B-D148-0966-7FF9E923EAFC}"/>
              </a:ext>
            </a:extLst>
          </p:cNvPr>
          <p:cNvSpPr>
            <a:spLocks noGrp="1"/>
          </p:cNvSpPr>
          <p:nvPr>
            <p:ph type="subTitle" idx="1"/>
          </p:nvPr>
        </p:nvSpPr>
        <p:spPr>
          <a:xfrm>
            <a:off x="823442" y="4541263"/>
            <a:ext cx="10004979" cy="1395022"/>
          </a:xfrm>
        </p:spPr>
        <p:txBody>
          <a:bodyPr anchor="t">
            <a:normAutofit/>
          </a:bodyPr>
          <a:lstStyle/>
          <a:p>
            <a:endParaRPr lang="es-ES" sz="3600">
              <a:solidFill>
                <a:schemeClr val="accent1"/>
              </a:solidFill>
            </a:endParaRPr>
          </a:p>
        </p:txBody>
      </p:sp>
      <p:pic>
        <p:nvPicPr>
          <p:cNvPr id="7" name="Imagen 6" descr="Fuente: INEI">
            <a:extLst>
              <a:ext uri="{FF2B5EF4-FFF2-40B4-BE49-F238E27FC236}">
                <a16:creationId xmlns:a16="http://schemas.microsoft.com/office/drawing/2014/main" id="{8E7E1B2D-DCC9-901B-1286-2C61A7DDB9E1}"/>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1362" y="1958755"/>
            <a:ext cx="6389137" cy="3832445"/>
          </a:xfrm>
          <a:prstGeom prst="rect">
            <a:avLst/>
          </a:prstGeom>
        </p:spPr>
      </p:pic>
    </p:spTree>
    <p:extLst>
      <p:ext uri="{BB962C8B-B14F-4D97-AF65-F5344CB8AC3E}">
        <p14:creationId xmlns:p14="http://schemas.microsoft.com/office/powerpoint/2010/main" val="3915538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6B47C2-25DE-524A-1C53-B02FDF16B499}"/>
              </a:ext>
            </a:extLst>
          </p:cNvPr>
          <p:cNvSpPr>
            <a:spLocks noGrp="1"/>
          </p:cNvSpPr>
          <p:nvPr>
            <p:ph type="ctrTitle"/>
          </p:nvPr>
        </p:nvSpPr>
        <p:spPr>
          <a:xfrm>
            <a:off x="823442" y="921715"/>
            <a:ext cx="7427606" cy="1498782"/>
          </a:xfrm>
        </p:spPr>
        <p:txBody>
          <a:bodyPr anchor="b">
            <a:normAutofit/>
          </a:bodyPr>
          <a:lstStyle/>
          <a:p>
            <a:pPr algn="just"/>
            <a:r>
              <a:rPr lang="es-ES" sz="4800" b="1">
                <a:cs typeface="Calibri Light"/>
              </a:rPr>
              <a:t>Modelo diseñado</a:t>
            </a:r>
          </a:p>
        </p:txBody>
      </p:sp>
      <p:sp>
        <p:nvSpPr>
          <p:cNvPr id="3" name="Subtítulo 2">
            <a:extLst>
              <a:ext uri="{FF2B5EF4-FFF2-40B4-BE49-F238E27FC236}">
                <a16:creationId xmlns:a16="http://schemas.microsoft.com/office/drawing/2014/main" id="{074C7014-334B-D148-0966-7FF9E923EAFC}"/>
              </a:ext>
            </a:extLst>
          </p:cNvPr>
          <p:cNvSpPr>
            <a:spLocks noGrp="1"/>
          </p:cNvSpPr>
          <p:nvPr>
            <p:ph type="subTitle" idx="1"/>
          </p:nvPr>
        </p:nvSpPr>
        <p:spPr>
          <a:xfrm>
            <a:off x="823442" y="4199021"/>
            <a:ext cx="10775000" cy="2346158"/>
          </a:xfrm>
        </p:spPr>
        <p:txBody>
          <a:bodyPr anchor="t">
            <a:normAutofit/>
          </a:bodyPr>
          <a:lstStyle/>
          <a:p>
            <a:pPr algn="l"/>
            <a:r>
              <a:rPr lang="es-ES" sz="2600">
                <a:solidFill>
                  <a:schemeClr val="accent1"/>
                </a:solidFill>
              </a:rPr>
              <a:t>Variables de entrada: </a:t>
            </a:r>
            <a:r>
              <a:rPr lang="es-ES" sz="2600"/>
              <a:t>nivel académico, sexo, edad, años trabajando en la empresa, tipo de trabajo, tamaño de la empresa, año recolección de datos.</a:t>
            </a:r>
            <a:endParaRPr lang="es-ES" sz="2600">
              <a:solidFill>
                <a:schemeClr val="accent1"/>
              </a:solidFill>
            </a:endParaRPr>
          </a:p>
          <a:p>
            <a:pPr algn="l"/>
            <a:r>
              <a:rPr lang="es-ES" sz="2600">
                <a:solidFill>
                  <a:schemeClr val="accent1"/>
                </a:solidFill>
              </a:rPr>
              <a:t>Variables de salida: </a:t>
            </a:r>
            <a:r>
              <a:rPr lang="es-ES" sz="2600"/>
              <a:t>salario del trabajador</a:t>
            </a:r>
          </a:p>
          <a:p>
            <a:pPr algn="l"/>
            <a:endParaRPr lang="es-ES">
              <a:solidFill>
                <a:srgbClr val="FFFFFF"/>
              </a:solidFill>
            </a:endParaRPr>
          </a:p>
          <a:p>
            <a:pPr algn="l"/>
            <a:endParaRPr lang="es-ES">
              <a:solidFill>
                <a:srgbClr val="FFFFFF"/>
              </a:solidFill>
            </a:endParaRPr>
          </a:p>
        </p:txBody>
      </p:sp>
    </p:spTree>
    <p:extLst>
      <p:ext uri="{BB962C8B-B14F-4D97-AF65-F5344CB8AC3E}">
        <p14:creationId xmlns:p14="http://schemas.microsoft.com/office/powerpoint/2010/main" val="944210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6B47C2-25DE-524A-1C53-B02FDF16B499}"/>
              </a:ext>
            </a:extLst>
          </p:cNvPr>
          <p:cNvSpPr>
            <a:spLocks noGrp="1"/>
          </p:cNvSpPr>
          <p:nvPr>
            <p:ph type="ctrTitle"/>
          </p:nvPr>
        </p:nvSpPr>
        <p:spPr>
          <a:xfrm>
            <a:off x="823442" y="921715"/>
            <a:ext cx="9844558" cy="1498782"/>
          </a:xfrm>
        </p:spPr>
        <p:txBody>
          <a:bodyPr anchor="b">
            <a:normAutofit/>
          </a:bodyPr>
          <a:lstStyle/>
          <a:p>
            <a:pPr algn="just"/>
            <a:r>
              <a:rPr lang="es-ES" sz="4800" b="1">
                <a:cs typeface="Calibri Light"/>
              </a:rPr>
              <a:t>Matriz de correlación profesión: peones agropecuarios</a:t>
            </a:r>
          </a:p>
        </p:txBody>
      </p:sp>
      <p:sp>
        <p:nvSpPr>
          <p:cNvPr id="3" name="Subtítulo 2">
            <a:extLst>
              <a:ext uri="{FF2B5EF4-FFF2-40B4-BE49-F238E27FC236}">
                <a16:creationId xmlns:a16="http://schemas.microsoft.com/office/drawing/2014/main" id="{074C7014-334B-D148-0966-7FF9E923EAFC}"/>
              </a:ext>
            </a:extLst>
          </p:cNvPr>
          <p:cNvSpPr>
            <a:spLocks noGrp="1"/>
          </p:cNvSpPr>
          <p:nvPr>
            <p:ph type="subTitle" idx="1"/>
          </p:nvPr>
        </p:nvSpPr>
        <p:spPr>
          <a:xfrm>
            <a:off x="823442" y="4199021"/>
            <a:ext cx="10775000" cy="2346158"/>
          </a:xfrm>
        </p:spPr>
        <p:txBody>
          <a:bodyPr anchor="t">
            <a:normAutofit/>
          </a:bodyPr>
          <a:lstStyle/>
          <a:p>
            <a:pPr algn="l"/>
            <a:endParaRPr lang="es-ES">
              <a:solidFill>
                <a:srgbClr val="FFFFFF"/>
              </a:solidFill>
            </a:endParaRPr>
          </a:p>
          <a:p>
            <a:pPr algn="l"/>
            <a:endParaRPr lang="es-ES">
              <a:solidFill>
                <a:srgbClr val="FFFFFF"/>
              </a:solidFill>
            </a:endParaRPr>
          </a:p>
        </p:txBody>
      </p:sp>
      <p:graphicFrame>
        <p:nvGraphicFramePr>
          <p:cNvPr id="4" name="Tabla 3">
            <a:extLst>
              <a:ext uri="{FF2B5EF4-FFF2-40B4-BE49-F238E27FC236}">
                <a16:creationId xmlns:a16="http://schemas.microsoft.com/office/drawing/2014/main" id="{D9B69A6E-3FB8-4D76-1AF2-D682AF76AA04}"/>
              </a:ext>
            </a:extLst>
          </p:cNvPr>
          <p:cNvGraphicFramePr>
            <a:graphicFrameLocks noGrp="1"/>
          </p:cNvGraphicFramePr>
          <p:nvPr/>
        </p:nvGraphicFramePr>
        <p:xfrm>
          <a:off x="2761615" y="2671604"/>
          <a:ext cx="6668770" cy="2659380"/>
        </p:xfrm>
        <a:graphic>
          <a:graphicData uri="http://schemas.openxmlformats.org/drawingml/2006/table">
            <a:tbl>
              <a:tblPr firstRow="1" firstCol="1" bandRow="1">
                <a:tableStyleId>{5C22544A-7EE6-4342-B048-85BDC9FD1C3A}</a:tableStyleId>
              </a:tblPr>
              <a:tblGrid>
                <a:gridCol w="856615">
                  <a:extLst>
                    <a:ext uri="{9D8B030D-6E8A-4147-A177-3AD203B41FA5}">
                      <a16:colId xmlns:a16="http://schemas.microsoft.com/office/drawing/2014/main" val="2590858894"/>
                    </a:ext>
                  </a:extLst>
                </a:gridCol>
                <a:gridCol w="825500">
                  <a:extLst>
                    <a:ext uri="{9D8B030D-6E8A-4147-A177-3AD203B41FA5}">
                      <a16:colId xmlns:a16="http://schemas.microsoft.com/office/drawing/2014/main" val="3638940898"/>
                    </a:ext>
                  </a:extLst>
                </a:gridCol>
                <a:gridCol w="825500">
                  <a:extLst>
                    <a:ext uri="{9D8B030D-6E8A-4147-A177-3AD203B41FA5}">
                      <a16:colId xmlns:a16="http://schemas.microsoft.com/office/drawing/2014/main" val="1629125368"/>
                    </a:ext>
                  </a:extLst>
                </a:gridCol>
                <a:gridCol w="828040">
                  <a:extLst>
                    <a:ext uri="{9D8B030D-6E8A-4147-A177-3AD203B41FA5}">
                      <a16:colId xmlns:a16="http://schemas.microsoft.com/office/drawing/2014/main" val="2145517670"/>
                    </a:ext>
                  </a:extLst>
                </a:gridCol>
                <a:gridCol w="856615">
                  <a:extLst>
                    <a:ext uri="{9D8B030D-6E8A-4147-A177-3AD203B41FA5}">
                      <a16:colId xmlns:a16="http://schemas.microsoft.com/office/drawing/2014/main" val="3438563613"/>
                    </a:ext>
                  </a:extLst>
                </a:gridCol>
                <a:gridCol w="825500">
                  <a:extLst>
                    <a:ext uri="{9D8B030D-6E8A-4147-A177-3AD203B41FA5}">
                      <a16:colId xmlns:a16="http://schemas.microsoft.com/office/drawing/2014/main" val="825425302"/>
                    </a:ext>
                  </a:extLst>
                </a:gridCol>
                <a:gridCol w="825500">
                  <a:extLst>
                    <a:ext uri="{9D8B030D-6E8A-4147-A177-3AD203B41FA5}">
                      <a16:colId xmlns:a16="http://schemas.microsoft.com/office/drawing/2014/main" val="3681397174"/>
                    </a:ext>
                  </a:extLst>
                </a:gridCol>
                <a:gridCol w="825500">
                  <a:extLst>
                    <a:ext uri="{9D8B030D-6E8A-4147-A177-3AD203B41FA5}">
                      <a16:colId xmlns:a16="http://schemas.microsoft.com/office/drawing/2014/main" val="557605376"/>
                    </a:ext>
                  </a:extLst>
                </a:gridCol>
              </a:tblGrid>
              <a:tr h="203200">
                <a:tc>
                  <a:txBody>
                    <a:bodyPr/>
                    <a:lstStyle/>
                    <a:p>
                      <a:r>
                        <a:rPr lang="es-GT" sz="1200">
                          <a:effectLst/>
                        </a:rPr>
                        <a:t>Correlación</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Sexo</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Edad</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Nivel de estudios</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Tamaño empresa</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Años trabajados</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Sueldo</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Año recolección</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22059990"/>
                  </a:ext>
                </a:extLst>
              </a:tr>
              <a:tr h="215900">
                <a:tc>
                  <a:txBody>
                    <a:bodyPr/>
                    <a:lstStyle/>
                    <a:p>
                      <a:r>
                        <a:rPr lang="es-GT" sz="1200">
                          <a:effectLst/>
                        </a:rPr>
                        <a:t>Sexo</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1.000</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65539550"/>
                  </a:ext>
                </a:extLst>
              </a:tr>
              <a:tr h="215900">
                <a:tc>
                  <a:txBody>
                    <a:bodyPr/>
                    <a:lstStyle/>
                    <a:p>
                      <a:r>
                        <a:rPr lang="es-GT" sz="1200">
                          <a:effectLst/>
                        </a:rPr>
                        <a:t>Edad</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-0.071</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1.000</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8769526"/>
                  </a:ext>
                </a:extLst>
              </a:tr>
              <a:tr h="215900">
                <a:tc>
                  <a:txBody>
                    <a:bodyPr/>
                    <a:lstStyle/>
                    <a:p>
                      <a:r>
                        <a:rPr lang="es-GT" sz="1200">
                          <a:effectLst/>
                        </a:rPr>
                        <a:t>Nivel de estudios</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-0.046</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-0.378</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1.000</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08829879"/>
                  </a:ext>
                </a:extLst>
              </a:tr>
              <a:tr h="215900">
                <a:tc>
                  <a:txBody>
                    <a:bodyPr/>
                    <a:lstStyle/>
                    <a:p>
                      <a:r>
                        <a:rPr lang="es-GT" sz="1200">
                          <a:effectLst/>
                        </a:rPr>
                        <a:t>Tamaño empresa</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0.129</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-0.079</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0.027</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1.000</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98960700"/>
                  </a:ext>
                </a:extLst>
              </a:tr>
              <a:tr h="215900">
                <a:tc>
                  <a:txBody>
                    <a:bodyPr/>
                    <a:lstStyle/>
                    <a:p>
                      <a:r>
                        <a:rPr lang="es-GT" sz="1200">
                          <a:effectLst/>
                        </a:rPr>
                        <a:t>Años trabajados</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-0.143</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0.706</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-0.328</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-0.214</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1.000</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9094093"/>
                  </a:ext>
                </a:extLst>
              </a:tr>
              <a:tr h="215900">
                <a:tc>
                  <a:txBody>
                    <a:bodyPr/>
                    <a:lstStyle/>
                    <a:p>
                      <a:r>
                        <a:rPr lang="es-GT" sz="1200">
                          <a:effectLst/>
                        </a:rPr>
                        <a:t>Sueldo</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-0.180</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0.076</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0.125</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0.354</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-0.057</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1.000</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67897239"/>
                  </a:ext>
                </a:extLst>
              </a:tr>
              <a:tr h="203200">
                <a:tc>
                  <a:txBody>
                    <a:bodyPr/>
                    <a:lstStyle/>
                    <a:p>
                      <a:r>
                        <a:rPr lang="es-GT" sz="1200">
                          <a:effectLst/>
                        </a:rPr>
                        <a:t>Año recolección</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0.018</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-0.151</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0.286</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-0.185</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-0.066</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-0.045</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1.000</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0673704"/>
                  </a:ext>
                </a:extLst>
              </a:tr>
            </a:tbl>
          </a:graphicData>
        </a:graphic>
      </p:graphicFrame>
    </p:spTree>
    <p:extLst>
      <p:ext uri="{BB962C8B-B14F-4D97-AF65-F5344CB8AC3E}">
        <p14:creationId xmlns:p14="http://schemas.microsoft.com/office/powerpoint/2010/main" val="2670605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6B47C2-25DE-524A-1C53-B02FDF16B499}"/>
              </a:ext>
            </a:extLst>
          </p:cNvPr>
          <p:cNvSpPr>
            <a:spLocks noGrp="1"/>
          </p:cNvSpPr>
          <p:nvPr>
            <p:ph type="ctrTitle"/>
          </p:nvPr>
        </p:nvSpPr>
        <p:spPr>
          <a:xfrm>
            <a:off x="823442" y="921715"/>
            <a:ext cx="10250958" cy="1498782"/>
          </a:xfrm>
        </p:spPr>
        <p:txBody>
          <a:bodyPr anchor="b">
            <a:normAutofit/>
          </a:bodyPr>
          <a:lstStyle/>
          <a:p>
            <a:pPr algn="just"/>
            <a:r>
              <a:rPr lang="es-ES" sz="4800" b="1">
                <a:cs typeface="Calibri Light"/>
              </a:rPr>
              <a:t>Simulaciones de la profesión: peones agropecuarios</a:t>
            </a:r>
          </a:p>
        </p:txBody>
      </p:sp>
      <p:sp>
        <p:nvSpPr>
          <p:cNvPr id="3" name="Subtítulo 2">
            <a:extLst>
              <a:ext uri="{FF2B5EF4-FFF2-40B4-BE49-F238E27FC236}">
                <a16:creationId xmlns:a16="http://schemas.microsoft.com/office/drawing/2014/main" id="{074C7014-334B-D148-0966-7FF9E923EAFC}"/>
              </a:ext>
            </a:extLst>
          </p:cNvPr>
          <p:cNvSpPr>
            <a:spLocks noGrp="1"/>
          </p:cNvSpPr>
          <p:nvPr>
            <p:ph type="subTitle" idx="1"/>
          </p:nvPr>
        </p:nvSpPr>
        <p:spPr>
          <a:xfrm>
            <a:off x="823442" y="4199021"/>
            <a:ext cx="10775000" cy="2346158"/>
          </a:xfrm>
        </p:spPr>
        <p:txBody>
          <a:bodyPr anchor="t">
            <a:normAutofit/>
          </a:bodyPr>
          <a:lstStyle/>
          <a:p>
            <a:pPr algn="l"/>
            <a:endParaRPr lang="es-ES">
              <a:solidFill>
                <a:srgbClr val="FFFFFF"/>
              </a:solidFill>
            </a:endParaRPr>
          </a:p>
          <a:p>
            <a:pPr algn="l"/>
            <a:endParaRPr lang="es-ES">
              <a:solidFill>
                <a:srgbClr val="FFFFFF"/>
              </a:solidFill>
            </a:endParaRPr>
          </a:p>
        </p:txBody>
      </p:sp>
      <p:pic>
        <p:nvPicPr>
          <p:cNvPr id="4" name="Imagen 3">
            <a:extLst>
              <a:ext uri="{FF2B5EF4-FFF2-40B4-BE49-F238E27FC236}">
                <a16:creationId xmlns:a16="http://schemas.microsoft.com/office/drawing/2014/main" id="{9A8C257C-1BDD-8441-8A01-3C72BCFB07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3441" y="2804983"/>
            <a:ext cx="5466623" cy="2950597"/>
          </a:xfrm>
          <a:prstGeom prst="rect">
            <a:avLst/>
          </a:prstGeom>
          <a:noFill/>
        </p:spPr>
      </p:pic>
      <p:pic>
        <p:nvPicPr>
          <p:cNvPr id="5" name="Imagen 4">
            <a:extLst>
              <a:ext uri="{FF2B5EF4-FFF2-40B4-BE49-F238E27FC236}">
                <a16:creationId xmlns:a16="http://schemas.microsoft.com/office/drawing/2014/main" id="{B7345055-A309-0373-B848-388801A91E6F}"/>
              </a:ext>
            </a:extLst>
          </p:cNvPr>
          <p:cNvPicPr>
            <a:picLocks noChangeAspect="1"/>
          </p:cNvPicPr>
          <p:nvPr/>
        </p:nvPicPr>
        <p:blipFill>
          <a:blip r:embed="rId3"/>
          <a:stretch>
            <a:fillRect/>
          </a:stretch>
        </p:blipFill>
        <p:spPr>
          <a:xfrm>
            <a:off x="6601600" y="2794581"/>
            <a:ext cx="4996842" cy="2932634"/>
          </a:xfrm>
          <a:prstGeom prst="rect">
            <a:avLst/>
          </a:prstGeom>
        </p:spPr>
      </p:pic>
    </p:spTree>
    <p:extLst>
      <p:ext uri="{BB962C8B-B14F-4D97-AF65-F5344CB8AC3E}">
        <p14:creationId xmlns:p14="http://schemas.microsoft.com/office/powerpoint/2010/main" val="610093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6B47C2-25DE-524A-1C53-B02FDF16B499}"/>
              </a:ext>
            </a:extLst>
          </p:cNvPr>
          <p:cNvSpPr>
            <a:spLocks noGrp="1"/>
          </p:cNvSpPr>
          <p:nvPr>
            <p:ph type="ctrTitle"/>
          </p:nvPr>
        </p:nvSpPr>
        <p:spPr>
          <a:xfrm>
            <a:off x="823442" y="921715"/>
            <a:ext cx="10387001" cy="1498782"/>
          </a:xfrm>
        </p:spPr>
        <p:txBody>
          <a:bodyPr anchor="b">
            <a:normAutofit fontScale="90000"/>
          </a:bodyPr>
          <a:lstStyle/>
          <a:p>
            <a:pPr algn="just"/>
            <a:r>
              <a:rPr lang="es-ES" sz="4800" b="1">
                <a:cs typeface="Calibri Light"/>
              </a:rPr>
              <a:t>Matriz de correlación de profesión: vendedores de productos de higiene personal</a:t>
            </a:r>
          </a:p>
        </p:txBody>
      </p:sp>
      <p:sp>
        <p:nvSpPr>
          <p:cNvPr id="3" name="Subtítulo 2">
            <a:extLst>
              <a:ext uri="{FF2B5EF4-FFF2-40B4-BE49-F238E27FC236}">
                <a16:creationId xmlns:a16="http://schemas.microsoft.com/office/drawing/2014/main" id="{074C7014-334B-D148-0966-7FF9E923EAFC}"/>
              </a:ext>
            </a:extLst>
          </p:cNvPr>
          <p:cNvSpPr>
            <a:spLocks noGrp="1"/>
          </p:cNvSpPr>
          <p:nvPr>
            <p:ph type="subTitle" idx="1"/>
          </p:nvPr>
        </p:nvSpPr>
        <p:spPr>
          <a:xfrm>
            <a:off x="823442" y="4199021"/>
            <a:ext cx="10775000" cy="2346158"/>
          </a:xfrm>
        </p:spPr>
        <p:txBody>
          <a:bodyPr anchor="t">
            <a:normAutofit/>
          </a:bodyPr>
          <a:lstStyle/>
          <a:p>
            <a:pPr algn="l"/>
            <a:endParaRPr lang="es-ES">
              <a:solidFill>
                <a:srgbClr val="FFFFFF"/>
              </a:solidFill>
            </a:endParaRPr>
          </a:p>
          <a:p>
            <a:pPr algn="l"/>
            <a:endParaRPr lang="es-ES">
              <a:solidFill>
                <a:srgbClr val="FFFFFF"/>
              </a:solidFill>
            </a:endParaRPr>
          </a:p>
        </p:txBody>
      </p:sp>
      <p:graphicFrame>
        <p:nvGraphicFramePr>
          <p:cNvPr id="4" name="Tabla 3">
            <a:extLst>
              <a:ext uri="{FF2B5EF4-FFF2-40B4-BE49-F238E27FC236}">
                <a16:creationId xmlns:a16="http://schemas.microsoft.com/office/drawing/2014/main" id="{35E896C7-DE04-C3C9-4AA4-560E9A47DD0C}"/>
              </a:ext>
            </a:extLst>
          </p:cNvPr>
          <p:cNvGraphicFramePr>
            <a:graphicFrameLocks noGrp="1"/>
          </p:cNvGraphicFramePr>
          <p:nvPr/>
        </p:nvGraphicFramePr>
        <p:xfrm>
          <a:off x="2761615" y="2671604"/>
          <a:ext cx="6668770" cy="2659380"/>
        </p:xfrm>
        <a:graphic>
          <a:graphicData uri="http://schemas.openxmlformats.org/drawingml/2006/table">
            <a:tbl>
              <a:tblPr firstRow="1" firstCol="1" bandRow="1">
                <a:tableStyleId>{5C22544A-7EE6-4342-B048-85BDC9FD1C3A}</a:tableStyleId>
              </a:tblPr>
              <a:tblGrid>
                <a:gridCol w="856615">
                  <a:extLst>
                    <a:ext uri="{9D8B030D-6E8A-4147-A177-3AD203B41FA5}">
                      <a16:colId xmlns:a16="http://schemas.microsoft.com/office/drawing/2014/main" val="3790159879"/>
                    </a:ext>
                  </a:extLst>
                </a:gridCol>
                <a:gridCol w="825500">
                  <a:extLst>
                    <a:ext uri="{9D8B030D-6E8A-4147-A177-3AD203B41FA5}">
                      <a16:colId xmlns:a16="http://schemas.microsoft.com/office/drawing/2014/main" val="3551869255"/>
                    </a:ext>
                  </a:extLst>
                </a:gridCol>
                <a:gridCol w="825500">
                  <a:extLst>
                    <a:ext uri="{9D8B030D-6E8A-4147-A177-3AD203B41FA5}">
                      <a16:colId xmlns:a16="http://schemas.microsoft.com/office/drawing/2014/main" val="4155430790"/>
                    </a:ext>
                  </a:extLst>
                </a:gridCol>
                <a:gridCol w="828040">
                  <a:extLst>
                    <a:ext uri="{9D8B030D-6E8A-4147-A177-3AD203B41FA5}">
                      <a16:colId xmlns:a16="http://schemas.microsoft.com/office/drawing/2014/main" val="532179599"/>
                    </a:ext>
                  </a:extLst>
                </a:gridCol>
                <a:gridCol w="856615">
                  <a:extLst>
                    <a:ext uri="{9D8B030D-6E8A-4147-A177-3AD203B41FA5}">
                      <a16:colId xmlns:a16="http://schemas.microsoft.com/office/drawing/2014/main" val="3852454894"/>
                    </a:ext>
                  </a:extLst>
                </a:gridCol>
                <a:gridCol w="825500">
                  <a:extLst>
                    <a:ext uri="{9D8B030D-6E8A-4147-A177-3AD203B41FA5}">
                      <a16:colId xmlns:a16="http://schemas.microsoft.com/office/drawing/2014/main" val="2812803362"/>
                    </a:ext>
                  </a:extLst>
                </a:gridCol>
                <a:gridCol w="825500">
                  <a:extLst>
                    <a:ext uri="{9D8B030D-6E8A-4147-A177-3AD203B41FA5}">
                      <a16:colId xmlns:a16="http://schemas.microsoft.com/office/drawing/2014/main" val="4107106761"/>
                    </a:ext>
                  </a:extLst>
                </a:gridCol>
                <a:gridCol w="825500">
                  <a:extLst>
                    <a:ext uri="{9D8B030D-6E8A-4147-A177-3AD203B41FA5}">
                      <a16:colId xmlns:a16="http://schemas.microsoft.com/office/drawing/2014/main" val="3409779071"/>
                    </a:ext>
                  </a:extLst>
                </a:gridCol>
              </a:tblGrid>
              <a:tr h="203200">
                <a:tc>
                  <a:txBody>
                    <a:bodyPr/>
                    <a:lstStyle/>
                    <a:p>
                      <a:r>
                        <a:rPr lang="es-GT" sz="1200">
                          <a:effectLst/>
                        </a:rPr>
                        <a:t>Correlación</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Sexo</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Edad</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Nivel de estudios</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Tamaño empresa</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Sueldo</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Años trabajados</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Año recolección</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19866373"/>
                  </a:ext>
                </a:extLst>
              </a:tr>
              <a:tr h="215900">
                <a:tc>
                  <a:txBody>
                    <a:bodyPr/>
                    <a:lstStyle/>
                    <a:p>
                      <a:r>
                        <a:rPr lang="es-GT" sz="1200">
                          <a:effectLst/>
                        </a:rPr>
                        <a:t>Sexo</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1.000</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90415600"/>
                  </a:ext>
                </a:extLst>
              </a:tr>
              <a:tr h="215900">
                <a:tc>
                  <a:txBody>
                    <a:bodyPr/>
                    <a:lstStyle/>
                    <a:p>
                      <a:r>
                        <a:rPr lang="es-GT" sz="1200">
                          <a:effectLst/>
                        </a:rPr>
                        <a:t>Edad</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0.009</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1.000</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34986745"/>
                  </a:ext>
                </a:extLst>
              </a:tr>
              <a:tr h="215900">
                <a:tc>
                  <a:txBody>
                    <a:bodyPr/>
                    <a:lstStyle/>
                    <a:p>
                      <a:r>
                        <a:rPr lang="es-GT" sz="1200">
                          <a:effectLst/>
                        </a:rPr>
                        <a:t>Nivel de estudios</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0.041</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0.007</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1.000</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56772673"/>
                  </a:ext>
                </a:extLst>
              </a:tr>
              <a:tr h="215900">
                <a:tc>
                  <a:txBody>
                    <a:bodyPr/>
                    <a:lstStyle/>
                    <a:p>
                      <a:r>
                        <a:rPr lang="es-GT" sz="1200">
                          <a:effectLst/>
                        </a:rPr>
                        <a:t>Tamaño empresa</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-0.136</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0.193</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0.341</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1.000</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86144292"/>
                  </a:ext>
                </a:extLst>
              </a:tr>
              <a:tr h="215900">
                <a:tc>
                  <a:txBody>
                    <a:bodyPr/>
                    <a:lstStyle/>
                    <a:p>
                      <a:r>
                        <a:rPr lang="es-GT" sz="1200">
                          <a:effectLst/>
                        </a:rPr>
                        <a:t>Sueldo</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-0.169</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0.389</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0.421</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0.596</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1.000</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45748808"/>
                  </a:ext>
                </a:extLst>
              </a:tr>
              <a:tr h="215900">
                <a:tc>
                  <a:txBody>
                    <a:bodyPr/>
                    <a:lstStyle/>
                    <a:p>
                      <a:r>
                        <a:rPr lang="es-GT" sz="1200">
                          <a:effectLst/>
                        </a:rPr>
                        <a:t>Años trabajados</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-0.114</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0.573</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0.019</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0.163</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0.338</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1.000</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07757822"/>
                  </a:ext>
                </a:extLst>
              </a:tr>
              <a:tr h="203200">
                <a:tc>
                  <a:txBody>
                    <a:bodyPr/>
                    <a:lstStyle/>
                    <a:p>
                      <a:r>
                        <a:rPr lang="es-GT" sz="1200">
                          <a:effectLst/>
                        </a:rPr>
                        <a:t>Año recolección</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0.025</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-0.005</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0.057</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-0.027</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-0.030</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-0.049</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1.000</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06460853"/>
                  </a:ext>
                </a:extLst>
              </a:tr>
            </a:tbl>
          </a:graphicData>
        </a:graphic>
      </p:graphicFrame>
    </p:spTree>
    <p:extLst>
      <p:ext uri="{BB962C8B-B14F-4D97-AF65-F5344CB8AC3E}">
        <p14:creationId xmlns:p14="http://schemas.microsoft.com/office/powerpoint/2010/main" val="2994892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6B47C2-25DE-524A-1C53-B02FDF16B499}"/>
              </a:ext>
            </a:extLst>
          </p:cNvPr>
          <p:cNvSpPr>
            <a:spLocks noGrp="1"/>
          </p:cNvSpPr>
          <p:nvPr>
            <p:ph type="ctrTitle"/>
          </p:nvPr>
        </p:nvSpPr>
        <p:spPr>
          <a:xfrm>
            <a:off x="823441" y="887849"/>
            <a:ext cx="10623491" cy="1498782"/>
          </a:xfrm>
        </p:spPr>
        <p:txBody>
          <a:bodyPr anchor="b">
            <a:normAutofit/>
          </a:bodyPr>
          <a:lstStyle/>
          <a:p>
            <a:pPr algn="just"/>
            <a:r>
              <a:rPr lang="es-ES" sz="4800" b="1">
                <a:cs typeface="Calibri Light"/>
              </a:rPr>
              <a:t>Simulaciones de la profesión: vendedores de productos de higiene personal</a:t>
            </a:r>
          </a:p>
        </p:txBody>
      </p:sp>
      <p:sp>
        <p:nvSpPr>
          <p:cNvPr id="3" name="Subtítulo 2">
            <a:extLst>
              <a:ext uri="{FF2B5EF4-FFF2-40B4-BE49-F238E27FC236}">
                <a16:creationId xmlns:a16="http://schemas.microsoft.com/office/drawing/2014/main" id="{074C7014-334B-D148-0966-7FF9E923EAFC}"/>
              </a:ext>
            </a:extLst>
          </p:cNvPr>
          <p:cNvSpPr>
            <a:spLocks noGrp="1"/>
          </p:cNvSpPr>
          <p:nvPr>
            <p:ph type="subTitle" idx="1"/>
          </p:nvPr>
        </p:nvSpPr>
        <p:spPr>
          <a:xfrm>
            <a:off x="823442" y="4199021"/>
            <a:ext cx="10775000" cy="2346158"/>
          </a:xfrm>
        </p:spPr>
        <p:txBody>
          <a:bodyPr anchor="t">
            <a:normAutofit/>
          </a:bodyPr>
          <a:lstStyle/>
          <a:p>
            <a:pPr algn="l"/>
            <a:endParaRPr lang="es-ES">
              <a:solidFill>
                <a:srgbClr val="FFFFFF"/>
              </a:solidFill>
            </a:endParaRPr>
          </a:p>
          <a:p>
            <a:pPr algn="l"/>
            <a:endParaRPr lang="es-ES">
              <a:solidFill>
                <a:srgbClr val="FFFFFF"/>
              </a:solidFill>
            </a:endParaRPr>
          </a:p>
        </p:txBody>
      </p:sp>
      <p:pic>
        <p:nvPicPr>
          <p:cNvPr id="4" name="Imagen 3">
            <a:extLst>
              <a:ext uri="{FF2B5EF4-FFF2-40B4-BE49-F238E27FC236}">
                <a16:creationId xmlns:a16="http://schemas.microsoft.com/office/drawing/2014/main" id="{6DC523E2-79FA-18F0-D282-C75EDDF9D5E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8502" y="2850004"/>
            <a:ext cx="5030623" cy="2941196"/>
          </a:xfrm>
          <a:prstGeom prst="rect">
            <a:avLst/>
          </a:prstGeom>
          <a:noFill/>
          <a:ln>
            <a:solidFill>
              <a:sysClr val="windowText" lastClr="000000"/>
            </a:solidFill>
          </a:ln>
        </p:spPr>
      </p:pic>
      <p:pic>
        <p:nvPicPr>
          <p:cNvPr id="5" name="Imagen 4">
            <a:extLst>
              <a:ext uri="{FF2B5EF4-FFF2-40B4-BE49-F238E27FC236}">
                <a16:creationId xmlns:a16="http://schemas.microsoft.com/office/drawing/2014/main" id="{C9FDA3FA-5F80-B130-9D50-4074D793DA35}"/>
              </a:ext>
            </a:extLst>
          </p:cNvPr>
          <p:cNvPicPr>
            <a:picLocks noChangeAspect="1"/>
          </p:cNvPicPr>
          <p:nvPr/>
        </p:nvPicPr>
        <p:blipFill>
          <a:blip r:embed="rId3"/>
          <a:stretch>
            <a:fillRect/>
          </a:stretch>
        </p:blipFill>
        <p:spPr>
          <a:xfrm>
            <a:off x="6454115" y="2800890"/>
            <a:ext cx="5235990" cy="3039423"/>
          </a:xfrm>
          <a:prstGeom prst="rect">
            <a:avLst/>
          </a:prstGeom>
          <a:ln>
            <a:solidFill>
              <a:sysClr val="windowText" lastClr="000000"/>
            </a:solidFill>
          </a:ln>
        </p:spPr>
      </p:pic>
    </p:spTree>
    <p:extLst>
      <p:ext uri="{BB962C8B-B14F-4D97-AF65-F5344CB8AC3E}">
        <p14:creationId xmlns:p14="http://schemas.microsoft.com/office/powerpoint/2010/main" val="2272652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80C7D6-9449-D7DE-20B1-64C5162ECAAC}"/>
              </a:ext>
            </a:extLst>
          </p:cNvPr>
          <p:cNvSpPr>
            <a:spLocks noGrp="1"/>
          </p:cNvSpPr>
          <p:nvPr>
            <p:ph type="title"/>
          </p:nvPr>
        </p:nvSpPr>
        <p:spPr/>
        <p:txBody>
          <a:bodyPr/>
          <a:lstStyle/>
          <a:p>
            <a:r>
              <a:rPr lang="es-GT" b="1"/>
              <a:t>Matriz de correlación de la profesión: Personal de limpieza</a:t>
            </a:r>
            <a:endParaRPr lang="es-GT" b="1">
              <a:solidFill>
                <a:srgbClr val="FF0000"/>
              </a:solidFill>
            </a:endParaRPr>
          </a:p>
        </p:txBody>
      </p:sp>
      <p:graphicFrame>
        <p:nvGraphicFramePr>
          <p:cNvPr id="4" name="Marcador de contenido 3">
            <a:extLst>
              <a:ext uri="{FF2B5EF4-FFF2-40B4-BE49-F238E27FC236}">
                <a16:creationId xmlns:a16="http://schemas.microsoft.com/office/drawing/2014/main" id="{1A8DB869-D121-1575-FFB1-6D0C149BF8AD}"/>
              </a:ext>
            </a:extLst>
          </p:cNvPr>
          <p:cNvGraphicFramePr>
            <a:graphicFrameLocks noGrp="1"/>
          </p:cNvGraphicFramePr>
          <p:nvPr>
            <p:ph idx="1"/>
          </p:nvPr>
        </p:nvGraphicFramePr>
        <p:xfrm>
          <a:off x="2761615" y="2671604"/>
          <a:ext cx="6668770" cy="2659380"/>
        </p:xfrm>
        <a:graphic>
          <a:graphicData uri="http://schemas.openxmlformats.org/drawingml/2006/table">
            <a:tbl>
              <a:tblPr firstRow="1" firstCol="1" bandRow="1">
                <a:tableStyleId>{5C22544A-7EE6-4342-B048-85BDC9FD1C3A}</a:tableStyleId>
              </a:tblPr>
              <a:tblGrid>
                <a:gridCol w="856615">
                  <a:extLst>
                    <a:ext uri="{9D8B030D-6E8A-4147-A177-3AD203B41FA5}">
                      <a16:colId xmlns:a16="http://schemas.microsoft.com/office/drawing/2014/main" val="3838396083"/>
                    </a:ext>
                  </a:extLst>
                </a:gridCol>
                <a:gridCol w="825500">
                  <a:extLst>
                    <a:ext uri="{9D8B030D-6E8A-4147-A177-3AD203B41FA5}">
                      <a16:colId xmlns:a16="http://schemas.microsoft.com/office/drawing/2014/main" val="1003147620"/>
                    </a:ext>
                  </a:extLst>
                </a:gridCol>
                <a:gridCol w="825500">
                  <a:extLst>
                    <a:ext uri="{9D8B030D-6E8A-4147-A177-3AD203B41FA5}">
                      <a16:colId xmlns:a16="http://schemas.microsoft.com/office/drawing/2014/main" val="3006638594"/>
                    </a:ext>
                  </a:extLst>
                </a:gridCol>
                <a:gridCol w="828040">
                  <a:extLst>
                    <a:ext uri="{9D8B030D-6E8A-4147-A177-3AD203B41FA5}">
                      <a16:colId xmlns:a16="http://schemas.microsoft.com/office/drawing/2014/main" val="4231871362"/>
                    </a:ext>
                  </a:extLst>
                </a:gridCol>
                <a:gridCol w="856615">
                  <a:extLst>
                    <a:ext uri="{9D8B030D-6E8A-4147-A177-3AD203B41FA5}">
                      <a16:colId xmlns:a16="http://schemas.microsoft.com/office/drawing/2014/main" val="1345313399"/>
                    </a:ext>
                  </a:extLst>
                </a:gridCol>
                <a:gridCol w="825500">
                  <a:extLst>
                    <a:ext uri="{9D8B030D-6E8A-4147-A177-3AD203B41FA5}">
                      <a16:colId xmlns:a16="http://schemas.microsoft.com/office/drawing/2014/main" val="3433247977"/>
                    </a:ext>
                  </a:extLst>
                </a:gridCol>
                <a:gridCol w="825500">
                  <a:extLst>
                    <a:ext uri="{9D8B030D-6E8A-4147-A177-3AD203B41FA5}">
                      <a16:colId xmlns:a16="http://schemas.microsoft.com/office/drawing/2014/main" val="3389349540"/>
                    </a:ext>
                  </a:extLst>
                </a:gridCol>
                <a:gridCol w="825500">
                  <a:extLst>
                    <a:ext uri="{9D8B030D-6E8A-4147-A177-3AD203B41FA5}">
                      <a16:colId xmlns:a16="http://schemas.microsoft.com/office/drawing/2014/main" val="3927673226"/>
                    </a:ext>
                  </a:extLst>
                </a:gridCol>
              </a:tblGrid>
              <a:tr h="203200">
                <a:tc>
                  <a:txBody>
                    <a:bodyPr/>
                    <a:lstStyle/>
                    <a:p>
                      <a:r>
                        <a:rPr lang="es-GT" sz="1200">
                          <a:effectLst/>
                        </a:rPr>
                        <a:t>Correlación</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Sexo</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Edad</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Nivel de estudios</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Tamaño empresa</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Sueldo</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Años trabajados</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Año recolección</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43050438"/>
                  </a:ext>
                </a:extLst>
              </a:tr>
              <a:tr h="215900">
                <a:tc>
                  <a:txBody>
                    <a:bodyPr/>
                    <a:lstStyle/>
                    <a:p>
                      <a:r>
                        <a:rPr lang="es-GT" sz="1200">
                          <a:effectLst/>
                        </a:rPr>
                        <a:t>Sexo</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1.000</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77969228"/>
                  </a:ext>
                </a:extLst>
              </a:tr>
              <a:tr h="215900">
                <a:tc>
                  <a:txBody>
                    <a:bodyPr/>
                    <a:lstStyle/>
                    <a:p>
                      <a:r>
                        <a:rPr lang="es-GT" sz="1200">
                          <a:effectLst/>
                        </a:rPr>
                        <a:t>Edad</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-0.008</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1.000</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62128330"/>
                  </a:ext>
                </a:extLst>
              </a:tr>
              <a:tr h="215900">
                <a:tc>
                  <a:txBody>
                    <a:bodyPr/>
                    <a:lstStyle/>
                    <a:p>
                      <a:r>
                        <a:rPr lang="es-GT" sz="1200">
                          <a:effectLst/>
                        </a:rPr>
                        <a:t>Nivel de estudios</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-0.085</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-0.319</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1.000</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32528022"/>
                  </a:ext>
                </a:extLst>
              </a:tr>
              <a:tr h="215900">
                <a:tc>
                  <a:txBody>
                    <a:bodyPr/>
                    <a:lstStyle/>
                    <a:p>
                      <a:r>
                        <a:rPr lang="es-GT" sz="1200">
                          <a:effectLst/>
                        </a:rPr>
                        <a:t>Tamaño empresa</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-0.403</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-0.005</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0.085</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1.000</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65472631"/>
                  </a:ext>
                </a:extLst>
              </a:tr>
              <a:tr h="215900">
                <a:tc>
                  <a:txBody>
                    <a:bodyPr/>
                    <a:lstStyle/>
                    <a:p>
                      <a:r>
                        <a:rPr lang="es-GT" sz="1200">
                          <a:effectLst/>
                        </a:rPr>
                        <a:t>Sueldo</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-0.284</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0.190</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0.175</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0.331</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1.000</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02415685"/>
                  </a:ext>
                </a:extLst>
              </a:tr>
              <a:tr h="215900">
                <a:tc>
                  <a:txBody>
                    <a:bodyPr/>
                    <a:lstStyle/>
                    <a:p>
                      <a:r>
                        <a:rPr lang="es-GT" sz="1200">
                          <a:effectLst/>
                        </a:rPr>
                        <a:t>Años trabajados</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-0.005</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0.497</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-0.267</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0.064</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0.191</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1.000</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 </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64798488"/>
                  </a:ext>
                </a:extLst>
              </a:tr>
              <a:tr h="203200">
                <a:tc>
                  <a:txBody>
                    <a:bodyPr/>
                    <a:lstStyle/>
                    <a:p>
                      <a:r>
                        <a:rPr lang="es-GT" sz="1200">
                          <a:effectLst/>
                        </a:rPr>
                        <a:t>Año recolección</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-0.035</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-0.080</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0.005</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-0.039</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-0.140</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-0.001</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s-GT" sz="1200">
                          <a:effectLst/>
                        </a:rPr>
                        <a:t>1.000</a:t>
                      </a:r>
                      <a:endParaRPr lang="es-GT"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01132165"/>
                  </a:ext>
                </a:extLst>
              </a:tr>
            </a:tbl>
          </a:graphicData>
        </a:graphic>
      </p:graphicFrame>
    </p:spTree>
    <p:extLst>
      <p:ext uri="{BB962C8B-B14F-4D97-AF65-F5344CB8AC3E}">
        <p14:creationId xmlns:p14="http://schemas.microsoft.com/office/powerpoint/2010/main" val="1306728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80C7D6-9449-D7DE-20B1-64C5162ECAAC}"/>
              </a:ext>
            </a:extLst>
          </p:cNvPr>
          <p:cNvSpPr>
            <a:spLocks noGrp="1"/>
          </p:cNvSpPr>
          <p:nvPr>
            <p:ph type="title"/>
          </p:nvPr>
        </p:nvSpPr>
        <p:spPr/>
        <p:txBody>
          <a:bodyPr/>
          <a:lstStyle/>
          <a:p>
            <a:r>
              <a:rPr lang="es-GT" b="1"/>
              <a:t>Simulaciones de la profesión: Personal de limpieza</a:t>
            </a:r>
          </a:p>
        </p:txBody>
      </p:sp>
      <p:pic>
        <p:nvPicPr>
          <p:cNvPr id="4" name="Marcador de contenido 3">
            <a:extLst>
              <a:ext uri="{FF2B5EF4-FFF2-40B4-BE49-F238E27FC236}">
                <a16:creationId xmlns:a16="http://schemas.microsoft.com/office/drawing/2014/main" id="{115CAD36-A623-9CE0-3BE6-DE33C9EA4F4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7"/>
            <a:ext cx="4976579" cy="3580329"/>
          </a:xfrm>
          <a:prstGeom prst="rect">
            <a:avLst/>
          </a:prstGeom>
          <a:noFill/>
          <a:ln>
            <a:solidFill>
              <a:sysClr val="windowText" lastClr="000000"/>
            </a:solidFill>
          </a:ln>
        </p:spPr>
      </p:pic>
      <p:pic>
        <p:nvPicPr>
          <p:cNvPr id="5" name="Imagen 4">
            <a:extLst>
              <a:ext uri="{FF2B5EF4-FFF2-40B4-BE49-F238E27FC236}">
                <a16:creationId xmlns:a16="http://schemas.microsoft.com/office/drawing/2014/main" id="{AD43B7F2-8613-1D66-1F46-1B6F1987A9FA}"/>
              </a:ext>
            </a:extLst>
          </p:cNvPr>
          <p:cNvPicPr>
            <a:picLocks noChangeAspect="1"/>
          </p:cNvPicPr>
          <p:nvPr/>
        </p:nvPicPr>
        <p:blipFill>
          <a:blip r:embed="rId3"/>
          <a:stretch>
            <a:fillRect/>
          </a:stretch>
        </p:blipFill>
        <p:spPr>
          <a:xfrm>
            <a:off x="6096000" y="1690686"/>
            <a:ext cx="4976579" cy="3580329"/>
          </a:xfrm>
          <a:prstGeom prst="rect">
            <a:avLst/>
          </a:prstGeom>
          <a:ln>
            <a:solidFill>
              <a:sysClr val="windowText" lastClr="000000"/>
            </a:solidFill>
          </a:ln>
        </p:spPr>
      </p:pic>
    </p:spTree>
    <p:extLst>
      <p:ext uri="{BB962C8B-B14F-4D97-AF65-F5344CB8AC3E}">
        <p14:creationId xmlns:p14="http://schemas.microsoft.com/office/powerpoint/2010/main" val="118669648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783</Words>
  <Application>Microsoft Macintosh PowerPoint</Application>
  <PresentationFormat>Panorámica</PresentationFormat>
  <Paragraphs>600</Paragraphs>
  <Slides>17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Calibri</vt:lpstr>
      <vt:lpstr>Calibri Light</vt:lpstr>
      <vt:lpstr>Tema de Office</vt:lpstr>
      <vt:lpstr>Salario devengado en relación al tipo de empleo</vt:lpstr>
      <vt:lpstr>Base de datos utilizado</vt:lpstr>
      <vt:lpstr>Modelo diseñado</vt:lpstr>
      <vt:lpstr>Matriz de correlación profesión: peones agropecuarios</vt:lpstr>
      <vt:lpstr>Simulaciones de la profesión: peones agropecuarios</vt:lpstr>
      <vt:lpstr>Matriz de correlación de profesión: vendedores de productos de higiene personal</vt:lpstr>
      <vt:lpstr>Simulaciones de la profesión: vendedores de productos de higiene personal</vt:lpstr>
      <vt:lpstr>Matriz de correlación de la profesión: Personal de limpieza</vt:lpstr>
      <vt:lpstr>Simulaciones de la profesión: Personal de limpieza</vt:lpstr>
      <vt:lpstr>Matriz de correlación de la profesión: Obreros de la construcción</vt:lpstr>
      <vt:lpstr>Simulaciones de la profesión: Obreros de la construcción</vt:lpstr>
      <vt:lpstr>Matriz de correlación de la profesión: Profesionales de la enseñanza</vt:lpstr>
      <vt:lpstr>Simulaciones de la profesión: Profesionales de la enseñanza</vt:lpstr>
      <vt:lpstr>Matriz de correlación de la profesión: Peones de la Minería</vt:lpstr>
      <vt:lpstr>Simulaciones de la profesión: Peones de la minería</vt:lpstr>
      <vt:lpstr>¿Qué significa que la correlación sea negativa o positiva?</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santos.lopez@galileo.edu</dc:creator>
  <cp:lastModifiedBy>Santos L?pez Tzoy</cp:lastModifiedBy>
  <cp:revision>1</cp:revision>
  <dcterms:created xsi:type="dcterms:W3CDTF">2023-03-13T19:54:33Z</dcterms:created>
  <dcterms:modified xsi:type="dcterms:W3CDTF">2023-04-03T05:49:52Z</dcterms:modified>
</cp:coreProperties>
</file>