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2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0DF442-E157-40AC-84A5-C7B4E1BD965A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62A79-93C3-4E6A-B31E-3BF1A34AF94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47117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62A79-93C3-4E6A-B31E-3BF1A34AF94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4386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162A79-93C3-4E6A-B31E-3BF1A34AF94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053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68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455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216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863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3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27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68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94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55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7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4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9/17/2025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3872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7B9A579-CEE2-4B29-A96A-484E7210C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2BF505A-F208-4F50-B035-FB0D18913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CCA8216-4823-5183-BCC0-53B8A70C4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7238" y="1122363"/>
            <a:ext cx="5490211" cy="2387600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2600" b="1" kern="1200">
                <a:effectLst/>
                <a:latin typeface="+mj-lt"/>
                <a:ea typeface="+mj-ea"/>
                <a:cs typeface="+mj-cs"/>
              </a:rPr>
              <a:t>ANÁLISIS DEL RENDIMIENTO DE LOS PILOTOS Y ESCUDERIAS DE LA FORMULA 1 DURANTE LAS TEMORADAS DE 2022 A 2024</a:t>
            </a:r>
            <a:br>
              <a:rPr lang="en-US" sz="2600" kern="1200">
                <a:effectLst/>
                <a:latin typeface="+mj-lt"/>
                <a:ea typeface="+mj-ea"/>
                <a:cs typeface="+mj-cs"/>
              </a:rPr>
            </a:br>
            <a:endParaRPr lang="en-US" sz="26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52E797-04AA-77EA-84B5-387E7DA0D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38" y="3602038"/>
            <a:ext cx="5490211" cy="1655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Autor: Santiago Mateos Gómez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Tutor: Mercedes Sánchez Barba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/>
              <a:t>Mayo 2025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/>
          </a:p>
        </p:txBody>
      </p:sp>
      <p:grpSp>
        <p:nvGrpSpPr>
          <p:cNvPr id="81" name="decorative circles">
            <a:extLst>
              <a:ext uri="{FF2B5EF4-FFF2-40B4-BE49-F238E27FC236}">
                <a16:creationId xmlns:a16="http://schemas.microsoft.com/office/drawing/2014/main" id="{F7A05E80-5884-48CE-9190-BA0CFBCB2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212029" y="491188"/>
            <a:ext cx="4676619" cy="5685774"/>
            <a:chOff x="7212029" y="491188"/>
            <a:chExt cx="4676619" cy="5685774"/>
          </a:xfrm>
        </p:grpSpPr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07DF1ED-460C-435D-B220-C861AD726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466" y="5741887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E4AB0F7-0053-4849-A9C6-D7FBE0071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212029" y="491188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9013893B-33CF-4ADE-9059-1E7D4BB03C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75281" y="3294630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F0382E70-A6B3-416C-8DEE-1D3A164FA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09DC0207-789B-4372-8C2F-3AF17188F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8320" y="3687896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BAB43A65-F138-4595-A599-233168946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54608" y="11755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B698743-14CB-4A42-94DF-39441DCC3C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99267" y="5871182"/>
              <a:ext cx="305780" cy="30578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BEF4A34-0A01-412D-84E1-6617B3D3DE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7221" y="77737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Oval 3">
            <a:extLst>
              <a:ext uri="{FF2B5EF4-FFF2-40B4-BE49-F238E27FC236}">
                <a16:creationId xmlns:a16="http://schemas.microsoft.com/office/drawing/2014/main" id="{84BDAC17-412A-4D60-AEC5-37D6D03D7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0458" y="1888718"/>
            <a:ext cx="3529419" cy="35294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1">
            <a:extLst>
              <a:ext uri="{FF2B5EF4-FFF2-40B4-BE49-F238E27FC236}">
                <a16:creationId xmlns:a16="http://schemas.microsoft.com/office/drawing/2014/main" id="{06A2B140-5A7C-4206-AFD7-ACD62B3A7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84" y="-6128"/>
            <a:ext cx="2727916" cy="2464421"/>
          </a:xfrm>
          <a:custGeom>
            <a:avLst/>
            <a:gdLst>
              <a:gd name="connsiteX0" fmla="*/ 312799 w 2727916"/>
              <a:gd name="connsiteY0" fmla="*/ 0 h 2464421"/>
              <a:gd name="connsiteX1" fmla="*/ 2727916 w 2727916"/>
              <a:gd name="connsiteY1" fmla="*/ 0 h 2464421"/>
              <a:gd name="connsiteX2" fmla="*/ 2727916 w 2727916"/>
              <a:gd name="connsiteY2" fmla="*/ 1899759 h 2464421"/>
              <a:gd name="connsiteX3" fmla="*/ 2724089 w 2727916"/>
              <a:gd name="connsiteY3" fmla="*/ 1904877 h 2464421"/>
              <a:gd name="connsiteX4" fmla="*/ 1537601 w 2727916"/>
              <a:gd name="connsiteY4" fmla="*/ 2464421 h 2464421"/>
              <a:gd name="connsiteX5" fmla="*/ 0 w 2727916"/>
              <a:gd name="connsiteY5" fmla="*/ 926820 h 2464421"/>
              <a:gd name="connsiteX6" fmla="*/ 262598 w 2727916"/>
              <a:gd name="connsiteY6" fmla="*/ 67133 h 2464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7916" h="2464421">
                <a:moveTo>
                  <a:pt x="312799" y="0"/>
                </a:moveTo>
                <a:lnTo>
                  <a:pt x="2727916" y="0"/>
                </a:lnTo>
                <a:lnTo>
                  <a:pt x="2727916" y="1899759"/>
                </a:lnTo>
                <a:lnTo>
                  <a:pt x="2724089" y="1904877"/>
                </a:lnTo>
                <a:cubicBezTo>
                  <a:pt x="2442070" y="2246605"/>
                  <a:pt x="2015273" y="2464421"/>
                  <a:pt x="1537601" y="2464421"/>
                </a:cubicBezTo>
                <a:cubicBezTo>
                  <a:pt x="688407" y="2464421"/>
                  <a:pt x="0" y="1776014"/>
                  <a:pt x="0" y="926820"/>
                </a:cubicBezTo>
                <a:cubicBezTo>
                  <a:pt x="0" y="608372"/>
                  <a:pt x="96807" y="312535"/>
                  <a:pt x="262598" y="671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B392C550-B314-09AF-1391-11EE2E1CEE62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920006" y="670983"/>
            <a:ext cx="2105056" cy="761883"/>
          </a:xfrm>
          <a:prstGeom prst="rect">
            <a:avLst/>
          </a:prstGeom>
          <a:noFill/>
        </p:spPr>
      </p:pic>
      <p:sp>
        <p:nvSpPr>
          <p:cNvPr id="95" name="Oval 2">
            <a:extLst>
              <a:ext uri="{FF2B5EF4-FFF2-40B4-BE49-F238E27FC236}">
                <a16:creationId xmlns:a16="http://schemas.microsoft.com/office/drawing/2014/main" id="{DCB1E487-DA19-43C8-8271-1BF9D7BF6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100623" y="4894548"/>
            <a:ext cx="2091377" cy="1963452"/>
          </a:xfrm>
          <a:custGeom>
            <a:avLst/>
            <a:gdLst>
              <a:gd name="connsiteX0" fmla="*/ 1203819 w 2091377"/>
              <a:gd name="connsiteY0" fmla="*/ 0 h 1963452"/>
              <a:gd name="connsiteX1" fmla="*/ 2055048 w 2091377"/>
              <a:gd name="connsiteY1" fmla="*/ 352591 h 1963452"/>
              <a:gd name="connsiteX2" fmla="*/ 2091377 w 2091377"/>
              <a:gd name="connsiteY2" fmla="*/ 392563 h 1963452"/>
              <a:gd name="connsiteX3" fmla="*/ 2091377 w 2091377"/>
              <a:gd name="connsiteY3" fmla="*/ 1963452 h 1963452"/>
              <a:gd name="connsiteX4" fmla="*/ 270326 w 2091377"/>
              <a:gd name="connsiteY4" fmla="*/ 1963452 h 1963452"/>
              <a:gd name="connsiteX5" fmla="*/ 205593 w 2091377"/>
              <a:gd name="connsiteY5" fmla="*/ 1876886 h 1963452"/>
              <a:gd name="connsiteX6" fmla="*/ 0 w 2091377"/>
              <a:gd name="connsiteY6" fmla="*/ 1203819 h 1963452"/>
              <a:gd name="connsiteX7" fmla="*/ 1203819 w 2091377"/>
              <a:gd name="connsiteY7" fmla="*/ 0 h 1963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1377" h="1963452">
                <a:moveTo>
                  <a:pt x="1203819" y="0"/>
                </a:moveTo>
                <a:cubicBezTo>
                  <a:pt x="1536245" y="0"/>
                  <a:pt x="1837199" y="134742"/>
                  <a:pt x="2055048" y="352591"/>
                </a:cubicBezTo>
                <a:lnTo>
                  <a:pt x="2091377" y="392563"/>
                </a:lnTo>
                <a:lnTo>
                  <a:pt x="2091377" y="1963452"/>
                </a:lnTo>
                <a:lnTo>
                  <a:pt x="270326" y="1963452"/>
                </a:lnTo>
                <a:lnTo>
                  <a:pt x="205593" y="1876886"/>
                </a:lnTo>
                <a:cubicBezTo>
                  <a:pt x="75792" y="1684755"/>
                  <a:pt x="0" y="1453138"/>
                  <a:pt x="0" y="1203819"/>
                </a:cubicBezTo>
                <a:cubicBezTo>
                  <a:pt x="0" y="538968"/>
                  <a:pt x="538968" y="0"/>
                  <a:pt x="12038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ista superior de un fondo con colores">
            <a:extLst>
              <a:ext uri="{FF2B5EF4-FFF2-40B4-BE49-F238E27FC236}">
                <a16:creationId xmlns:a16="http://schemas.microsoft.com/office/drawing/2014/main" id="{E82E3159-5353-D049-5E6A-7DBC9DDB9A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770" r="25981" b="1"/>
          <a:stretch>
            <a:fillRect/>
          </a:stretch>
        </p:blipFill>
        <p:spPr>
          <a:xfrm>
            <a:off x="10579460" y="5257799"/>
            <a:ext cx="1463665" cy="1463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71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A7548-D6AD-CB06-8FD1-E24E66D72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DB1A6B-02A6-25A6-6260-0CF0A6BB9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D4317DD-CFE3-51EF-A856-F1BCC1991224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4.2. Relación entre el número de abandonos y otras variables categóricas</a:t>
            </a:r>
          </a:p>
          <a:p>
            <a:r>
              <a:rPr lang="es-ES" sz="2800" dirty="0"/>
              <a:t>Clasificación en </a:t>
            </a:r>
            <a:r>
              <a:rPr lang="es-ES" sz="2800" dirty="0" err="1"/>
              <a:t>Qualy</a:t>
            </a:r>
            <a:r>
              <a:rPr lang="es-ES" sz="2800" dirty="0"/>
              <a:t> y número de abandonos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FCFA26-6218-918B-FBBD-9949E3E84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562539"/>
            <a:ext cx="6041774" cy="106910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0CD6A7F-E100-167D-4D7D-6F3962DF9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0792" y="3207785"/>
            <a:ext cx="4516693" cy="266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72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AAF13-EC23-DCA8-33A4-F8E94023D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6F77-A984-29D1-3EA6-4FEF2F7F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6528E0AE-BBE4-1048-F98E-B4233C28A06E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4.2. Relación entre el número de abandonos y otras variables categóricas</a:t>
            </a:r>
          </a:p>
          <a:p>
            <a:r>
              <a:rPr lang="es-ES" sz="2800" dirty="0"/>
              <a:t>Equipo de Fórmula 1 y número de abandonos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EB6671-BA1E-49D7-ED7D-51CDD63B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3248864"/>
            <a:ext cx="9015167" cy="292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435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6754-4903-7B0C-69DA-5E8EE9BAB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9AEA56-7547-750E-2F0E-1EBF6FA56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3C96686-5691-049C-1AAA-E1DDB30346D1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 4.3.Relación entre los resultados de las carreras con otras variables categóricas</a:t>
            </a:r>
          </a:p>
          <a:p>
            <a:r>
              <a:rPr lang="es-ES" sz="2800" dirty="0"/>
              <a:t>Piloto y  resultado.</a:t>
            </a:r>
          </a:p>
          <a:p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A664B9-7500-7704-9119-5B2D53779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795" y="5555510"/>
            <a:ext cx="4063156" cy="51828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50AD3DA-E0C1-30E2-FF21-4E741D866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50" y="3298420"/>
            <a:ext cx="4948691" cy="291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0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8989-6186-F22E-D153-3D96975A6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003345-9FE0-8693-184E-39B66E1AC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9EA6E73-C53A-6CCE-BACD-4BA1E1490A14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 4.3.Relación entre los resultados de las carreras con otras variables categóricas</a:t>
            </a:r>
          </a:p>
          <a:p>
            <a:r>
              <a:rPr lang="es-ES" sz="2800" dirty="0"/>
              <a:t>Constructor y  resultado.</a:t>
            </a:r>
          </a:p>
          <a:p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F7407F-6E30-798B-B1ED-099AD2CB1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533" y="5494379"/>
            <a:ext cx="5311742" cy="6825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9083051-3C99-9864-871D-D0AAE25A8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3407993"/>
            <a:ext cx="5231420" cy="3084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03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C3327-6BB4-F8E4-E949-803D4DDF2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FEEB91-E3B0-25B2-3C7D-D7205A850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F6C17EFA-55AB-98C9-E04F-3281A94295FA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 4.4.	 Puntuación y factores asociados</a:t>
            </a:r>
          </a:p>
          <a:p>
            <a:r>
              <a:rPr lang="es-ES" sz="2800" dirty="0"/>
              <a:t>Puntos según constructor y tipo de circuito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942F0A-4410-90D3-8B58-343FAAA74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629" y="3140880"/>
            <a:ext cx="5586530" cy="329428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D7B2A433-2D7A-FEA3-F3D3-093F098C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440" y="3140880"/>
            <a:ext cx="2608654" cy="358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0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E01C-4C80-B0A4-23A2-5D796658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FCEAC-5617-0EB3-B26C-B638D78CC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28C892A-C483-7AA1-2212-F0206687E3CA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 4.4.	 Puntuación y factores asociados</a:t>
            </a:r>
          </a:p>
          <a:p>
            <a:r>
              <a:rPr lang="es-ES" sz="2800" dirty="0"/>
              <a:t>Puntos según constructor y tipo de circuito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2EBB982-8F7F-EDA7-1857-6F2473447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658" y="2881323"/>
            <a:ext cx="7799109" cy="36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6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F9D7-26B3-A7C7-AAE6-B38A7BEA3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B76EA-A54D-AF45-2AB1-F824C3247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01ED4CC6-CA46-6E81-21D4-D0CCDD36F750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 4.4.	 Puntuación y factores asociados</a:t>
            </a:r>
          </a:p>
          <a:p>
            <a:r>
              <a:rPr lang="es-ES" sz="2800" dirty="0"/>
              <a:t>Puntos según piloto y tipo de circuito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FDF3D61-0744-5FF3-0EF2-73BE7E7D5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889" y="2854666"/>
            <a:ext cx="6183074" cy="364605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1B4D895-DDC2-FC6D-2665-ECB9F99E4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6444" y="2854667"/>
            <a:ext cx="4169899" cy="375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403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7FF23-4D58-C44D-6FD4-C46277EBD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Discusión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76F8C3-63FE-D735-8CD9-36D41F275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Importancia del constructor Van </a:t>
            </a:r>
            <a:r>
              <a:rPr lang="es-ES" dirty="0" err="1"/>
              <a:t>Kesteren</a:t>
            </a:r>
            <a:r>
              <a:rPr lang="es-ES" dirty="0"/>
              <a:t> y </a:t>
            </a:r>
            <a:r>
              <a:rPr lang="es-ES" dirty="0" err="1"/>
              <a:t>Bergkamp</a:t>
            </a:r>
            <a:r>
              <a:rPr lang="es-ES" dirty="0"/>
              <a:t> (2022)</a:t>
            </a:r>
          </a:p>
          <a:p>
            <a:r>
              <a:rPr lang="es-ES" dirty="0"/>
              <a:t>Entorno adecuado para evaluar el rendimiento </a:t>
            </a:r>
            <a:r>
              <a:rPr lang="es-ES" dirty="0" err="1"/>
              <a:t>Belgaid</a:t>
            </a:r>
            <a:r>
              <a:rPr lang="es-ES" dirty="0"/>
              <a:t> (2024)</a:t>
            </a:r>
          </a:p>
          <a:p>
            <a:r>
              <a:rPr lang="es-ES" dirty="0"/>
              <a:t>Inversión de capital en la F1 Amo Lledó (2019) </a:t>
            </a:r>
          </a:p>
          <a:p>
            <a:r>
              <a:rPr lang="es-ES" dirty="0"/>
              <a:t>Coherencia con la literatura existente</a:t>
            </a:r>
          </a:p>
        </p:txBody>
      </p:sp>
    </p:spTree>
    <p:extLst>
      <p:ext uri="{BB962C8B-B14F-4D97-AF65-F5344CB8AC3E}">
        <p14:creationId xmlns:p14="http://schemas.microsoft.com/office/powerpoint/2010/main" val="22449325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EB989-9AB8-01C7-3B20-718EA97C2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Conclusiones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C98B71-486E-455D-DCC9-1A6DD23B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Relación entre abandonos y piloto</a:t>
            </a:r>
          </a:p>
          <a:p>
            <a:r>
              <a:rPr lang="es-ES" dirty="0"/>
              <a:t>Relación entre abandono y constructor </a:t>
            </a:r>
          </a:p>
          <a:p>
            <a:r>
              <a:rPr lang="es-ES" dirty="0"/>
              <a:t>Cercana relación significativa entre el tipo de circuito y el abandono</a:t>
            </a:r>
          </a:p>
          <a:p>
            <a:r>
              <a:rPr lang="es-ES" dirty="0"/>
              <a:t>No se han encontrado diferencias entre las puntuaciones de los equipos y de los pilotos según el tipo de circuito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240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6CC41-BF03-4E04-AB6A-245099CAE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Índice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2ACABD-3F97-7A55-37BA-266F88749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1.	Resumen / Abstract</a:t>
            </a:r>
          </a:p>
          <a:p>
            <a:r>
              <a:rPr lang="es-ES" dirty="0"/>
              <a:t>2.	Introducción	</a:t>
            </a:r>
          </a:p>
          <a:p>
            <a:r>
              <a:rPr lang="es-ES" dirty="0"/>
              <a:t>3.	Material y métodos	</a:t>
            </a:r>
          </a:p>
          <a:p>
            <a:r>
              <a:rPr lang="es-ES" dirty="0"/>
              <a:t>4.	Resultados	</a:t>
            </a:r>
          </a:p>
          <a:p>
            <a:pPr lvl="1"/>
            <a:r>
              <a:rPr lang="es-ES" dirty="0"/>
              <a:t>4.1.	Análisis exploratorio	</a:t>
            </a:r>
          </a:p>
          <a:p>
            <a:pPr lvl="1"/>
            <a:r>
              <a:rPr lang="es-ES" dirty="0"/>
              <a:t>4.2.	Relación entre el número de abandonos y otras variables categóricas	</a:t>
            </a:r>
          </a:p>
          <a:p>
            <a:pPr lvl="1"/>
            <a:r>
              <a:rPr lang="es-ES" dirty="0"/>
              <a:t>4.3.	Relación entre los resultados de las carreras con otras variables categóricas	</a:t>
            </a:r>
          </a:p>
          <a:p>
            <a:pPr lvl="1"/>
            <a:r>
              <a:rPr lang="es-ES" dirty="0"/>
              <a:t>4.4.	Puntuación y factores asociados	</a:t>
            </a:r>
          </a:p>
          <a:p>
            <a:pPr lvl="2"/>
            <a:r>
              <a:rPr lang="es-ES" dirty="0"/>
              <a:t>4.4.1.	Puntos según constructor y tipo de circuito	</a:t>
            </a:r>
          </a:p>
          <a:p>
            <a:pPr lvl="2"/>
            <a:r>
              <a:rPr lang="es-ES" dirty="0"/>
              <a:t>4.4.2.	Puntos según piloto y tipo de circuito	</a:t>
            </a:r>
          </a:p>
          <a:p>
            <a:r>
              <a:rPr lang="es-ES" dirty="0"/>
              <a:t>5.	Discusión	</a:t>
            </a:r>
          </a:p>
          <a:p>
            <a:r>
              <a:rPr lang="es-ES" dirty="0"/>
              <a:t>6.	Conclusiones	</a:t>
            </a:r>
          </a:p>
          <a:p>
            <a:r>
              <a:rPr lang="es-ES" dirty="0"/>
              <a:t>7.	Referencias	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06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427DF8B-AF40-4916-BF81-7B4B1D6A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E0E191-47BD-46BD-846E-E994713F2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5D3FC4A-C8E6-9E25-5856-86F04F58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688" y="385853"/>
            <a:ext cx="4939693" cy="1268376"/>
          </a:xfrm>
        </p:spPr>
        <p:txBody>
          <a:bodyPr anchor="b">
            <a:normAutofit/>
          </a:bodyPr>
          <a:lstStyle/>
          <a:p>
            <a:r>
              <a:rPr lang="es-ES" sz="4400" dirty="0"/>
              <a:t>1. Resumen/Abstract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B6F3C5-DEB3-8B9C-521B-A18350F8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49" y="1923297"/>
            <a:ext cx="5868657" cy="3669432"/>
          </a:xfrm>
        </p:spPr>
        <p:txBody>
          <a:bodyPr anchor="t">
            <a:normAutofit fontScale="92500" lnSpcReduction="20000"/>
          </a:bodyPr>
          <a:lstStyle/>
          <a:p>
            <a:r>
              <a:rPr lang="es-ES" sz="19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La Formula 1 es la cúspide del automovilismo</a:t>
            </a:r>
          </a:p>
          <a:p>
            <a:r>
              <a:rPr lang="es-ES" sz="1900" kern="0" dirty="0">
                <a:latin typeface="Times New Roman" panose="02020603050405020304" pitchFamily="18" charset="0"/>
                <a:ea typeface="Aptos" panose="020B0004020202020204" pitchFamily="34" charset="0"/>
              </a:rPr>
              <a:t>A</a:t>
            </a:r>
            <a:r>
              <a:rPr lang="es-ES" sz="19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naliza el rendimiento de los pilotos y de las escuderías a lo largo de las temporadas 2022, 2023 y 2024</a:t>
            </a:r>
          </a:p>
          <a:p>
            <a:r>
              <a:rPr lang="es-ES" sz="1900" kern="0" dirty="0">
                <a:latin typeface="Times New Roman" panose="02020603050405020304" pitchFamily="18" charset="0"/>
              </a:rPr>
              <a:t>Misma normativa técnica</a:t>
            </a:r>
          </a:p>
          <a:p>
            <a:r>
              <a:rPr lang="es-ES" sz="1900" kern="0" dirty="0">
                <a:latin typeface="Times New Roman" panose="02020603050405020304" pitchFamily="18" charset="0"/>
              </a:rPr>
              <a:t>Objetivo principal: encontrar</a:t>
            </a:r>
            <a:r>
              <a:rPr lang="es-ES" sz="19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aquellos factores o características que más influyen en el rendimiento de los pilotos</a:t>
            </a:r>
          </a:p>
          <a:p>
            <a:r>
              <a:rPr lang="es-ES" sz="1900" dirty="0"/>
              <a:t>Tratamiento estadístico utilizado: Análisis exploratorio, test Chi-cuadrado, ANOVA, </a:t>
            </a:r>
            <a:r>
              <a:rPr lang="es-ES" sz="1900" dirty="0" err="1"/>
              <a:t>Kruskall</a:t>
            </a:r>
            <a:r>
              <a:rPr lang="es-ES" sz="1900" dirty="0"/>
              <a:t>-Wallis y pruebas Post-Hoc.</a:t>
            </a:r>
          </a:p>
          <a:p>
            <a:r>
              <a:rPr lang="es-ES" sz="1900" dirty="0"/>
              <a:t>Resultados obtenidos: relación entre la posición de salida y la posibilidad de abandonar, el constructor y la posibilidad de que algún monoplaza abandone, el piloto y los resultados en carrera y el constructor y el resultado en carrera.</a:t>
            </a:r>
          </a:p>
          <a:p>
            <a:endParaRPr lang="es-ES" sz="1100" dirty="0"/>
          </a:p>
          <a:p>
            <a:endParaRPr lang="es-ES" sz="1100" dirty="0"/>
          </a:p>
          <a:p>
            <a:endParaRPr lang="es-ES" sz="1100" dirty="0"/>
          </a:p>
        </p:txBody>
      </p:sp>
      <p:sp>
        <p:nvSpPr>
          <p:cNvPr id="13" name="Oval 1">
            <a:extLst>
              <a:ext uri="{FF2B5EF4-FFF2-40B4-BE49-F238E27FC236}">
                <a16:creationId xmlns:a16="http://schemas.microsoft.com/office/drawing/2014/main" id="{D60DC0FE-B192-4898-9A42-DD3CA1061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75068" y="1214970"/>
            <a:ext cx="5716933" cy="5643030"/>
          </a:xfrm>
          <a:custGeom>
            <a:avLst/>
            <a:gdLst>
              <a:gd name="connsiteX0" fmla="*/ 3371933 w 5716933"/>
              <a:gd name="connsiteY0" fmla="*/ 0 h 5643030"/>
              <a:gd name="connsiteX1" fmla="*/ 5516795 w 5716933"/>
              <a:gd name="connsiteY1" fmla="*/ 769986 h 5643030"/>
              <a:gd name="connsiteX2" fmla="*/ 5716933 w 5716933"/>
              <a:gd name="connsiteY2" fmla="*/ 951883 h 5643030"/>
              <a:gd name="connsiteX3" fmla="*/ 5716933 w 5716933"/>
              <a:gd name="connsiteY3" fmla="*/ 5643030 h 5643030"/>
              <a:gd name="connsiteX4" fmla="*/ 884716 w 5716933"/>
              <a:gd name="connsiteY4" fmla="*/ 5643030 h 5643030"/>
              <a:gd name="connsiteX5" fmla="*/ 769986 w 5716933"/>
              <a:gd name="connsiteY5" fmla="*/ 5516796 h 5643030"/>
              <a:gd name="connsiteX6" fmla="*/ 0 w 5716933"/>
              <a:gd name="connsiteY6" fmla="*/ 3371933 h 5643030"/>
              <a:gd name="connsiteX7" fmla="*/ 3371933 w 5716933"/>
              <a:gd name="connsiteY7" fmla="*/ 0 h 564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6933" h="5643030">
                <a:moveTo>
                  <a:pt x="3371933" y="0"/>
                </a:moveTo>
                <a:cubicBezTo>
                  <a:pt x="4186675" y="0"/>
                  <a:pt x="4933927" y="288960"/>
                  <a:pt x="5516795" y="769986"/>
                </a:cubicBezTo>
                <a:lnTo>
                  <a:pt x="5716933" y="951883"/>
                </a:lnTo>
                <a:lnTo>
                  <a:pt x="5716933" y="5643030"/>
                </a:lnTo>
                <a:lnTo>
                  <a:pt x="884716" y="5643030"/>
                </a:lnTo>
                <a:lnTo>
                  <a:pt x="769986" y="5516796"/>
                </a:lnTo>
                <a:cubicBezTo>
                  <a:pt x="288960" y="4933927"/>
                  <a:pt x="0" y="4186675"/>
                  <a:pt x="0" y="3371933"/>
                </a:cubicBezTo>
                <a:cubicBezTo>
                  <a:pt x="0" y="1509666"/>
                  <a:pt x="1509666" y="0"/>
                  <a:pt x="337193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5" name="decorative circles">
            <a:extLst>
              <a:ext uri="{FF2B5EF4-FFF2-40B4-BE49-F238E27FC236}">
                <a16:creationId xmlns:a16="http://schemas.microsoft.com/office/drawing/2014/main" id="{47154ABD-A760-4C29-A394-422706C2C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8627" y="289695"/>
            <a:ext cx="5228154" cy="5966848"/>
            <a:chOff x="6008627" y="289695"/>
            <a:chExt cx="5228154" cy="596684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7E907A3-04C3-40DF-AF5B-74DFD98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3605" y="289695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C341F19-78FA-4078-B1AD-5E1646DD0D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03560" y="387281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E0C6E1-CEDB-4511-B675-C5C48112E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790102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863F213-E875-41B8-A148-A90BCD837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70340" y="674287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6FF8E98-A1E7-49FB-95C2-4518E16B54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08627" y="5407667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5255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108A2-E7DE-E854-7422-F81BF5BC2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E1594-844F-5286-DB97-EB0A7858A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Definición Fórmula 1</a:t>
            </a:r>
          </a:p>
          <a:p>
            <a:r>
              <a:rPr lang="es-ES" dirty="0"/>
              <a:t>Contexto y búsqueda</a:t>
            </a:r>
          </a:p>
          <a:p>
            <a:r>
              <a:rPr lang="es-ES" dirty="0"/>
              <a:t>Objetivo del estudio en función de lo que se busca en este deporte.</a:t>
            </a:r>
          </a:p>
          <a:p>
            <a:r>
              <a:rPr lang="es-ES" dirty="0"/>
              <a:t>Literatura científica </a:t>
            </a:r>
          </a:p>
          <a:p>
            <a:r>
              <a:rPr lang="es-ES" dirty="0"/>
              <a:t>Motivo de la elección de las temporadas 2022, 2023 y 2024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1135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F5DEE6-109C-3F95-B301-01463EBC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Material y 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7AF6FF-8618-9166-7B91-8B2A6FF0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Obtención de la base de datos</a:t>
            </a:r>
          </a:p>
          <a:p>
            <a:r>
              <a:rPr lang="es-ES" dirty="0"/>
              <a:t>Variables importantes</a:t>
            </a:r>
          </a:p>
          <a:p>
            <a:r>
              <a:rPr lang="es-ES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Test utilizados:</a:t>
            </a:r>
          </a:p>
          <a:p>
            <a:pPr lvl="1"/>
            <a:r>
              <a:rPr lang="es-ES" kern="0" dirty="0">
                <a:latin typeface="Times New Roman" panose="02020603050405020304" pitchFamily="18" charset="0"/>
                <a:ea typeface="Aptos" panose="020B0004020202020204" pitchFamily="34" charset="0"/>
              </a:rPr>
              <a:t>T</a:t>
            </a:r>
            <a:r>
              <a:rPr lang="es-E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est de Chi-cuadrado</a:t>
            </a:r>
          </a:p>
          <a:p>
            <a:pPr lvl="1"/>
            <a:r>
              <a:rPr lang="es-ES" kern="0" dirty="0" err="1">
                <a:latin typeface="Times New Roman" panose="02020603050405020304" pitchFamily="18" charset="0"/>
                <a:ea typeface="Aptos" panose="020B0004020202020204" pitchFamily="34" charset="0"/>
              </a:rPr>
              <a:t>Kolmogorov-Smirnov</a:t>
            </a:r>
            <a:endParaRPr lang="es-ES" sz="1800" kern="0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lvl="1"/>
            <a:r>
              <a:rPr lang="es-ES" kern="0" dirty="0" err="1">
                <a:latin typeface="Times New Roman" panose="02020603050405020304" pitchFamily="18" charset="0"/>
              </a:rPr>
              <a:t>Kruskall</a:t>
            </a:r>
            <a:r>
              <a:rPr lang="es-ES" kern="0" dirty="0">
                <a:latin typeface="Times New Roman" panose="02020603050405020304" pitchFamily="18" charset="0"/>
              </a:rPr>
              <a:t>-Wallis</a:t>
            </a:r>
          </a:p>
          <a:p>
            <a:pPr lvl="1"/>
            <a:r>
              <a:rPr lang="es-ES" kern="0" dirty="0" err="1">
                <a:latin typeface="Times New Roman" panose="02020603050405020304" pitchFamily="18" charset="0"/>
              </a:rPr>
              <a:t>Anova</a:t>
            </a:r>
            <a:endParaRPr lang="es-ES" kern="0" dirty="0">
              <a:latin typeface="Times New Roman" panose="02020603050405020304" pitchFamily="18" charset="0"/>
            </a:endParaRPr>
          </a:p>
          <a:p>
            <a:pPr lvl="1"/>
            <a:r>
              <a:rPr lang="es-ES" kern="0" dirty="0">
                <a:latin typeface="Times New Roman" panose="02020603050405020304" pitchFamily="18" charset="0"/>
              </a:rPr>
              <a:t>Pruebas Post-Hoc</a:t>
            </a:r>
          </a:p>
          <a:p>
            <a:r>
              <a:rPr lang="es-ES" kern="0" dirty="0">
                <a:latin typeface="Times New Roman" panose="02020603050405020304" pitchFamily="18" charset="0"/>
              </a:rPr>
              <a:t>Software utilizado: SPSS</a:t>
            </a:r>
          </a:p>
        </p:txBody>
      </p:sp>
    </p:spTree>
    <p:extLst>
      <p:ext uri="{BB962C8B-B14F-4D97-AF65-F5344CB8AC3E}">
        <p14:creationId xmlns:p14="http://schemas.microsoft.com/office/powerpoint/2010/main" val="394874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A84E26-4695-0C1A-C42C-4121AE4F4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4. Resultados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598E57-5A09-DA8D-030F-B403E0372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800" dirty="0"/>
              <a:t>4.1 Análisis exploratorio:</a:t>
            </a:r>
          </a:p>
          <a:p>
            <a:r>
              <a:rPr lang="es-ES" sz="2800" dirty="0"/>
              <a:t>Status</a:t>
            </a:r>
          </a:p>
          <a:p>
            <a:pPr marL="0" indent="0">
              <a:buNone/>
            </a:pP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3CBB24B-6A2B-CAC9-085C-BAE26A31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190" y="2933618"/>
            <a:ext cx="7678806" cy="7933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067A763-C5E2-6497-1783-1D49051CB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618" y="2933618"/>
            <a:ext cx="5728975" cy="337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79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D2EC95-7181-A5B1-DFC8-E4D961F4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B3AD64-A2C2-5155-04D4-017C2ADD1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2232" y="3017943"/>
            <a:ext cx="6887536" cy="12574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C852F69-1F8B-47A5-52A1-5C8CF6C1B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40" y="3017943"/>
            <a:ext cx="5357144" cy="3159020"/>
          </a:xfrm>
          <a:prstGeom prst="rect">
            <a:avLst/>
          </a:prstGeom>
        </p:spPr>
      </p:pic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8E36DE07-62B1-0B9B-2E6C-D12F30BC5931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4.1 Análisis exploratorio:</a:t>
            </a:r>
          </a:p>
          <a:p>
            <a:r>
              <a:rPr lang="es-ES" sz="2800" dirty="0"/>
              <a:t>Tipo de circuito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566851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9B48E-1B89-0210-2C7E-21F73462D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C95AE-7C47-CD95-0871-1F775C4D9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D2C8C009-3B0D-029D-FF1E-E25BCCEC069D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4.1 Análisis exploratorio:</a:t>
            </a:r>
          </a:p>
          <a:p>
            <a:r>
              <a:rPr lang="es-ES" sz="2800" dirty="0"/>
              <a:t>Variables cuantitativas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D8DE3F-253F-610A-D795-415B85AD8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13" y="3106495"/>
            <a:ext cx="9471998" cy="2012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50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0540B-F75C-A39D-8F90-5E855701F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5603FD-2998-5934-158B-DF944163D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Resultados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C4606D7D-CA7F-054E-9E8E-F2E7BFEF05CC}"/>
              </a:ext>
            </a:extLst>
          </p:cNvPr>
          <p:cNvSpPr txBox="1">
            <a:spLocks/>
          </p:cNvSpPr>
          <p:nvPr/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2800" dirty="0"/>
              <a:t>4.2. Relación entre el número de abandonos y otras variables categóricas</a:t>
            </a:r>
          </a:p>
          <a:p>
            <a:r>
              <a:rPr lang="es-ES" sz="2800" dirty="0"/>
              <a:t>Tipo de circuito y número de abandonos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57F86A9-1E4A-DB29-9B72-1A1C22E42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840" y="3549503"/>
            <a:ext cx="10185992" cy="151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03713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592</Words>
  <Application>Microsoft Office PowerPoint</Application>
  <PresentationFormat>Panorámica</PresentationFormat>
  <Paragraphs>88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Gill Sans Nova</vt:lpstr>
      <vt:lpstr>Times New Roman</vt:lpstr>
      <vt:lpstr>ConfettiVTI</vt:lpstr>
      <vt:lpstr>ANÁLISIS DEL RENDIMIENTO DE LOS PILOTOS Y ESCUDERIAS DE LA FORMULA 1 DURANTE LAS TEMORADAS DE 2022 A 2024 </vt:lpstr>
      <vt:lpstr>Índice</vt:lpstr>
      <vt:lpstr>1. Resumen/Abstract</vt:lpstr>
      <vt:lpstr>2. Introducción</vt:lpstr>
      <vt:lpstr>3. Material y métodos</vt:lpstr>
      <vt:lpstr>4. Resultados</vt:lpstr>
      <vt:lpstr>4. Resultados</vt:lpstr>
      <vt:lpstr>4. Resultados</vt:lpstr>
      <vt:lpstr>4. Resultados</vt:lpstr>
      <vt:lpstr>4. Resultados</vt:lpstr>
      <vt:lpstr>4. Resultados</vt:lpstr>
      <vt:lpstr>4. Resultados</vt:lpstr>
      <vt:lpstr>4. Resultados</vt:lpstr>
      <vt:lpstr>4. Resultados</vt:lpstr>
      <vt:lpstr>4. Resultados</vt:lpstr>
      <vt:lpstr>4. Resultados</vt:lpstr>
      <vt:lpstr>5. Discusión</vt:lpstr>
      <vt:lpstr>6. 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Santi Mateos</dc:creator>
  <cp:lastModifiedBy>Santi Mateos</cp:lastModifiedBy>
  <cp:revision>2</cp:revision>
  <dcterms:created xsi:type="dcterms:W3CDTF">2025-05-26T15:12:42Z</dcterms:created>
  <dcterms:modified xsi:type="dcterms:W3CDTF">2025-09-17T15:31:15Z</dcterms:modified>
</cp:coreProperties>
</file>