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7" r:id="rId2"/>
    <p:sldId id="256" r:id="rId3"/>
    <p:sldId id="272" r:id="rId4"/>
    <p:sldId id="273" r:id="rId5"/>
    <p:sldId id="274" r:id="rId6"/>
    <p:sldId id="275" r:id="rId7"/>
    <p:sldId id="276" r:id="rId8"/>
    <p:sldId id="259" r:id="rId9"/>
    <p:sldId id="263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>
        <p:scale>
          <a:sx n="70" d="100"/>
          <a:sy n="70" d="100"/>
        </p:scale>
        <p:origin x="10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DC278-9630-4594-9659-CDF2893F227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D23F0-8ED9-46E7-88C1-68A0FD0E7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D23F0-8ED9-46E7-88C1-68A0FD0E7C8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8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F8B9-F511-209A-8A04-D897F438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83C95-55B1-9EBA-084B-BC31495A1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85BE-E3FD-23EC-1979-D7F4A29B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9009-24AA-7AD2-5EB9-7572C55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026C-0368-1F89-15E2-83B52F49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5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D85F-63C6-D688-CB50-68B12EA4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4617A-9B10-DFEF-61BD-85EB2B44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AAC9-B253-ED44-7B8E-FB0F45DF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551A-3DA1-ECEE-D983-BD31049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7A3D-AC22-045A-10AE-0BF16113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5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2235D-AF9F-E6D6-8A37-BABCA5B79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EF90C-FBDD-260A-90CB-270F04B4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1E98-1BE5-848B-D78B-53F734D0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34B10-6674-3D83-527F-CF2E2302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1FF5-B054-EAA3-A64C-3BA8B1DB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3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85D-2BD8-E864-4894-1A71E7F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92F0-DA6C-E604-411F-0E31D05D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9A7C-47CF-B4AE-FA2E-32BFD040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60EE-30D9-7E45-3108-705CB6B2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F48E-60B2-F0EF-220B-ED9A4F32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F9116-1897-008A-E037-E38D3995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B315-D649-A7CC-EB1C-E2A783B5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F0B1-4579-ACAB-7A6F-631D998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5D6C-AF9D-3CFF-B6B6-34F9598C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AB66-9672-284F-840F-3164F7DC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B311-824A-8052-F66A-2BE57D10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29DC-DB2A-3F04-E1E9-B32FBD5E4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C1EE4-14D4-E4FD-ED89-8EF6AA6A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0B88-E106-E286-190C-1F457C61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A76B-D302-BF3C-ED28-39FF814A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0465C-6CF8-3A2A-D152-FC71F8BC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9753-3687-EB21-913A-099D981E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A471-E98A-3DDC-3349-C45B4097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30475-40D8-36ED-8A7D-AC46369B6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398E6-6415-428A-CC16-AFDB6EE03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B946D-8F5B-E0CF-FBC1-B453C7C7B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DC339-0E76-EC2E-FF25-8713B52E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D9330-C369-9CCE-2614-846313B5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FC050-900A-4970-A010-00584458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5F2-CAF3-83F3-453A-2147F950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01A83-0F3B-EBED-2B32-281497D5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F2D3D-5FE7-3EDF-0E30-A2A77A45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FC8AB-FD11-657B-B9A0-9519ECC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52B9D-C794-8D0D-864B-23C707B4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61314-B423-BEE8-2598-2E1CC236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275FC-B264-4081-708F-31A367B4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1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0BC7-651B-087B-BBAC-1453BECE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0FED7-BACA-9BC9-14F9-C48A12A4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9ADB6-B65D-00C4-77F0-3F548169F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4BDA-8EA2-C741-9A0F-4079D5DF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B419A-BC22-4EDE-7DF7-B91A2DC1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03DB-BEA6-6690-429B-ED288039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3522-7F21-368E-4274-6AE6E85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3E0D0-85C4-EC26-F0FE-074AB0546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1D077-91E8-C565-662B-3920DD207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CD938-F0E8-D6E5-20EB-43A0EE10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32C9-8F8E-3C8F-FC17-6B54F3BA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8DF69-D0C8-B17E-F6F1-D418AF00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6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61BE1-AB6F-9ED2-6B9C-EFCFD5C5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63C7-BACA-538E-6FE3-225A9E123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5B18-BD07-A479-A8F0-33F2EEA62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E65A-F252-4158-8EA8-F868A14F91A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6877-6005-BC53-80F7-9A3E6B567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7A77-1839-9EB2-D8FD-D7241779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82F0-41C7-42E8-A617-F3792A1F9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4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FD7F-64BE-EED9-87CB-893BB490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Pre-Post Test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EA5CD-A1FA-0D09-95CF-BED22134E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err="1"/>
              <a:t>Kaushambi</a:t>
            </a:r>
            <a:r>
              <a:rPr lang="en-IN" sz="3600" dirty="0"/>
              <a:t>,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C7067-E5D2-5B50-C76B-A15A89FF0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42556" cy="1473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9F69E-3FB3-CA90-0EDA-DDB490104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-1"/>
            <a:ext cx="2006600" cy="16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724D-8FBB-4D1F-010C-14956655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Question-wise Analysis for ANM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DDCF-C2E1-E6E6-1C2E-F84ACB83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31570A-2B67-A46D-A2D6-A9C24DC1B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05704"/>
              </p:ext>
            </p:extLst>
          </p:nvPr>
        </p:nvGraphicFramePr>
        <p:xfrm>
          <a:off x="379602" y="2157984"/>
          <a:ext cx="11480165" cy="279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50313" imgH="2032029" progId="Excel.Sheet.12">
                  <p:embed/>
                </p:oleObj>
              </mc:Choice>
              <mc:Fallback>
                <p:oleObj name="Worksheet" r:id="rId2" imgW="9150313" imgH="20320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9602" y="2157984"/>
                        <a:ext cx="11480165" cy="2798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11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31F3-C5D0-32C9-2D9D-78D99CD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Question-wise Analysis for 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ECB2-A16B-3317-8B0D-F0016917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1F58B3B-BBCF-80A7-DB6A-05BC6C031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92455"/>
              </p:ext>
            </p:extLst>
          </p:nvPr>
        </p:nvGraphicFramePr>
        <p:xfrm>
          <a:off x="329184" y="2411412"/>
          <a:ext cx="11713464" cy="250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50313" imgH="2032029" progId="Excel.Sheet.12">
                  <p:embed/>
                </p:oleObj>
              </mc:Choice>
              <mc:Fallback>
                <p:oleObj name="Worksheet" r:id="rId2" imgW="9150313" imgH="20320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9184" y="2411412"/>
                        <a:ext cx="11713464" cy="2508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9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6989FB8-7866-0AE8-C76D-98E010AE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94094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Mean pre-post percentage of MO &amp; SN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AC043F4-EC8B-E740-8C9F-15186F0883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7" y="1031469"/>
            <a:ext cx="5863442" cy="5060492"/>
          </a:xfr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8A924B26-8B27-8D3D-3922-D5F8C2B13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31469"/>
            <a:ext cx="6049097" cy="506049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352D15-A7A9-7A0F-B492-36AC26E1290C}"/>
              </a:ext>
            </a:extLst>
          </p:cNvPr>
          <p:cNvSpPr txBox="1"/>
          <p:nvPr/>
        </p:nvSpPr>
        <p:spPr>
          <a:xfrm>
            <a:off x="2232837" y="919275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4DCCB9-B3F1-981B-2840-6FEC48FD0DF0}"/>
              </a:ext>
            </a:extLst>
          </p:cNvPr>
          <p:cNvSpPr txBox="1"/>
          <p:nvPr/>
        </p:nvSpPr>
        <p:spPr>
          <a:xfrm>
            <a:off x="8413010" y="919275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</a:t>
            </a:r>
          </a:p>
        </p:txBody>
      </p:sp>
    </p:spTree>
    <p:extLst>
      <p:ext uri="{BB962C8B-B14F-4D97-AF65-F5344CB8AC3E}">
        <p14:creationId xmlns:p14="http://schemas.microsoft.com/office/powerpoint/2010/main" val="27649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00F3-B644-A9DD-6EE9-BB048558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21" y="-21966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Mean pre-post percentage of ANM &amp; CHO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ED27D-48C5-8E27-5E04-351A936877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" y="1290563"/>
            <a:ext cx="6135585" cy="494908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981AB9-7008-6299-16DB-A980D83C1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21" y="1290563"/>
            <a:ext cx="5818082" cy="48021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96DF9-3AFE-650D-3658-124ADE9512DB}"/>
              </a:ext>
            </a:extLst>
          </p:cNvPr>
          <p:cNvSpPr txBox="1"/>
          <p:nvPr/>
        </p:nvSpPr>
        <p:spPr>
          <a:xfrm>
            <a:off x="2232837" y="1031469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B0C9-9D14-415F-631E-B20D2DC67B97}"/>
              </a:ext>
            </a:extLst>
          </p:cNvPr>
          <p:cNvSpPr txBox="1"/>
          <p:nvPr/>
        </p:nvSpPr>
        <p:spPr>
          <a:xfrm>
            <a:off x="8837428" y="921231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</a:t>
            </a:r>
          </a:p>
        </p:txBody>
      </p:sp>
    </p:spTree>
    <p:extLst>
      <p:ext uri="{BB962C8B-B14F-4D97-AF65-F5344CB8AC3E}">
        <p14:creationId xmlns:p14="http://schemas.microsoft.com/office/powerpoint/2010/main" val="34447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7437-1D26-008A-D815-E33721B1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0540"/>
            <a:ext cx="10515600" cy="1325563"/>
          </a:xfrm>
        </p:spPr>
        <p:txBody>
          <a:bodyPr/>
          <a:lstStyle/>
          <a:p>
            <a:r>
              <a:rPr lang="en-IN" dirty="0"/>
              <a:t>Relative change percentage score of MO &amp; SN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1A11C-EA7B-D7C1-9DB9-7343E069FF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300102"/>
            <a:ext cx="5865421" cy="462698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DB2FA96-451A-33E0-DDE7-C6DE586239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16135"/>
            <a:ext cx="5865421" cy="48150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01465-FFF3-B51D-6AE5-9944082E8F6A}"/>
              </a:ext>
            </a:extLst>
          </p:cNvPr>
          <p:cNvSpPr txBox="1"/>
          <p:nvPr/>
        </p:nvSpPr>
        <p:spPr>
          <a:xfrm>
            <a:off x="2249672" y="930913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97A13-5415-5C7E-20AD-4D05AD25A90A}"/>
              </a:ext>
            </a:extLst>
          </p:cNvPr>
          <p:cNvSpPr txBox="1"/>
          <p:nvPr/>
        </p:nvSpPr>
        <p:spPr>
          <a:xfrm>
            <a:off x="8148084" y="846803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</a:t>
            </a:r>
          </a:p>
        </p:txBody>
      </p:sp>
    </p:spTree>
    <p:extLst>
      <p:ext uri="{BB962C8B-B14F-4D97-AF65-F5344CB8AC3E}">
        <p14:creationId xmlns:p14="http://schemas.microsoft.com/office/powerpoint/2010/main" val="9189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1F9F-175E-9AE9-C406-53B48D0A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-307975"/>
            <a:ext cx="11468100" cy="1325563"/>
          </a:xfrm>
        </p:spPr>
        <p:txBody>
          <a:bodyPr/>
          <a:lstStyle/>
          <a:p>
            <a:r>
              <a:rPr lang="en-IN" dirty="0"/>
              <a:t>Relative change percentage score of ANM &amp; CHO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52DE4-9ECF-2163-C05A-0440F710AA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" y="1414682"/>
            <a:ext cx="5924797" cy="519987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D943D19-F485-AE75-C5A0-55AFB83C44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354138"/>
            <a:ext cx="6011973" cy="52604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71916-AFFA-70B0-1AA0-B7AE32E27526}"/>
              </a:ext>
            </a:extLst>
          </p:cNvPr>
          <p:cNvSpPr txBox="1"/>
          <p:nvPr/>
        </p:nvSpPr>
        <p:spPr>
          <a:xfrm>
            <a:off x="2232837" y="1031469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A315C-4CCF-9081-5837-9C9AFCFECD3C}"/>
              </a:ext>
            </a:extLst>
          </p:cNvPr>
          <p:cNvSpPr txBox="1"/>
          <p:nvPr/>
        </p:nvSpPr>
        <p:spPr>
          <a:xfrm>
            <a:off x="8519337" y="984806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</a:t>
            </a:r>
          </a:p>
        </p:txBody>
      </p:sp>
    </p:spTree>
    <p:extLst>
      <p:ext uri="{BB962C8B-B14F-4D97-AF65-F5344CB8AC3E}">
        <p14:creationId xmlns:p14="http://schemas.microsoft.com/office/powerpoint/2010/main" val="218078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3148-96B6-F21A-EA04-EA989654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93675"/>
            <a:ext cx="10515600" cy="1325563"/>
          </a:xfrm>
        </p:spPr>
        <p:txBody>
          <a:bodyPr/>
          <a:lstStyle/>
          <a:p>
            <a:r>
              <a:rPr lang="en-IN" dirty="0"/>
              <a:t>Overall District Mean Percentage Score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5AEB9-D813-4EAF-1792-7D6E612DB5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7" y="1825626"/>
            <a:ext cx="5811063" cy="466724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C713AD-E1F3-B051-73E5-3149B641AF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6"/>
            <a:ext cx="5871616" cy="46672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07360-AB66-1C53-2EDF-0BC0A80B2234}"/>
              </a:ext>
            </a:extLst>
          </p:cNvPr>
          <p:cNvSpPr txBox="1"/>
          <p:nvPr/>
        </p:nvSpPr>
        <p:spPr>
          <a:xfrm>
            <a:off x="2232837" y="1031469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D36AC-4433-F26A-AE96-6A16A117F0A0}"/>
              </a:ext>
            </a:extLst>
          </p:cNvPr>
          <p:cNvSpPr txBox="1"/>
          <p:nvPr/>
        </p:nvSpPr>
        <p:spPr>
          <a:xfrm>
            <a:off x="8837428" y="1081679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SN</a:t>
            </a:r>
          </a:p>
        </p:txBody>
      </p:sp>
    </p:spTree>
    <p:extLst>
      <p:ext uri="{BB962C8B-B14F-4D97-AF65-F5344CB8AC3E}">
        <p14:creationId xmlns:p14="http://schemas.microsoft.com/office/powerpoint/2010/main" val="388457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2F39D-E1DE-0FB1-5021-485F6E897A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6" y="1805049"/>
            <a:ext cx="5873234" cy="468782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5531CB1-A11B-C68E-B5C7-AC1E94B6E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05049"/>
            <a:ext cx="5873233" cy="4687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468266-B289-2B1C-64BB-25AE723F8313}"/>
              </a:ext>
            </a:extLst>
          </p:cNvPr>
          <p:cNvSpPr txBox="1"/>
          <p:nvPr/>
        </p:nvSpPr>
        <p:spPr>
          <a:xfrm>
            <a:off x="2232837" y="1031469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8BE79-DDA3-6A24-EFEA-B110B6A967AC}"/>
              </a:ext>
            </a:extLst>
          </p:cNvPr>
          <p:cNvSpPr txBox="1"/>
          <p:nvPr/>
        </p:nvSpPr>
        <p:spPr>
          <a:xfrm>
            <a:off x="7987080" y="1040028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F1A90A-4908-B260-4012-7B98333B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27000"/>
            <a:ext cx="10515600" cy="1258888"/>
          </a:xfrm>
        </p:spPr>
        <p:txBody>
          <a:bodyPr/>
          <a:lstStyle/>
          <a:p>
            <a:r>
              <a:rPr lang="en-IN" dirty="0"/>
              <a:t>Overall District Mean Percentage Score </a:t>
            </a:r>
          </a:p>
        </p:txBody>
      </p:sp>
    </p:spTree>
    <p:extLst>
      <p:ext uri="{BB962C8B-B14F-4D97-AF65-F5344CB8AC3E}">
        <p14:creationId xmlns:p14="http://schemas.microsoft.com/office/powerpoint/2010/main" val="23296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7295-E964-A72D-FFD2-77D38632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Question-wise Analysis for 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D105-97EB-50E9-1CF2-5A97A27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C08405-0303-9D67-1DF0-05A1F81DA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75157"/>
              </p:ext>
            </p:extLst>
          </p:nvPr>
        </p:nvGraphicFramePr>
        <p:xfrm>
          <a:off x="452722" y="1477158"/>
          <a:ext cx="11066178" cy="330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50313" imgH="2032029" progId="Excel.Sheet.12">
                  <p:embed/>
                </p:oleObj>
              </mc:Choice>
              <mc:Fallback>
                <p:oleObj name="Worksheet" r:id="rId2" imgW="9150313" imgH="20320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722" y="1477158"/>
                        <a:ext cx="11066178" cy="330134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66E4ED-F0A2-5781-D9DF-657C13FCFA6E}"/>
              </a:ext>
            </a:extLst>
          </p:cNvPr>
          <p:cNvSpPr txBox="1"/>
          <p:nvPr/>
        </p:nvSpPr>
        <p:spPr>
          <a:xfrm>
            <a:off x="3022600" y="553720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*The above yellow code indicates the participants who have scored less than 50% in either the pre or the post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91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D3DB-2FBD-A5A4-E5A2-7F49C326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Question-wise Analysis for 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1101-834D-E600-0952-67A97911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D281056-DEA3-BAD5-5B71-A7D4BBC40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03008"/>
              </p:ext>
            </p:extLst>
          </p:nvPr>
        </p:nvGraphicFramePr>
        <p:xfrm>
          <a:off x="285756" y="2137144"/>
          <a:ext cx="11441955" cy="2775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50313" imgH="2032029" progId="Excel.Sheet.12">
                  <p:embed/>
                </p:oleObj>
              </mc:Choice>
              <mc:Fallback>
                <p:oleObj name="Worksheet" r:id="rId2" imgW="9150313" imgH="20320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6" y="2137144"/>
                        <a:ext cx="11441955" cy="2775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72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102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Microsoft Excel Worksheet</vt:lpstr>
      <vt:lpstr>Pre-Post Test Analysis</vt:lpstr>
      <vt:lpstr>Mean pre-post percentage of MO &amp; SN</vt:lpstr>
      <vt:lpstr>Mean pre-post percentage of ANM &amp; CHO</vt:lpstr>
      <vt:lpstr>Relative change percentage score of MO &amp; SN</vt:lpstr>
      <vt:lpstr>Relative change percentage score of ANM &amp; CHO</vt:lpstr>
      <vt:lpstr>Overall District Mean Percentage Score </vt:lpstr>
      <vt:lpstr>Overall District Mean Percentage Score </vt:lpstr>
      <vt:lpstr>Question-wise Analysis for MO</vt:lpstr>
      <vt:lpstr>Question-wise Analysis for SN</vt:lpstr>
      <vt:lpstr>Question-wise Analysis for ANM</vt:lpstr>
      <vt:lpstr>Question-wise Analysis for CHO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ARMMAN</dc:creator>
  <cp:lastModifiedBy>ARMMAN</cp:lastModifiedBy>
  <cp:revision>8</cp:revision>
  <dcterms:created xsi:type="dcterms:W3CDTF">2025-04-03T12:09:41Z</dcterms:created>
  <dcterms:modified xsi:type="dcterms:W3CDTF">2025-04-03T13:26:02Z</dcterms:modified>
</cp:coreProperties>
</file>