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6" r:id="rId9"/>
    <p:sldId id="279" r:id="rId10"/>
    <p:sldId id="264" r:id="rId11"/>
    <p:sldId id="286" r:id="rId12"/>
    <p:sldId id="284" r:id="rId13"/>
    <p:sldId id="267" r:id="rId14"/>
    <p:sldId id="268" r:id="rId15"/>
    <p:sldId id="269" r:id="rId16"/>
    <p:sldId id="281" r:id="rId17"/>
    <p:sldId id="280" r:id="rId18"/>
    <p:sldId id="270" r:id="rId19"/>
    <p:sldId id="271" r:id="rId20"/>
    <p:sldId id="272" r:id="rId21"/>
    <p:sldId id="285" r:id="rId22"/>
    <p:sldId id="273" r:id="rId23"/>
    <p:sldId id="274" r:id="rId24"/>
    <p:sldId id="275" r:id="rId25"/>
    <p:sldId id="282" r:id="rId26"/>
    <p:sldId id="283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05031-7DAE-4453-B1B3-F47558CC944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C0811-EB5E-4CE1-B7DE-B6FB3818D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C0811-EB5E-4CE1-B7DE-B6FB3818D1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9F0D-F57F-45FB-8719-8BC373ECB752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D6-DD40-4BCB-9E32-2583FCD4C85F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94F2-D7DA-430A-9629-23FBA6751097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0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048C-D297-4620-8AF0-5AF71B23D6E9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0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B4F0-50B1-46E6-A284-977197387434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346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FEA4-00D9-452D-A23E-0CD4F0272518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3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501-A771-4676-B987-E0C9EF8F82A9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93D3-E151-4C48-9CCD-779EF8FDA560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E28-27D7-4419-ACB9-7CD31E73CC0D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174-8AE6-402D-A12B-B40E6F2B3F6A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7912-C29B-4CA8-9D94-3AA443CC99E7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D85D-AE73-45D5-813F-B8FD1CDC1186}" type="datetime1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2F00-E5D5-4DBB-9E1D-7858333C28A9}" type="datetime1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9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105C-05D9-45E8-BA6A-7FAC23BB72FF}" type="datetime1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8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7A0-C20A-41CE-9223-CFF13EBCE8CC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6456-4565-4FE1-A8DB-EA0749F74FAC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D4CE-ABE4-4A82-8A5D-B22E2B187345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492D4E-6D23-4823-8F09-0086D477B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Conditional Statements or Decision Making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DC87-A794-4537-9C84-786DCC694EFC}" type="datetime1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public class </a:t>
            </a:r>
            <a:r>
              <a:rPr lang="en-US" b="1" u="sng" dirty="0"/>
              <a:t>Test {</a:t>
            </a:r>
          </a:p>
          <a:p>
            <a:endParaRPr lang="en-US" dirty="0"/>
          </a:p>
          <a:p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 {</a:t>
            </a:r>
          </a:p>
          <a:p>
            <a:r>
              <a:rPr lang="en-US" b="1" dirty="0" err="1"/>
              <a:t>int</a:t>
            </a:r>
            <a:r>
              <a:rPr lang="en-US" b="1" dirty="0"/>
              <a:t> x = 30;</a:t>
            </a:r>
          </a:p>
          <a:p>
            <a:endParaRPr lang="en-US" dirty="0"/>
          </a:p>
          <a:p>
            <a:r>
              <a:rPr lang="en-US" b="1" dirty="0"/>
              <a:t>if (x &lt; 20)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("This is if statement");</a:t>
            </a:r>
          </a:p>
          <a:p>
            <a:r>
              <a:rPr lang="en-US" dirty="0"/>
              <a:t>} </a:t>
            </a:r>
            <a:r>
              <a:rPr lang="en-US" b="1" dirty="0"/>
              <a:t>else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("This is else statement");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E6F9-F70B-4CD0-B578-B1E605019031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3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E28-27D7-4419-ACB9-7CD31E73CC0D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11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069" y="1494631"/>
            <a:ext cx="4533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6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block with or without </a:t>
            </a:r>
            <a:r>
              <a:rPr lang="en-US"/>
              <a:t>curly braces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If(false){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(“if statement 1”);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(“if statement 2”);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If(false)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(“if statement 1”);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(“if statement 2”);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E28-27D7-4419-ACB9-7CD31E73CC0D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0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if...else Statement: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if statement can be followed by an optional </a:t>
            </a:r>
            <a:r>
              <a:rPr lang="en-US" i="1" dirty="0"/>
              <a:t>else if...else</a:t>
            </a:r>
            <a:r>
              <a:rPr lang="en-US" dirty="0"/>
              <a:t> statement, which is very useful to test various conditions using single if...else if statement.</a:t>
            </a:r>
          </a:p>
          <a:p>
            <a:r>
              <a:rPr lang="en-US" dirty="0"/>
              <a:t>When using if , else if , else statements there are few points to keep in mind.</a:t>
            </a:r>
          </a:p>
          <a:p>
            <a:r>
              <a:rPr lang="en-US" dirty="0"/>
              <a:t>An if can have zero or one else's and it must come after any else if's.</a:t>
            </a:r>
          </a:p>
          <a:p>
            <a:r>
              <a:rPr lang="en-US" dirty="0"/>
              <a:t>An if can have zero to many else if's and they must come before the else.</a:t>
            </a:r>
          </a:p>
          <a:p>
            <a:r>
              <a:rPr lang="en-US" dirty="0"/>
              <a:t>Once an else if succeeds, none of the remaining else if's or else's will be tested.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C7B9-3319-4E99-9F99-CDA8F2335B62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Syntax: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if</a:t>
            </a:r>
            <a:r>
              <a:rPr lang="en-US" b="1" u="sng" dirty="0"/>
              <a:t>(</a:t>
            </a:r>
            <a:r>
              <a:rPr lang="en-US" b="1" u="sng" dirty="0" err="1"/>
              <a:t>Boolean_expression</a:t>
            </a:r>
            <a:r>
              <a:rPr lang="en-US" b="1" u="sng" dirty="0"/>
              <a:t> 1){</a:t>
            </a:r>
          </a:p>
          <a:p>
            <a:r>
              <a:rPr lang="en-US" u="sng" dirty="0"/>
              <a:t>   //Executes when the Boolean expression 1 is true</a:t>
            </a:r>
          </a:p>
          <a:p>
            <a:r>
              <a:rPr lang="en-US" u="sng" dirty="0"/>
              <a:t>}</a:t>
            </a:r>
            <a:r>
              <a:rPr lang="en-US" b="1" u="sng" dirty="0">
                <a:solidFill>
                  <a:srgbClr val="FF0000"/>
                </a:solidFill>
              </a:rPr>
              <a:t>else if</a:t>
            </a:r>
            <a:r>
              <a:rPr lang="en-US" b="1" u="sng" dirty="0"/>
              <a:t>(</a:t>
            </a:r>
            <a:r>
              <a:rPr lang="en-US" b="1" u="sng" dirty="0" err="1"/>
              <a:t>Boolean_expression</a:t>
            </a:r>
            <a:r>
              <a:rPr lang="en-US" b="1" u="sng" dirty="0"/>
              <a:t> 2){</a:t>
            </a:r>
          </a:p>
          <a:p>
            <a:r>
              <a:rPr lang="en-US" u="sng" dirty="0"/>
              <a:t>   //Executes when the Boolean expression 2 is true</a:t>
            </a:r>
          </a:p>
          <a:p>
            <a:r>
              <a:rPr lang="en-US" u="sng" dirty="0"/>
              <a:t>}</a:t>
            </a:r>
            <a:r>
              <a:rPr lang="en-US" b="1" u="sng" dirty="0">
                <a:solidFill>
                  <a:srgbClr val="FF0000"/>
                </a:solidFill>
              </a:rPr>
              <a:t>else if</a:t>
            </a:r>
            <a:r>
              <a:rPr lang="en-US" b="1" u="sng" dirty="0"/>
              <a:t>(</a:t>
            </a:r>
            <a:r>
              <a:rPr lang="en-US" b="1" u="sng" dirty="0" err="1"/>
              <a:t>Boolean_expression</a:t>
            </a:r>
            <a:r>
              <a:rPr lang="en-US" b="1" u="sng" dirty="0"/>
              <a:t> 3){</a:t>
            </a:r>
          </a:p>
          <a:p>
            <a:r>
              <a:rPr lang="en-US" u="sng" dirty="0"/>
              <a:t>   //Executes when the Boolean expression 3 is true</a:t>
            </a:r>
          </a:p>
          <a:p>
            <a:r>
              <a:rPr lang="en-US" u="sng" dirty="0"/>
              <a:t>}</a:t>
            </a:r>
            <a:r>
              <a:rPr lang="en-US" b="1" u="sng" dirty="0">
                <a:solidFill>
                  <a:srgbClr val="FF0000"/>
                </a:solidFill>
              </a:rPr>
              <a:t>else</a:t>
            </a:r>
            <a:r>
              <a:rPr lang="en-US" b="1" u="sng" dirty="0"/>
              <a:t> {</a:t>
            </a:r>
          </a:p>
          <a:p>
            <a:r>
              <a:rPr lang="en-US" u="sng" dirty="0"/>
              <a:t>   //Executes when the none of the above condition is true.</a:t>
            </a:r>
          </a:p>
          <a:p>
            <a:r>
              <a:rPr lang="en-US" u="sng" dirty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12C9-ADE0-475B-A40F-5E98FA3EAF40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975104"/>
            <a:ext cx="8825659" cy="4681728"/>
          </a:xfrm>
        </p:spPr>
        <p:txBody>
          <a:bodyPr>
            <a:normAutofit fontScale="85000" lnSpcReduction="20000"/>
          </a:bodyPr>
          <a:lstStyle/>
          <a:p>
            <a:endParaRPr lang="en-US" b="1" dirty="0"/>
          </a:p>
          <a:p>
            <a:r>
              <a:rPr lang="en-US" b="1" dirty="0"/>
              <a:t>public class </a:t>
            </a:r>
            <a:r>
              <a:rPr lang="en-US" b="1" u="sng" dirty="0"/>
              <a:t>Test {</a:t>
            </a:r>
          </a:p>
          <a:p>
            <a:r>
              <a:rPr lang="en-US" dirty="0"/>
              <a:t>   </a:t>
            </a:r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[]){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x = 30;</a:t>
            </a:r>
          </a:p>
          <a:p>
            <a:r>
              <a:rPr lang="en-US" dirty="0"/>
              <a:t>      </a:t>
            </a:r>
            <a:r>
              <a:rPr lang="en-US" b="1" dirty="0"/>
              <a:t>if( x == 10 ){</a:t>
            </a:r>
          </a:p>
          <a:p>
            <a:r>
              <a:rPr lang="en-US" dirty="0"/>
              <a:t> 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("Value of X is 10");</a:t>
            </a:r>
          </a:p>
          <a:p>
            <a:r>
              <a:rPr lang="en-US" dirty="0"/>
              <a:t>      }</a:t>
            </a:r>
            <a:r>
              <a:rPr lang="en-US" b="1" dirty="0"/>
              <a:t>else if( x == 20 ){</a:t>
            </a:r>
          </a:p>
          <a:p>
            <a:r>
              <a:rPr lang="en-US" dirty="0"/>
              <a:t> 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("Value of X is 20");</a:t>
            </a:r>
          </a:p>
          <a:p>
            <a:r>
              <a:rPr lang="en-US" dirty="0"/>
              <a:t>      }</a:t>
            </a:r>
            <a:r>
              <a:rPr lang="en-US" b="1" dirty="0"/>
              <a:t>else if( x == 30 ){</a:t>
            </a:r>
          </a:p>
          <a:p>
            <a:r>
              <a:rPr lang="en-US" dirty="0"/>
              <a:t> 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("Value of X is 30");</a:t>
            </a:r>
          </a:p>
          <a:p>
            <a:r>
              <a:rPr lang="en-US" dirty="0"/>
              <a:t>      }</a:t>
            </a:r>
            <a:r>
              <a:rPr lang="en-US" b="1" dirty="0"/>
              <a:t>else{</a:t>
            </a:r>
          </a:p>
          <a:p>
            <a:r>
              <a:rPr lang="en-US" dirty="0"/>
              <a:t> 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("This is else statement");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7CCC-4F8A-4A33-AD6A-F955D2DA147F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1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find biggest of 3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Way 1 – only ifs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x = 100;</a:t>
            </a:r>
          </a:p>
          <a:p>
            <a:r>
              <a:rPr lang="en-US" b="1" dirty="0" err="1"/>
              <a:t>int</a:t>
            </a:r>
            <a:r>
              <a:rPr lang="en-US" b="1" dirty="0"/>
              <a:t> y = 50;</a:t>
            </a:r>
          </a:p>
          <a:p>
            <a:r>
              <a:rPr lang="en-US" b="1" dirty="0" err="1"/>
              <a:t>int</a:t>
            </a:r>
            <a:r>
              <a:rPr lang="en-US" b="1" dirty="0"/>
              <a:t> z = 200;</a:t>
            </a:r>
          </a:p>
          <a:p>
            <a:r>
              <a:rPr lang="en-US" b="1" dirty="0"/>
              <a:t>if (x &gt; y &amp;&amp; x &gt; z)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 X is big");</a:t>
            </a:r>
          </a:p>
          <a:p>
            <a:r>
              <a:rPr lang="en-US" dirty="0"/>
              <a:t>}</a:t>
            </a:r>
          </a:p>
          <a:p>
            <a:r>
              <a:rPr lang="es-ES" b="1" dirty="0" err="1"/>
              <a:t>if</a:t>
            </a:r>
            <a:r>
              <a:rPr lang="es-ES" b="1" dirty="0"/>
              <a:t> (y &gt; x &amp;&amp; y &gt; z)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 Y is big");</a:t>
            </a:r>
          </a:p>
          <a:p>
            <a:r>
              <a:rPr lang="en-US" dirty="0"/>
              <a:t>}</a:t>
            </a:r>
          </a:p>
          <a:p>
            <a:r>
              <a:rPr lang="pl-PL" b="1" dirty="0"/>
              <a:t>if (z &gt; x &amp;&amp; z &gt; y)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 Z is big");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Way 2	- Nested If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5555232" cy="4029315"/>
          </a:xfrm>
        </p:spPr>
        <p:txBody>
          <a:bodyPr>
            <a:noAutofit/>
          </a:bodyPr>
          <a:lstStyle/>
          <a:p>
            <a:r>
              <a:rPr lang="en-US" sz="900" b="1" dirty="0"/>
              <a:t>if (x &gt; y) {</a:t>
            </a:r>
          </a:p>
          <a:p>
            <a:r>
              <a:rPr lang="en-US" sz="900" b="1" dirty="0"/>
              <a:t>if (x &gt; z) {</a:t>
            </a:r>
          </a:p>
          <a:p>
            <a:r>
              <a:rPr lang="en-US" sz="900" b="1" dirty="0" err="1"/>
              <a:t>System.out.println</a:t>
            </a:r>
            <a:r>
              <a:rPr lang="en-US" sz="900" b="1" dirty="0"/>
              <a:t>(" X is big");</a:t>
            </a:r>
          </a:p>
          <a:p>
            <a:r>
              <a:rPr lang="en-US" sz="900" b="1" dirty="0"/>
              <a:t>}</a:t>
            </a:r>
          </a:p>
          <a:p>
            <a:r>
              <a:rPr lang="en-US" sz="900" b="1" dirty="0"/>
              <a:t>}</a:t>
            </a:r>
          </a:p>
          <a:p>
            <a:r>
              <a:rPr lang="en-US" sz="900" b="1" dirty="0"/>
              <a:t>if (y &gt; x) {</a:t>
            </a:r>
          </a:p>
          <a:p>
            <a:r>
              <a:rPr lang="en-US" sz="900" b="1" dirty="0"/>
              <a:t>if (y &gt; z) {</a:t>
            </a:r>
          </a:p>
          <a:p>
            <a:r>
              <a:rPr lang="en-US" sz="900" b="1" dirty="0" err="1"/>
              <a:t>System.out.println</a:t>
            </a:r>
            <a:r>
              <a:rPr lang="en-US" sz="900" b="1" dirty="0"/>
              <a:t>(" Y is big");</a:t>
            </a:r>
          </a:p>
          <a:p>
            <a:r>
              <a:rPr lang="en-US" sz="900" b="1" dirty="0"/>
              <a:t>}</a:t>
            </a:r>
          </a:p>
          <a:p>
            <a:r>
              <a:rPr lang="en-US" sz="900" b="1" dirty="0"/>
              <a:t>}</a:t>
            </a:r>
          </a:p>
          <a:p>
            <a:r>
              <a:rPr lang="en-US" sz="900" b="1" dirty="0"/>
              <a:t>if (z &gt; x) {</a:t>
            </a:r>
          </a:p>
          <a:p>
            <a:r>
              <a:rPr lang="en-US" sz="900" b="1" dirty="0"/>
              <a:t>if (z &gt; y) {</a:t>
            </a:r>
          </a:p>
          <a:p>
            <a:r>
              <a:rPr lang="en-US" sz="900" b="1" dirty="0" err="1"/>
              <a:t>System.out.println</a:t>
            </a:r>
            <a:r>
              <a:rPr lang="en-US" sz="900" b="1" dirty="0"/>
              <a:t>(" Z is big");</a:t>
            </a:r>
          </a:p>
          <a:p>
            <a:r>
              <a:rPr lang="en-US" sz="900" b="1" dirty="0"/>
              <a:t>}</a:t>
            </a:r>
          </a:p>
          <a:p>
            <a:r>
              <a:rPr lang="en-US" sz="900" b="1" dirty="0"/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FAE4-4768-4DD2-A073-493AA0C82BD3}" type="datetime1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4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to find biggest of 3 numbers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Way 3 – </a:t>
            </a:r>
            <a:r>
              <a:rPr lang="en-US" dirty="0" err="1"/>
              <a:t>if..else</a:t>
            </a:r>
            <a:r>
              <a:rPr lang="en-US" dirty="0"/>
              <a:t> if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if(</a:t>
            </a:r>
            <a:r>
              <a:rPr lang="en-US" b="1" i="1" dirty="0"/>
              <a:t>x&gt;y &amp;&amp; x&gt;z){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 X is big");</a:t>
            </a:r>
          </a:p>
          <a:p>
            <a:r>
              <a:rPr lang="en-US" dirty="0"/>
              <a:t>}</a:t>
            </a:r>
            <a:r>
              <a:rPr lang="en-US" b="1" dirty="0"/>
              <a:t>else if(</a:t>
            </a:r>
            <a:r>
              <a:rPr lang="en-US" b="1" i="1" dirty="0"/>
              <a:t>y&gt;x &amp;&amp; y&gt;z){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 y is big");</a:t>
            </a:r>
          </a:p>
          <a:p>
            <a:r>
              <a:rPr lang="en-US" dirty="0"/>
              <a:t>}</a:t>
            </a:r>
            <a:r>
              <a:rPr lang="en-US" b="1" dirty="0"/>
              <a:t>else  if(</a:t>
            </a:r>
            <a:r>
              <a:rPr lang="en-US" b="1" i="1" dirty="0"/>
              <a:t>z&gt;x &amp;&amp; z&gt;y){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 z is big");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Way 4 – if.. else if.. else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if(</a:t>
            </a:r>
            <a:r>
              <a:rPr lang="en-US" b="1" i="1" dirty="0"/>
              <a:t>x&gt;y &amp;&amp; x&gt;z){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 X is big");</a:t>
            </a:r>
          </a:p>
          <a:p>
            <a:r>
              <a:rPr lang="en-US" dirty="0"/>
              <a:t>}</a:t>
            </a:r>
            <a:r>
              <a:rPr lang="en-US" b="1" dirty="0"/>
              <a:t>else if(</a:t>
            </a:r>
            <a:r>
              <a:rPr lang="en-US" b="1" i="1" dirty="0"/>
              <a:t>y&gt;z){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 y is big");</a:t>
            </a:r>
          </a:p>
          <a:p>
            <a:r>
              <a:rPr lang="en-US" dirty="0"/>
              <a:t>}</a:t>
            </a:r>
            <a:r>
              <a:rPr lang="en-US" b="1" dirty="0"/>
              <a:t>else{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 z is big");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5007-415D-4C5B-A790-0172C918B811}" type="datetime1">
              <a:rPr lang="en-US" smtClean="0"/>
              <a:t>5/28/2018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if...else Statement: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always legal to nest if-else statements which means you can use one if or else if statement inside another if or else if statement.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31B0-FBCE-46D1-A49C-E755B3F2B089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if(</a:t>
            </a:r>
            <a:r>
              <a:rPr lang="en-US" b="1" u="sng" dirty="0" err="1"/>
              <a:t>Boolean_expression</a:t>
            </a:r>
            <a:r>
              <a:rPr lang="en-US" b="1" u="sng" dirty="0"/>
              <a:t> 1){ //outer if block</a:t>
            </a:r>
          </a:p>
          <a:p>
            <a:r>
              <a:rPr lang="en-US" u="sng" dirty="0"/>
              <a:t>   //Executes when the Boolean expression 1 is true</a:t>
            </a:r>
          </a:p>
          <a:p>
            <a:r>
              <a:rPr lang="en-US" u="sng" dirty="0"/>
              <a:t>   </a:t>
            </a:r>
            <a:r>
              <a:rPr lang="en-US" b="1" u="sng" dirty="0"/>
              <a:t>if(</a:t>
            </a:r>
            <a:r>
              <a:rPr lang="en-US" b="1" u="sng" dirty="0" err="1"/>
              <a:t>Boolean_expression</a:t>
            </a:r>
            <a:r>
              <a:rPr lang="en-US" b="1" u="sng" dirty="0"/>
              <a:t> 2){ //inner </a:t>
            </a:r>
            <a:r>
              <a:rPr lang="en-US" b="1" u="sng"/>
              <a:t>if block</a:t>
            </a:r>
            <a:endParaRPr lang="en-US" b="1" u="sng" dirty="0"/>
          </a:p>
          <a:p>
            <a:r>
              <a:rPr lang="en-US" u="sng" dirty="0"/>
              <a:t>      //Executes when the Boolean expression 2 is true</a:t>
            </a:r>
          </a:p>
          <a:p>
            <a:r>
              <a:rPr lang="en-US" u="sng" dirty="0"/>
              <a:t>   }</a:t>
            </a:r>
          </a:p>
          <a:p>
            <a:r>
              <a:rPr lang="en-US" u="sng" dirty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43DD-4BB8-4A36-B0F7-A04E153DB400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decision making statements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  <a:p>
            <a:r>
              <a:rPr lang="en-US" dirty="0"/>
              <a:t>switch statements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7E47-D240-49C7-B07B-35DC306588AA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3733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public class </a:t>
            </a:r>
            <a:r>
              <a:rPr lang="en-US" b="1" u="sng" dirty="0"/>
              <a:t>Test {</a:t>
            </a:r>
          </a:p>
          <a:p>
            <a:r>
              <a:rPr lang="en-US" dirty="0"/>
              <a:t>   </a:t>
            </a:r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[]){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x = 30;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y = 10;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b="1" dirty="0"/>
              <a:t>if( x == 30 ){</a:t>
            </a:r>
          </a:p>
          <a:p>
            <a:r>
              <a:rPr lang="en-US" dirty="0"/>
              <a:t>         </a:t>
            </a:r>
            <a:r>
              <a:rPr lang="en-US" b="1" dirty="0"/>
              <a:t>if( y == 10 ){</a:t>
            </a:r>
          </a:p>
          <a:p>
            <a:r>
              <a:rPr lang="en-US" dirty="0"/>
              <a:t>     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("X = 30 and Y = 10");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3FD7-65F7-4E54-9990-2AC8CFE49960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08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592" y="2805794"/>
            <a:ext cx="4354385" cy="25910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DE28-27D7-4419-ACB9-7CD31E73CC0D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3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switch Statement: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switch</a:t>
            </a:r>
            <a:r>
              <a:rPr lang="en-US" dirty="0"/>
              <a:t> statement allows a variable to be tested for equality against a list of values. Each value is called a case, and the variable being switched on is checked for each case.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DEB0-3247-4B6F-8A14-8A3FAC7C4EF6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4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switch(expression){</a:t>
            </a:r>
          </a:p>
          <a:p>
            <a:r>
              <a:rPr lang="en-US" u="sng" dirty="0"/>
              <a:t>    </a:t>
            </a:r>
            <a:r>
              <a:rPr lang="en-US" b="1" u="sng" dirty="0"/>
              <a:t>case value :</a:t>
            </a:r>
          </a:p>
          <a:p>
            <a:r>
              <a:rPr lang="en-US" u="sng" dirty="0"/>
              <a:t>       //Statements</a:t>
            </a:r>
          </a:p>
          <a:p>
            <a:r>
              <a:rPr lang="en-US" u="sng" dirty="0"/>
              <a:t>       </a:t>
            </a:r>
            <a:r>
              <a:rPr lang="en-US" b="1" u="sng" dirty="0"/>
              <a:t>break; //optional</a:t>
            </a:r>
          </a:p>
          <a:p>
            <a:r>
              <a:rPr lang="en-US" u="sng" dirty="0"/>
              <a:t>    </a:t>
            </a:r>
            <a:r>
              <a:rPr lang="en-US" b="1" u="sng" dirty="0"/>
              <a:t>case value :</a:t>
            </a:r>
          </a:p>
          <a:p>
            <a:r>
              <a:rPr lang="en-US" u="sng" dirty="0"/>
              <a:t>       //Statements</a:t>
            </a:r>
          </a:p>
          <a:p>
            <a:r>
              <a:rPr lang="en-US" u="sng" dirty="0"/>
              <a:t>       </a:t>
            </a:r>
            <a:r>
              <a:rPr lang="en-US" b="1" u="sng" dirty="0"/>
              <a:t>break; //optional</a:t>
            </a:r>
          </a:p>
          <a:p>
            <a:r>
              <a:rPr lang="en-US" u="sng" dirty="0"/>
              <a:t>    //You can have any number of case statements.</a:t>
            </a:r>
          </a:p>
          <a:p>
            <a:r>
              <a:rPr lang="en-US" u="sng" dirty="0"/>
              <a:t>    </a:t>
            </a:r>
            <a:r>
              <a:rPr lang="en-US" b="1" u="sng" dirty="0"/>
              <a:t>default : //Optional</a:t>
            </a:r>
          </a:p>
          <a:p>
            <a:r>
              <a:rPr lang="en-US" u="sng" dirty="0"/>
              <a:t>       //Statements</a:t>
            </a:r>
          </a:p>
          <a:p>
            <a:r>
              <a:rPr lang="en-US" u="sng" dirty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59D6-05D4-4359-BBC4-E1DF96BBB06F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6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rules apply to a switch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31136"/>
            <a:ext cx="8825659" cy="4544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variable used in a switch statement can only be a byte, short, </a:t>
            </a:r>
            <a:r>
              <a:rPr lang="en-US" dirty="0" err="1"/>
              <a:t>int</a:t>
            </a:r>
            <a:r>
              <a:rPr lang="en-US" dirty="0"/>
              <a:t>, or char.</a:t>
            </a:r>
          </a:p>
          <a:p>
            <a:r>
              <a:rPr lang="en-US" dirty="0"/>
              <a:t>You can have any number of case statements within a switch. Each case is followed by the value to be compared to and a colon.</a:t>
            </a:r>
          </a:p>
          <a:p>
            <a:r>
              <a:rPr lang="en-US" dirty="0"/>
              <a:t>The value for a case must be the same data type as the variable in the switch and it must be a constant or a literal.</a:t>
            </a:r>
          </a:p>
          <a:p>
            <a:r>
              <a:rPr lang="en-US" dirty="0"/>
              <a:t>When the variable being switched on is equal to a case, the statements following that case will execute until a </a:t>
            </a:r>
            <a:r>
              <a:rPr lang="en-US" i="1" dirty="0"/>
              <a:t>break</a:t>
            </a:r>
            <a:r>
              <a:rPr lang="en-US" dirty="0"/>
              <a:t> statement is reached.</a:t>
            </a:r>
          </a:p>
          <a:p>
            <a:r>
              <a:rPr lang="en-US" dirty="0"/>
              <a:t>When a </a:t>
            </a:r>
            <a:r>
              <a:rPr lang="en-US" i="1" dirty="0"/>
              <a:t>break</a:t>
            </a:r>
            <a:r>
              <a:rPr lang="en-US" dirty="0"/>
              <a:t> statement is reached, the switch terminates, and the flow of control jumps to the next line following the switch statement.</a:t>
            </a:r>
          </a:p>
          <a:p>
            <a:r>
              <a:rPr lang="en-US" dirty="0"/>
              <a:t>Not every case needs to contain a break. If no break appears, the flow of control will </a:t>
            </a:r>
            <a:r>
              <a:rPr lang="en-US" i="1" dirty="0"/>
              <a:t>fall through </a:t>
            </a:r>
            <a:r>
              <a:rPr lang="en-US" dirty="0"/>
              <a:t>to subsequent cases until a break is reached.</a:t>
            </a:r>
          </a:p>
          <a:p>
            <a:r>
              <a:rPr lang="en-US" dirty="0"/>
              <a:t>A </a:t>
            </a:r>
            <a:r>
              <a:rPr lang="en-US" i="1" dirty="0"/>
              <a:t>switch</a:t>
            </a:r>
            <a:r>
              <a:rPr lang="en-US" dirty="0"/>
              <a:t> statement can have an optional default case, which must appear at the end of the switch. The default case can be used for performing a task when none of the cases is true. No break is needed in the default case.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9CD2-9949-4238-ABD4-4B86DEDDB602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1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Using If.. else </a:t>
            </a:r>
            <a:r>
              <a:rPr lang="en-US" dirty="0" err="1"/>
              <a:t>if..else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7B02-D484-4C11-B2F9-8D91B1C28682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0493"/>
            <a:ext cx="8596668" cy="4600869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GradeExampleWithIf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"Excellent"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"Good"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"Pass"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"Fail"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"invalid character"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44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9693"/>
            <a:ext cx="8596668" cy="594291"/>
          </a:xfrm>
        </p:spPr>
        <p:txBody>
          <a:bodyPr>
            <a:normAutofit fontScale="90000"/>
          </a:bodyPr>
          <a:lstStyle/>
          <a:p>
            <a:r>
              <a:rPr lang="en-US" dirty="0"/>
              <a:t>Grades Using Switch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65FD-6BAA-4CFF-897E-A71559512B5E}" type="datetime1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8723"/>
            <a:ext cx="8596668" cy="6269277"/>
          </a:xfrm>
        </p:spPr>
        <p:txBody>
          <a:bodyPr>
            <a:normAutofit fontScale="62500" lnSpcReduction="20000"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GradingSystemUsingSwith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"Excellent"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break;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"Good"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break;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"Good"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"Passed"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"Fail"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"Invalid character"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1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7880-51B9-4F4D-B262-C16221587408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1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D64E-3A4A-4425-87D1-121E0A2A978F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if statement consists of a Boolean expression followed by one or more statements.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0E3-5D7D-43AC-90BC-F1F71978FAAE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6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If(Boolean expression){</a:t>
            </a:r>
          </a:p>
          <a:p>
            <a:pPr lvl="1"/>
            <a:r>
              <a:rPr lang="en-US" dirty="0"/>
              <a:t>//statements will execute if Boolean expression is true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72FD-473C-4DBF-B017-C3A34219CEA9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47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Boolean expression evaluates to true then the block of code inside the if statement will be executed. </a:t>
            </a:r>
          </a:p>
          <a:p>
            <a:r>
              <a:rPr lang="en-US" dirty="0"/>
              <a:t>If not the first set of code after the end of the if statement (after the closing curly brace) will be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9B35-9455-488F-9C66-33A6CF31B0F0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38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class </a:t>
            </a:r>
            <a:r>
              <a:rPr lang="en-US" b="1" u="sng" dirty="0"/>
              <a:t>Test {</a:t>
            </a:r>
          </a:p>
          <a:p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 {</a:t>
            </a:r>
          </a:p>
          <a:p>
            <a:r>
              <a:rPr lang="en-US" b="1" dirty="0" err="1"/>
              <a:t>int</a:t>
            </a:r>
            <a:r>
              <a:rPr lang="en-US" b="1" dirty="0"/>
              <a:t> x = 10;</a:t>
            </a:r>
          </a:p>
          <a:p>
            <a:r>
              <a:rPr lang="en-US" b="1" dirty="0"/>
              <a:t>if (x &lt; 20) {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</a:t>
            </a:r>
            <a:r>
              <a:rPr lang="en-US" b="1" i="1" dirty="0"/>
              <a:t>("This is if statement");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04B7-2421-4D9F-B714-B13EF0A871E6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8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if statement can be followed by an optional </a:t>
            </a:r>
            <a:r>
              <a:rPr lang="en-US" i="1" dirty="0"/>
              <a:t>else</a:t>
            </a:r>
            <a:r>
              <a:rPr lang="en-US" dirty="0"/>
              <a:t> statement, which executes when the Boolean expression is false.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3D85-62C0-4EDB-9C0A-F0E13F448CEF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if(</a:t>
            </a:r>
            <a:r>
              <a:rPr lang="en-US" b="1" u="sng" dirty="0" err="1"/>
              <a:t>Boolean_expression</a:t>
            </a:r>
            <a:r>
              <a:rPr lang="en-US" b="1" u="sng" dirty="0"/>
              <a:t>){</a:t>
            </a:r>
          </a:p>
          <a:p>
            <a:r>
              <a:rPr lang="en-US" u="sng" dirty="0"/>
              <a:t>   //Executes when the Boolean expression is true</a:t>
            </a:r>
          </a:p>
          <a:p>
            <a:r>
              <a:rPr lang="en-US" u="sng" dirty="0"/>
              <a:t>}</a:t>
            </a:r>
            <a:r>
              <a:rPr lang="en-US" b="1" u="sng" dirty="0"/>
              <a:t>else{</a:t>
            </a:r>
          </a:p>
          <a:p>
            <a:r>
              <a:rPr lang="en-US" u="sng" dirty="0"/>
              <a:t>   //Executes when the Boolean expression is false</a:t>
            </a:r>
          </a:p>
          <a:p>
            <a:r>
              <a:rPr lang="en-US" u="sng" dirty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7DA6-352E-41EA-A63D-60D7B0712B41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2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 find smallest of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 x = 100;</a:t>
            </a:r>
          </a:p>
          <a:p>
            <a:r>
              <a:rPr lang="en-US" b="1" dirty="0" err="1"/>
              <a:t>int</a:t>
            </a:r>
            <a:r>
              <a:rPr lang="en-US" b="1" dirty="0"/>
              <a:t> y = 20;</a:t>
            </a:r>
          </a:p>
          <a:p>
            <a:r>
              <a:rPr lang="en-US" b="1" dirty="0"/>
              <a:t>if(x&lt;y){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("X is small");</a:t>
            </a:r>
          </a:p>
          <a:p>
            <a:r>
              <a:rPr lang="en-US" dirty="0"/>
              <a:t>}</a:t>
            </a:r>
            <a:r>
              <a:rPr lang="en-US" b="1" dirty="0"/>
              <a:t>else{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("Y is small");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B5DE-25A8-4FB7-AA07-6AD41C050A46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2D4E-6D23-4823-8F09-0086D477BA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2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991</TotalTime>
  <Words>1759</Words>
  <Application>Microsoft Office PowerPoint</Application>
  <PresentationFormat>Widescreen</PresentationFormat>
  <Paragraphs>315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Trebuchet MS</vt:lpstr>
      <vt:lpstr>Wingdings 3</vt:lpstr>
      <vt:lpstr>Facet</vt:lpstr>
      <vt:lpstr>Java Conditional Statements or Decision Making </vt:lpstr>
      <vt:lpstr>Two types of decision making statements in Java</vt:lpstr>
      <vt:lpstr>The if statement</vt:lpstr>
      <vt:lpstr>Syntax: </vt:lpstr>
      <vt:lpstr>Notes:</vt:lpstr>
      <vt:lpstr>Example</vt:lpstr>
      <vt:lpstr>The if...else Statement: </vt:lpstr>
      <vt:lpstr>Syntax</vt:lpstr>
      <vt:lpstr>Example to find smallest of two numbers</vt:lpstr>
      <vt:lpstr>Example</vt:lpstr>
      <vt:lpstr>PowerPoint Presentation</vt:lpstr>
      <vt:lpstr>If block with or without curly braces</vt:lpstr>
      <vt:lpstr>The if...else if...else Statement: </vt:lpstr>
      <vt:lpstr>Syntax</vt:lpstr>
      <vt:lpstr>Example</vt:lpstr>
      <vt:lpstr>Program to find biggest of 3 numbers</vt:lpstr>
      <vt:lpstr>Program to find biggest of 3 numbers</vt:lpstr>
      <vt:lpstr>Nested if...else Statement: </vt:lpstr>
      <vt:lpstr>Syntax</vt:lpstr>
      <vt:lpstr>Example</vt:lpstr>
      <vt:lpstr>Nested if</vt:lpstr>
      <vt:lpstr>The switch Statement: </vt:lpstr>
      <vt:lpstr>Syntax</vt:lpstr>
      <vt:lpstr>The following rules apply to a switch statement:</vt:lpstr>
      <vt:lpstr>Grades Using If.. else if..else</vt:lpstr>
      <vt:lpstr>Grades Using Switch</vt:lpstr>
      <vt:lpstr>Quiz</vt:lpstr>
      <vt:lpstr>Queries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Conditional Statements or Decision Making</dc:title>
  <dc:creator>Arepalli, Manga Rao</dc:creator>
  <cp:lastModifiedBy>Arepalli, Manga Rao (US - Hyderabad)</cp:lastModifiedBy>
  <cp:revision>59</cp:revision>
  <dcterms:created xsi:type="dcterms:W3CDTF">2015-07-31T00:58:41Z</dcterms:created>
  <dcterms:modified xsi:type="dcterms:W3CDTF">2018-05-28T03:24:59Z</dcterms:modified>
</cp:coreProperties>
</file>