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7"/>
  </p:notesMasterIdLst>
  <p:sldIdLst>
    <p:sldId id="256" r:id="rId2"/>
    <p:sldId id="257" r:id="rId3"/>
    <p:sldId id="286" r:id="rId4"/>
    <p:sldId id="287" r:id="rId5"/>
    <p:sldId id="288" r:id="rId6"/>
    <p:sldId id="258" r:id="rId7"/>
    <p:sldId id="259" r:id="rId8"/>
    <p:sldId id="260" r:id="rId9"/>
    <p:sldId id="261" r:id="rId10"/>
    <p:sldId id="262" r:id="rId11"/>
    <p:sldId id="345" r:id="rId12"/>
    <p:sldId id="353" r:id="rId13"/>
    <p:sldId id="293" r:id="rId14"/>
    <p:sldId id="294" r:id="rId15"/>
    <p:sldId id="292" r:id="rId16"/>
    <p:sldId id="359" r:id="rId17"/>
    <p:sldId id="264" r:id="rId18"/>
    <p:sldId id="265" r:id="rId19"/>
    <p:sldId id="314" r:id="rId20"/>
    <p:sldId id="266" r:id="rId21"/>
    <p:sldId id="267" r:id="rId22"/>
    <p:sldId id="291" r:id="rId23"/>
    <p:sldId id="268" r:id="rId24"/>
    <p:sldId id="269" r:id="rId25"/>
    <p:sldId id="270" r:id="rId26"/>
    <p:sldId id="271" r:id="rId27"/>
    <p:sldId id="272" r:id="rId28"/>
    <p:sldId id="295" r:id="rId29"/>
    <p:sldId id="296" r:id="rId30"/>
    <p:sldId id="297" r:id="rId31"/>
    <p:sldId id="315" r:id="rId32"/>
    <p:sldId id="357" r:id="rId33"/>
    <p:sldId id="358"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98" r:id="rId48"/>
    <p:sldId id="299" r:id="rId49"/>
    <p:sldId id="310" r:id="rId50"/>
    <p:sldId id="300" r:id="rId51"/>
    <p:sldId id="301" r:id="rId52"/>
    <p:sldId id="311" r:id="rId53"/>
    <p:sldId id="312" r:id="rId54"/>
    <p:sldId id="346" r:id="rId55"/>
    <p:sldId id="303" r:id="rId56"/>
    <p:sldId id="347" r:id="rId57"/>
    <p:sldId id="350" r:id="rId58"/>
    <p:sldId id="351" r:id="rId59"/>
    <p:sldId id="352" r:id="rId60"/>
    <p:sldId id="302" r:id="rId61"/>
    <p:sldId id="317" r:id="rId62"/>
    <p:sldId id="318" r:id="rId63"/>
    <p:sldId id="354" r:id="rId64"/>
    <p:sldId id="355" r:id="rId65"/>
    <p:sldId id="319" r:id="rId66"/>
    <p:sldId id="320" r:id="rId67"/>
    <p:sldId id="321" r:id="rId68"/>
    <p:sldId id="356" r:id="rId69"/>
    <p:sldId id="322" r:id="rId70"/>
    <p:sldId id="323" r:id="rId71"/>
    <p:sldId id="324" r:id="rId72"/>
    <p:sldId id="325" r:id="rId73"/>
    <p:sldId id="326" r:id="rId74"/>
    <p:sldId id="327" r:id="rId75"/>
    <p:sldId id="328" r:id="rId76"/>
    <p:sldId id="348" r:id="rId77"/>
    <p:sldId id="349" r:id="rId78"/>
    <p:sldId id="329" r:id="rId79"/>
    <p:sldId id="334" r:id="rId80"/>
    <p:sldId id="330" r:id="rId81"/>
    <p:sldId id="331" r:id="rId82"/>
    <p:sldId id="335" r:id="rId83"/>
    <p:sldId id="313" r:id="rId84"/>
    <p:sldId id="289" r:id="rId85"/>
    <p:sldId id="290"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72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1EAEDC-1CDB-4994-8C6A-8B0C40A57E1F}"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76561FA0-DEC4-47E3-A415-E15D29313BC7}">
      <dgm:prSet/>
      <dgm:spPr/>
      <dgm:t>
        <a:bodyPr/>
        <a:lstStyle/>
        <a:p>
          <a:pPr rtl="0"/>
          <a:r>
            <a:rPr lang="en-US"/>
            <a:t>while Loop</a:t>
          </a:r>
        </a:p>
      </dgm:t>
    </dgm:pt>
    <dgm:pt modelId="{8A1B497B-5912-4997-B66E-CFD0BBEBAB2D}" type="parTrans" cxnId="{AF790E83-7190-497A-B1B0-54E1FAC08EB5}">
      <dgm:prSet/>
      <dgm:spPr/>
      <dgm:t>
        <a:bodyPr/>
        <a:lstStyle/>
        <a:p>
          <a:endParaRPr lang="en-US"/>
        </a:p>
      </dgm:t>
    </dgm:pt>
    <dgm:pt modelId="{F2B2DCAC-CB8B-46A6-9AB6-9D44CFFD9085}" type="sibTrans" cxnId="{AF790E83-7190-497A-B1B0-54E1FAC08EB5}">
      <dgm:prSet/>
      <dgm:spPr/>
      <dgm:t>
        <a:bodyPr/>
        <a:lstStyle/>
        <a:p>
          <a:endParaRPr lang="en-US"/>
        </a:p>
      </dgm:t>
    </dgm:pt>
    <dgm:pt modelId="{E799A3C2-E3AC-4678-93AA-D3F655FA4981}">
      <dgm:prSet/>
      <dgm:spPr/>
      <dgm:t>
        <a:bodyPr/>
        <a:lstStyle/>
        <a:p>
          <a:pPr rtl="0"/>
          <a:r>
            <a:rPr lang="en-US"/>
            <a:t>do...while Loop</a:t>
          </a:r>
        </a:p>
      </dgm:t>
    </dgm:pt>
    <dgm:pt modelId="{7196F66C-3E9D-4F6C-94BC-566B0D3F76CC}" type="parTrans" cxnId="{4EA387CC-5EB1-48E5-8E1C-53C42BBEDCCD}">
      <dgm:prSet/>
      <dgm:spPr/>
      <dgm:t>
        <a:bodyPr/>
        <a:lstStyle/>
        <a:p>
          <a:endParaRPr lang="en-US"/>
        </a:p>
      </dgm:t>
    </dgm:pt>
    <dgm:pt modelId="{E61FEDDF-EB65-4DA4-B497-D0C23225BA0F}" type="sibTrans" cxnId="{4EA387CC-5EB1-48E5-8E1C-53C42BBEDCCD}">
      <dgm:prSet/>
      <dgm:spPr/>
      <dgm:t>
        <a:bodyPr/>
        <a:lstStyle/>
        <a:p>
          <a:endParaRPr lang="en-US"/>
        </a:p>
      </dgm:t>
    </dgm:pt>
    <dgm:pt modelId="{FD75B270-DBAE-4691-8BBD-968B360A8B4B}">
      <dgm:prSet/>
      <dgm:spPr/>
      <dgm:t>
        <a:bodyPr/>
        <a:lstStyle/>
        <a:p>
          <a:pPr rtl="0"/>
          <a:r>
            <a:rPr lang="en-US"/>
            <a:t>for Loop</a:t>
          </a:r>
        </a:p>
      </dgm:t>
    </dgm:pt>
    <dgm:pt modelId="{83C54893-45B2-4E66-947D-5D00FC4BD101}" type="parTrans" cxnId="{30783729-30F6-4F6C-80A7-16896C9A51B6}">
      <dgm:prSet/>
      <dgm:spPr/>
      <dgm:t>
        <a:bodyPr/>
        <a:lstStyle/>
        <a:p>
          <a:endParaRPr lang="en-US"/>
        </a:p>
      </dgm:t>
    </dgm:pt>
    <dgm:pt modelId="{3D4299C8-51EC-4C35-8BED-B471F2C5620F}" type="sibTrans" cxnId="{30783729-30F6-4F6C-80A7-16896C9A51B6}">
      <dgm:prSet/>
      <dgm:spPr/>
      <dgm:t>
        <a:bodyPr/>
        <a:lstStyle/>
        <a:p>
          <a:endParaRPr lang="en-US"/>
        </a:p>
      </dgm:t>
    </dgm:pt>
    <dgm:pt modelId="{F852336B-F570-44CA-8C43-9BC10B85E3FB}" type="pres">
      <dgm:prSet presAssocID="{561EAEDC-1CDB-4994-8C6A-8B0C40A57E1F}" presName="compositeShape" presStyleCnt="0">
        <dgm:presLayoutVars>
          <dgm:dir/>
          <dgm:resizeHandles/>
        </dgm:presLayoutVars>
      </dgm:prSet>
      <dgm:spPr/>
    </dgm:pt>
    <dgm:pt modelId="{69CA35CB-7D5D-4326-988B-30284072E849}" type="pres">
      <dgm:prSet presAssocID="{561EAEDC-1CDB-4994-8C6A-8B0C40A57E1F}" presName="pyramid" presStyleLbl="node1" presStyleIdx="0" presStyleCnt="1"/>
      <dgm:spPr/>
    </dgm:pt>
    <dgm:pt modelId="{D37213DC-10E3-4F8C-953A-F793145576F4}" type="pres">
      <dgm:prSet presAssocID="{561EAEDC-1CDB-4994-8C6A-8B0C40A57E1F}" presName="theList" presStyleCnt="0"/>
      <dgm:spPr/>
    </dgm:pt>
    <dgm:pt modelId="{BA89866E-F9D4-4951-BD5D-B598FA2D2681}" type="pres">
      <dgm:prSet presAssocID="{76561FA0-DEC4-47E3-A415-E15D29313BC7}" presName="aNode" presStyleLbl="fgAcc1" presStyleIdx="0" presStyleCnt="3">
        <dgm:presLayoutVars>
          <dgm:bulletEnabled val="1"/>
        </dgm:presLayoutVars>
      </dgm:prSet>
      <dgm:spPr/>
    </dgm:pt>
    <dgm:pt modelId="{424A4D8F-F56C-4216-A2D6-AD92818DF775}" type="pres">
      <dgm:prSet presAssocID="{76561FA0-DEC4-47E3-A415-E15D29313BC7}" presName="aSpace" presStyleCnt="0"/>
      <dgm:spPr/>
    </dgm:pt>
    <dgm:pt modelId="{00F23F7A-4533-421D-A569-8FA0F4572AAD}" type="pres">
      <dgm:prSet presAssocID="{E799A3C2-E3AC-4678-93AA-D3F655FA4981}" presName="aNode" presStyleLbl="fgAcc1" presStyleIdx="1" presStyleCnt="3">
        <dgm:presLayoutVars>
          <dgm:bulletEnabled val="1"/>
        </dgm:presLayoutVars>
      </dgm:prSet>
      <dgm:spPr/>
    </dgm:pt>
    <dgm:pt modelId="{E2C89FB1-AD8F-4479-8E8E-3B48BC656515}" type="pres">
      <dgm:prSet presAssocID="{E799A3C2-E3AC-4678-93AA-D3F655FA4981}" presName="aSpace" presStyleCnt="0"/>
      <dgm:spPr/>
    </dgm:pt>
    <dgm:pt modelId="{0F6614F9-A031-48F4-86A2-ED490D3626DF}" type="pres">
      <dgm:prSet presAssocID="{FD75B270-DBAE-4691-8BBD-968B360A8B4B}" presName="aNode" presStyleLbl="fgAcc1" presStyleIdx="2" presStyleCnt="3">
        <dgm:presLayoutVars>
          <dgm:bulletEnabled val="1"/>
        </dgm:presLayoutVars>
      </dgm:prSet>
      <dgm:spPr/>
    </dgm:pt>
    <dgm:pt modelId="{279C517C-655C-441C-BC66-A36EFB5F7022}" type="pres">
      <dgm:prSet presAssocID="{FD75B270-DBAE-4691-8BBD-968B360A8B4B}" presName="aSpace" presStyleCnt="0"/>
      <dgm:spPr/>
    </dgm:pt>
  </dgm:ptLst>
  <dgm:cxnLst>
    <dgm:cxn modelId="{192DD40A-505E-4CA8-B7B2-160DB0DC9032}" type="presOf" srcId="{FD75B270-DBAE-4691-8BBD-968B360A8B4B}" destId="{0F6614F9-A031-48F4-86A2-ED490D3626DF}" srcOrd="0" destOrd="0" presId="urn:microsoft.com/office/officeart/2005/8/layout/pyramid2"/>
    <dgm:cxn modelId="{6257500F-122F-4418-8C9C-FE69DED997B5}" type="presOf" srcId="{E799A3C2-E3AC-4678-93AA-D3F655FA4981}" destId="{00F23F7A-4533-421D-A569-8FA0F4572AAD}" srcOrd="0" destOrd="0" presId="urn:microsoft.com/office/officeart/2005/8/layout/pyramid2"/>
    <dgm:cxn modelId="{B2765021-6D19-4DE0-BE9B-756F1C10D359}" type="presOf" srcId="{561EAEDC-1CDB-4994-8C6A-8B0C40A57E1F}" destId="{F852336B-F570-44CA-8C43-9BC10B85E3FB}" srcOrd="0" destOrd="0" presId="urn:microsoft.com/office/officeart/2005/8/layout/pyramid2"/>
    <dgm:cxn modelId="{30783729-30F6-4F6C-80A7-16896C9A51B6}" srcId="{561EAEDC-1CDB-4994-8C6A-8B0C40A57E1F}" destId="{FD75B270-DBAE-4691-8BBD-968B360A8B4B}" srcOrd="2" destOrd="0" parTransId="{83C54893-45B2-4E66-947D-5D00FC4BD101}" sibTransId="{3D4299C8-51EC-4C35-8BED-B471F2C5620F}"/>
    <dgm:cxn modelId="{AF790E83-7190-497A-B1B0-54E1FAC08EB5}" srcId="{561EAEDC-1CDB-4994-8C6A-8B0C40A57E1F}" destId="{76561FA0-DEC4-47E3-A415-E15D29313BC7}" srcOrd="0" destOrd="0" parTransId="{8A1B497B-5912-4997-B66E-CFD0BBEBAB2D}" sibTransId="{F2B2DCAC-CB8B-46A6-9AB6-9D44CFFD9085}"/>
    <dgm:cxn modelId="{599D42C6-5246-4FA8-BC47-C3C1588184B5}" type="presOf" srcId="{76561FA0-DEC4-47E3-A415-E15D29313BC7}" destId="{BA89866E-F9D4-4951-BD5D-B598FA2D2681}" srcOrd="0" destOrd="0" presId="urn:microsoft.com/office/officeart/2005/8/layout/pyramid2"/>
    <dgm:cxn modelId="{4EA387CC-5EB1-48E5-8E1C-53C42BBEDCCD}" srcId="{561EAEDC-1CDB-4994-8C6A-8B0C40A57E1F}" destId="{E799A3C2-E3AC-4678-93AA-D3F655FA4981}" srcOrd="1" destOrd="0" parTransId="{7196F66C-3E9D-4F6C-94BC-566B0D3F76CC}" sibTransId="{E61FEDDF-EB65-4DA4-B497-D0C23225BA0F}"/>
    <dgm:cxn modelId="{0842AF9E-CFDA-4931-B0FE-CDDE7CFFF23D}" type="presParOf" srcId="{F852336B-F570-44CA-8C43-9BC10B85E3FB}" destId="{69CA35CB-7D5D-4326-988B-30284072E849}" srcOrd="0" destOrd="0" presId="urn:microsoft.com/office/officeart/2005/8/layout/pyramid2"/>
    <dgm:cxn modelId="{9B8EFB1B-B5E3-4BA6-8428-75B7656B1FE5}" type="presParOf" srcId="{F852336B-F570-44CA-8C43-9BC10B85E3FB}" destId="{D37213DC-10E3-4F8C-953A-F793145576F4}" srcOrd="1" destOrd="0" presId="urn:microsoft.com/office/officeart/2005/8/layout/pyramid2"/>
    <dgm:cxn modelId="{4B7AEF78-002F-40F9-A3FA-DAAD55A9DA24}" type="presParOf" srcId="{D37213DC-10E3-4F8C-953A-F793145576F4}" destId="{BA89866E-F9D4-4951-BD5D-B598FA2D2681}" srcOrd="0" destOrd="0" presId="urn:microsoft.com/office/officeart/2005/8/layout/pyramid2"/>
    <dgm:cxn modelId="{0FE4C293-FFD9-4932-BF1C-EA351B46E987}" type="presParOf" srcId="{D37213DC-10E3-4F8C-953A-F793145576F4}" destId="{424A4D8F-F56C-4216-A2D6-AD92818DF775}" srcOrd="1" destOrd="0" presId="urn:microsoft.com/office/officeart/2005/8/layout/pyramid2"/>
    <dgm:cxn modelId="{D426E27D-C60E-4FD7-B2CE-D71D708947AE}" type="presParOf" srcId="{D37213DC-10E3-4F8C-953A-F793145576F4}" destId="{00F23F7A-4533-421D-A569-8FA0F4572AAD}" srcOrd="2" destOrd="0" presId="urn:microsoft.com/office/officeart/2005/8/layout/pyramid2"/>
    <dgm:cxn modelId="{023FCED9-4882-46D7-BF3E-7DACE66C30DF}" type="presParOf" srcId="{D37213DC-10E3-4F8C-953A-F793145576F4}" destId="{E2C89FB1-AD8F-4479-8E8E-3B48BC656515}" srcOrd="3" destOrd="0" presId="urn:microsoft.com/office/officeart/2005/8/layout/pyramid2"/>
    <dgm:cxn modelId="{5B09ECFC-2303-4B15-9810-F97E4DF7B1A3}" type="presParOf" srcId="{D37213DC-10E3-4F8C-953A-F793145576F4}" destId="{0F6614F9-A031-48F4-86A2-ED490D3626DF}" srcOrd="4" destOrd="0" presId="urn:microsoft.com/office/officeart/2005/8/layout/pyramid2"/>
    <dgm:cxn modelId="{C5CAA53D-095D-416F-9324-1639652C8674}" type="presParOf" srcId="{D37213DC-10E3-4F8C-953A-F793145576F4}" destId="{279C517C-655C-441C-BC66-A36EFB5F7022}"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CA35CB-7D5D-4326-988B-30284072E849}">
      <dsp:nvSpPr>
        <dsp:cNvPr id="0" name=""/>
        <dsp:cNvSpPr/>
      </dsp:nvSpPr>
      <dsp:spPr>
        <a:xfrm>
          <a:off x="2066329" y="0"/>
          <a:ext cx="3881437" cy="3881437"/>
        </a:xfrm>
        <a:prstGeom prst="triangl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89866E-F9D4-4951-BD5D-B598FA2D2681}">
      <dsp:nvSpPr>
        <dsp:cNvPr id="0" name=""/>
        <dsp:cNvSpPr/>
      </dsp:nvSpPr>
      <dsp:spPr>
        <a:xfrm>
          <a:off x="4007048" y="390228"/>
          <a:ext cx="2522934" cy="918808"/>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a:t>while Loop</a:t>
          </a:r>
        </a:p>
      </dsp:txBody>
      <dsp:txXfrm>
        <a:off x="4051901" y="435081"/>
        <a:ext cx="2433228" cy="829102"/>
      </dsp:txXfrm>
    </dsp:sp>
    <dsp:sp modelId="{00F23F7A-4533-421D-A569-8FA0F4572AAD}">
      <dsp:nvSpPr>
        <dsp:cNvPr id="0" name=""/>
        <dsp:cNvSpPr/>
      </dsp:nvSpPr>
      <dsp:spPr>
        <a:xfrm>
          <a:off x="4007048" y="1423888"/>
          <a:ext cx="2522934" cy="918808"/>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a:t>do...while Loop</a:t>
          </a:r>
        </a:p>
      </dsp:txBody>
      <dsp:txXfrm>
        <a:off x="4051901" y="1468741"/>
        <a:ext cx="2433228" cy="829102"/>
      </dsp:txXfrm>
    </dsp:sp>
    <dsp:sp modelId="{0F6614F9-A031-48F4-86A2-ED490D3626DF}">
      <dsp:nvSpPr>
        <dsp:cNvPr id="0" name=""/>
        <dsp:cNvSpPr/>
      </dsp:nvSpPr>
      <dsp:spPr>
        <a:xfrm>
          <a:off x="4007048" y="2457548"/>
          <a:ext cx="2522934" cy="918808"/>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en-US" sz="2500" kern="1200"/>
            <a:t>for Loop</a:t>
          </a:r>
        </a:p>
      </dsp:txBody>
      <dsp:txXfrm>
        <a:off x="4051901" y="2502401"/>
        <a:ext cx="2433228" cy="82910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7E6D5-E6EF-498A-86E4-06B034464876}" type="datetimeFigureOut">
              <a:rPr lang="en-US" smtClean="0"/>
              <a:t>5/28/2018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3549A-DCA3-40BC-A429-D18D1A3165C3}" type="slidenum">
              <a:rPr lang="en-US" smtClean="0"/>
              <a:t>‹#›</a:t>
            </a:fld>
            <a:endParaRPr lang="en-US"/>
          </a:p>
        </p:txBody>
      </p:sp>
    </p:spTree>
    <p:extLst>
      <p:ext uri="{BB962C8B-B14F-4D97-AF65-F5344CB8AC3E}">
        <p14:creationId xmlns:p14="http://schemas.microsoft.com/office/powerpoint/2010/main" val="1826636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A53549A-DCA3-40BC-A429-D18D1A3165C3}" type="slidenum">
              <a:rPr lang="en-US" smtClean="0"/>
              <a:t>85</a:t>
            </a:fld>
            <a:endParaRPr lang="en-US"/>
          </a:p>
        </p:txBody>
      </p:sp>
    </p:spTree>
    <p:extLst>
      <p:ext uri="{BB962C8B-B14F-4D97-AF65-F5344CB8AC3E}">
        <p14:creationId xmlns:p14="http://schemas.microsoft.com/office/powerpoint/2010/main" val="153624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CFD6C8-C903-47F2-B278-55F387181B98}"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a:t>
            </a:fld>
            <a:endParaRPr lang="en-US"/>
          </a:p>
        </p:txBody>
      </p:sp>
    </p:spTree>
    <p:extLst>
      <p:ext uri="{BB962C8B-B14F-4D97-AF65-F5344CB8AC3E}">
        <p14:creationId xmlns:p14="http://schemas.microsoft.com/office/powerpoint/2010/main" val="572664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195B9-0073-4C10-B336-29C289FFBA98}"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a:t>
            </a:fld>
            <a:endParaRPr lang="en-US"/>
          </a:p>
        </p:txBody>
      </p:sp>
    </p:spTree>
    <p:extLst>
      <p:ext uri="{BB962C8B-B14F-4D97-AF65-F5344CB8AC3E}">
        <p14:creationId xmlns:p14="http://schemas.microsoft.com/office/powerpoint/2010/main" val="178362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974A53-BCC8-4F32-BCF3-B4B97A8796D4}"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4535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8E5FA-A773-499E-9362-3551415F6A2A}"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a:t>
            </a:fld>
            <a:endParaRPr lang="en-US"/>
          </a:p>
        </p:txBody>
      </p:sp>
    </p:spTree>
    <p:extLst>
      <p:ext uri="{BB962C8B-B14F-4D97-AF65-F5344CB8AC3E}">
        <p14:creationId xmlns:p14="http://schemas.microsoft.com/office/powerpoint/2010/main" val="4202470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DA646F-6DA4-4778-9E8D-19B27231D1CB}"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5766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62DAF7-AE2D-491B-9788-2F30396378DA}"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a:t>
            </a:fld>
            <a:endParaRPr lang="en-US"/>
          </a:p>
        </p:txBody>
      </p:sp>
    </p:spTree>
    <p:extLst>
      <p:ext uri="{BB962C8B-B14F-4D97-AF65-F5344CB8AC3E}">
        <p14:creationId xmlns:p14="http://schemas.microsoft.com/office/powerpoint/2010/main" val="507839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4B7B8-B33A-4875-B132-50FE6D49DC9B}"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a:t>
            </a:fld>
            <a:endParaRPr lang="en-US"/>
          </a:p>
        </p:txBody>
      </p:sp>
    </p:spTree>
    <p:extLst>
      <p:ext uri="{BB962C8B-B14F-4D97-AF65-F5344CB8AC3E}">
        <p14:creationId xmlns:p14="http://schemas.microsoft.com/office/powerpoint/2010/main" val="854780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020E76-570E-4196-BCD9-5B4D8EE7761B}"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a:t>
            </a:fld>
            <a:endParaRPr lang="en-US"/>
          </a:p>
        </p:txBody>
      </p:sp>
    </p:spTree>
    <p:extLst>
      <p:ext uri="{BB962C8B-B14F-4D97-AF65-F5344CB8AC3E}">
        <p14:creationId xmlns:p14="http://schemas.microsoft.com/office/powerpoint/2010/main" val="2265503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a:t>
            </a:fld>
            <a:endParaRPr lang="en-US"/>
          </a:p>
        </p:txBody>
      </p:sp>
    </p:spTree>
    <p:extLst>
      <p:ext uri="{BB962C8B-B14F-4D97-AF65-F5344CB8AC3E}">
        <p14:creationId xmlns:p14="http://schemas.microsoft.com/office/powerpoint/2010/main" val="376563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35698-F4F4-4401-8491-70EEC5965CF5}"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a:t>
            </a:fld>
            <a:endParaRPr lang="en-US"/>
          </a:p>
        </p:txBody>
      </p:sp>
    </p:spTree>
    <p:extLst>
      <p:ext uri="{BB962C8B-B14F-4D97-AF65-F5344CB8AC3E}">
        <p14:creationId xmlns:p14="http://schemas.microsoft.com/office/powerpoint/2010/main" val="196637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6E286C-AB6A-4AA7-822C-5B6EF71952CC}" type="datetime1">
              <a:rPr lang="en-US" smtClean="0"/>
              <a:t>5/28/2018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AF6C5582-FEF7-4249-8A7F-5BB8DDAEF8D2}" type="slidenum">
              <a:rPr lang="en-US" smtClean="0"/>
              <a:t>‹#›</a:t>
            </a:fld>
            <a:endParaRPr lang="en-US"/>
          </a:p>
        </p:txBody>
      </p:sp>
    </p:spTree>
    <p:extLst>
      <p:ext uri="{BB962C8B-B14F-4D97-AF65-F5344CB8AC3E}">
        <p14:creationId xmlns:p14="http://schemas.microsoft.com/office/powerpoint/2010/main" val="2862114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5F59AD-AC6D-4E0B-8500-D48BD72710BF}" type="datetime1">
              <a:rPr lang="en-US" smtClean="0"/>
              <a:t>5/28/2018</a:t>
            </a:fld>
            <a:endParaRPr lang="en-US"/>
          </a:p>
        </p:txBody>
      </p:sp>
      <p:sp>
        <p:nvSpPr>
          <p:cNvPr id="8" name="Footer Placeholder 7"/>
          <p:cNvSpPr>
            <a:spLocks noGrp="1"/>
          </p:cNvSpPr>
          <p:nvPr>
            <p:ph type="ftr" sz="quarter" idx="11"/>
          </p:nvPr>
        </p:nvSpPr>
        <p:spPr/>
        <p:txBody>
          <a:bodyPr/>
          <a:lstStyle/>
          <a:p>
            <a:r>
              <a:rPr lang="en-US"/>
              <a:t>Presented by MangaRao</a:t>
            </a:r>
          </a:p>
        </p:txBody>
      </p:sp>
      <p:sp>
        <p:nvSpPr>
          <p:cNvPr id="9" name="Slide Number Placeholder 8"/>
          <p:cNvSpPr>
            <a:spLocks noGrp="1"/>
          </p:cNvSpPr>
          <p:nvPr>
            <p:ph type="sldNum" sz="quarter" idx="12"/>
          </p:nvPr>
        </p:nvSpPr>
        <p:spPr/>
        <p:txBody>
          <a:bodyPr/>
          <a:lstStyle/>
          <a:p>
            <a:fld id="{AF6C5582-FEF7-4249-8A7F-5BB8DDAEF8D2}" type="slidenum">
              <a:rPr lang="en-US" smtClean="0"/>
              <a:t>‹#›</a:t>
            </a:fld>
            <a:endParaRPr lang="en-US"/>
          </a:p>
        </p:txBody>
      </p:sp>
    </p:spTree>
    <p:extLst>
      <p:ext uri="{BB962C8B-B14F-4D97-AF65-F5344CB8AC3E}">
        <p14:creationId xmlns:p14="http://schemas.microsoft.com/office/powerpoint/2010/main" val="2824497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315798-26E4-4533-BCB0-BF5E9BCFE63B}" type="datetime1">
              <a:rPr lang="en-US" smtClean="0"/>
              <a:t>5/28/2018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AF6C5582-FEF7-4249-8A7F-5BB8DDAEF8D2}" type="slidenum">
              <a:rPr lang="en-US" smtClean="0"/>
              <a:t>‹#›</a:t>
            </a:fld>
            <a:endParaRPr lang="en-US"/>
          </a:p>
        </p:txBody>
      </p:sp>
    </p:spTree>
    <p:extLst>
      <p:ext uri="{BB962C8B-B14F-4D97-AF65-F5344CB8AC3E}">
        <p14:creationId xmlns:p14="http://schemas.microsoft.com/office/powerpoint/2010/main" val="697749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EF6107-DF70-4881-9AC7-1C1BC77BF1AB}" type="datetime1">
              <a:rPr lang="en-US" smtClean="0"/>
              <a:t>5/28/2018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AF6C5582-FEF7-4249-8A7F-5BB8DDAEF8D2}" type="slidenum">
              <a:rPr lang="en-US" smtClean="0"/>
              <a:t>‹#›</a:t>
            </a:fld>
            <a:endParaRPr lang="en-US"/>
          </a:p>
        </p:txBody>
      </p:sp>
    </p:spTree>
    <p:extLst>
      <p:ext uri="{BB962C8B-B14F-4D97-AF65-F5344CB8AC3E}">
        <p14:creationId xmlns:p14="http://schemas.microsoft.com/office/powerpoint/2010/main" val="421450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99D2E8-B97F-4250-B861-CE8A9BA29EC6}" type="datetime1">
              <a:rPr lang="en-US" smtClean="0"/>
              <a:t>5/28/2018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AF6C5582-FEF7-4249-8A7F-5BB8DDAEF8D2}" type="slidenum">
              <a:rPr lang="en-US" smtClean="0"/>
              <a:t>‹#›</a:t>
            </a:fld>
            <a:endParaRPr lang="en-US"/>
          </a:p>
        </p:txBody>
      </p:sp>
    </p:spTree>
    <p:extLst>
      <p:ext uri="{BB962C8B-B14F-4D97-AF65-F5344CB8AC3E}">
        <p14:creationId xmlns:p14="http://schemas.microsoft.com/office/powerpoint/2010/main" val="1757875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5C4B10-CD64-460A-9D14-00884838FF66}" type="datetime1">
              <a:rPr lang="en-US" smtClean="0"/>
              <a:t>5/28/2018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AF6C5582-FEF7-4249-8A7F-5BB8DDAEF8D2}" type="slidenum">
              <a:rPr lang="en-US" smtClean="0"/>
              <a:t>‹#›</a:t>
            </a:fld>
            <a:endParaRPr lang="en-US"/>
          </a:p>
        </p:txBody>
      </p:sp>
    </p:spTree>
    <p:extLst>
      <p:ext uri="{BB962C8B-B14F-4D97-AF65-F5344CB8AC3E}">
        <p14:creationId xmlns:p14="http://schemas.microsoft.com/office/powerpoint/2010/main" val="143171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7BD0CB-E011-4D88-AF3D-42B88D9C3B3B}" type="datetime1">
              <a:rPr lang="en-US" smtClean="0"/>
              <a:t>5/28/2018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Presented by MangaRao</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6C5582-FEF7-4249-8A7F-5BB8DDAEF8D2}" type="slidenum">
              <a:rPr lang="en-US" smtClean="0"/>
              <a:t>‹#›</a:t>
            </a:fld>
            <a:endParaRPr lang="en-US"/>
          </a:p>
        </p:txBody>
      </p:sp>
    </p:spTree>
    <p:extLst>
      <p:ext uri="{BB962C8B-B14F-4D97-AF65-F5344CB8AC3E}">
        <p14:creationId xmlns:p14="http://schemas.microsoft.com/office/powerpoint/2010/main" val="44083181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hyperlink" Target="http://www.timeanddate.com/calendar/?year=2300" TargetMode="External"/><Relationship Id="rId3" Type="http://schemas.openxmlformats.org/officeDocument/2006/relationships/hyperlink" Target="http://www.timeanddate.com/calendar/?year=2400" TargetMode="External"/><Relationship Id="rId7" Type="http://schemas.openxmlformats.org/officeDocument/2006/relationships/hyperlink" Target="http://www.timeanddate.com/calendar/?year=2200" TargetMode="External"/><Relationship Id="rId2" Type="http://schemas.openxmlformats.org/officeDocument/2006/relationships/hyperlink" Target="http://www.timeanddate.com/calendar/?year=2000" TargetMode="External"/><Relationship Id="rId1" Type="http://schemas.openxmlformats.org/officeDocument/2006/relationships/slideLayout" Target="../slideLayouts/slideLayout2.xml"/><Relationship Id="rId6" Type="http://schemas.openxmlformats.org/officeDocument/2006/relationships/hyperlink" Target="http://www.timeanddate.com/calendar/?year=2100" TargetMode="External"/><Relationship Id="rId5" Type="http://schemas.openxmlformats.org/officeDocument/2006/relationships/hyperlink" Target="http://www.timeanddate.com/calendar/?year=1900" TargetMode="External"/><Relationship Id="rId4" Type="http://schemas.openxmlformats.org/officeDocument/2006/relationships/hyperlink" Target="http://www.timeanddate.com/calendar/?year=1800" TargetMode="External"/><Relationship Id="rId9" Type="http://schemas.openxmlformats.org/officeDocument/2006/relationships/hyperlink" Target="http://www.timeanddate.com/calendar/?year=2500" TargetMode="External"/></Relationships>
</file>

<file path=ppt/slides/_rels/slide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Loop Controls</a:t>
            </a:r>
          </a:p>
        </p:txBody>
      </p:sp>
      <p:sp>
        <p:nvSpPr>
          <p:cNvPr id="3" name="Subtitle 2"/>
          <p:cNvSpPr>
            <a:spLocks noGrp="1"/>
          </p:cNvSpPr>
          <p:nvPr>
            <p:ph type="subTitle" idx="1"/>
          </p:nvPr>
        </p:nvSpPr>
        <p:spPr/>
        <p:txBody>
          <a:bodyPr/>
          <a:lstStyle/>
          <a:p>
            <a:r>
              <a:rPr lang="en-US" dirty="0"/>
              <a:t>Loop Controls</a:t>
            </a:r>
          </a:p>
        </p:txBody>
      </p:sp>
      <p:sp>
        <p:nvSpPr>
          <p:cNvPr id="4" name="Date Placeholder 3"/>
          <p:cNvSpPr>
            <a:spLocks noGrp="1"/>
          </p:cNvSpPr>
          <p:nvPr>
            <p:ph type="dt" sz="half" idx="10"/>
          </p:nvPr>
        </p:nvSpPr>
        <p:spPr/>
        <p:txBody>
          <a:bodyPr/>
          <a:lstStyle/>
          <a:p>
            <a:fld id="{4A01A8CF-08EF-4C07-845A-CFD939750AB0}"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1</a:t>
            </a:fld>
            <a:endParaRPr lang="en-US"/>
          </a:p>
        </p:txBody>
      </p:sp>
    </p:spTree>
    <p:extLst>
      <p:ext uri="{BB962C8B-B14F-4D97-AF65-F5344CB8AC3E}">
        <p14:creationId xmlns:p14="http://schemas.microsoft.com/office/powerpoint/2010/main" val="190411211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295401" y="2496312"/>
            <a:ext cx="9601196" cy="3685032"/>
          </a:xfrm>
        </p:spPr>
        <p:txBody>
          <a:bodyPr>
            <a:normAutofit fontScale="92500" lnSpcReduction="10000"/>
          </a:bodyPr>
          <a:lstStyle/>
          <a:p>
            <a:r>
              <a:rPr lang="en-US" b="1" dirty="0"/>
              <a:t>public class </a:t>
            </a:r>
            <a:r>
              <a:rPr lang="en-US" b="1" u="sng" dirty="0"/>
              <a:t>Test {</a:t>
            </a:r>
          </a:p>
          <a:p>
            <a:r>
              <a:rPr lang="en-US" b="1" dirty="0"/>
              <a:t>public static void main(String </a:t>
            </a:r>
            <a:r>
              <a:rPr lang="en-US" b="1" dirty="0" err="1"/>
              <a:t>args</a:t>
            </a:r>
            <a:r>
              <a:rPr lang="en-US" b="1" dirty="0"/>
              <a:t>[]) {</a:t>
            </a:r>
          </a:p>
          <a:p>
            <a:r>
              <a:rPr lang="en-US" b="1" dirty="0" err="1"/>
              <a:t>int</a:t>
            </a:r>
            <a:r>
              <a:rPr lang="en-US" b="1" dirty="0"/>
              <a:t> x = 1;</a:t>
            </a:r>
          </a:p>
          <a:p>
            <a:r>
              <a:rPr lang="en-US" b="1" dirty="0"/>
              <a:t>while (x &lt;=10) {</a:t>
            </a:r>
          </a:p>
          <a:p>
            <a:r>
              <a:rPr lang="en-US" b="1" dirty="0" err="1"/>
              <a:t>System.</a:t>
            </a:r>
            <a:r>
              <a:rPr lang="en-US" b="1" i="1" dirty="0" err="1"/>
              <a:t>out.print</a:t>
            </a:r>
            <a:r>
              <a:rPr lang="en-US" b="1" i="1" dirty="0"/>
              <a:t>("value of x : " + x);</a:t>
            </a:r>
          </a:p>
          <a:p>
            <a:r>
              <a:rPr lang="en-US" b="1" dirty="0"/>
              <a:t>x++;</a:t>
            </a:r>
          </a:p>
          <a:p>
            <a:r>
              <a:rPr lang="en-US" b="1" dirty="0" err="1"/>
              <a:t>System.</a:t>
            </a:r>
            <a:r>
              <a:rPr lang="en-US" b="1" i="1" dirty="0" err="1"/>
              <a:t>out.print</a:t>
            </a:r>
            <a:r>
              <a:rPr lang="en-US" b="1" i="1" dirty="0"/>
              <a:t>("\n");</a:t>
            </a:r>
          </a:p>
          <a:p>
            <a:r>
              <a:rPr lang="en-US" b="1" dirty="0"/>
              <a:t>}</a:t>
            </a:r>
          </a:p>
          <a:p>
            <a:r>
              <a:rPr lang="en-US" b="1" dirty="0"/>
              <a:t>}</a:t>
            </a:r>
          </a:p>
          <a:p>
            <a:r>
              <a:rPr lang="en-US" b="1" dirty="0"/>
              <a:t>}</a:t>
            </a:r>
          </a:p>
        </p:txBody>
      </p:sp>
      <p:sp>
        <p:nvSpPr>
          <p:cNvPr id="4" name="Date Placeholder 3"/>
          <p:cNvSpPr>
            <a:spLocks noGrp="1"/>
          </p:cNvSpPr>
          <p:nvPr>
            <p:ph type="dt" sz="half" idx="10"/>
          </p:nvPr>
        </p:nvSpPr>
        <p:spPr/>
        <p:txBody>
          <a:bodyPr/>
          <a:lstStyle/>
          <a:p>
            <a:fld id="{4D542C7C-3547-410B-9556-C85FE3D8B450}"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10</a:t>
            </a:fld>
            <a:endParaRPr lang="en-US"/>
          </a:p>
        </p:txBody>
      </p:sp>
    </p:spTree>
    <p:extLst>
      <p:ext uri="{BB962C8B-B14F-4D97-AF65-F5344CB8AC3E}">
        <p14:creationId xmlns:p14="http://schemas.microsoft.com/office/powerpoint/2010/main" val="357171489"/>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Funny example for while</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11</a:t>
            </a:fld>
            <a:endParaRPr lang="en-US"/>
          </a:p>
        </p:txBody>
      </p:sp>
      <p:pic>
        <p:nvPicPr>
          <p:cNvPr id="3074" name="Picture 2" descr="https://scontent-sit4-1.xx.fbcdn.net/hphotos-xlt1/v/t1.0-9/1917617_995328793849332_8388328447601424922_n.png?oh=aa03f81e8a6ec2660a1e7d960de78827&amp;oe=574C62DC"/>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9178" y="2160588"/>
            <a:ext cx="3393681"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574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12</a:t>
            </a:fld>
            <a:endParaRPr lang="en-US"/>
          </a:p>
        </p:txBody>
      </p:sp>
      <p:pic>
        <p:nvPicPr>
          <p:cNvPr id="2050" name="Picture 2" descr="https://scontent-sit4-1.xx.fbcdn.net/v/t1.0-9/14457305_1124646160917594_5632320420904176503_n.jpg?oh=20a4abd7dbad625a3eed0419f210e143&amp;oe=586E2F4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3633" y="2160588"/>
            <a:ext cx="4704772"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331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output</a:t>
            </a:r>
          </a:p>
        </p:txBody>
      </p:sp>
      <p:sp>
        <p:nvSpPr>
          <p:cNvPr id="3" name="Content Placeholder 2"/>
          <p:cNvSpPr>
            <a:spLocks noGrp="1"/>
          </p:cNvSpPr>
          <p:nvPr>
            <p:ph idx="1"/>
          </p:nvPr>
        </p:nvSpPr>
        <p:spPr/>
        <p:txBody>
          <a:bodyPr/>
          <a:lstStyle/>
          <a:p>
            <a:r>
              <a:rPr lang="en-US" dirty="0"/>
              <a:t>while(true){</a:t>
            </a:r>
          </a:p>
          <a:p>
            <a:r>
              <a:rPr lang="en-US" dirty="0" err="1"/>
              <a:t>System.out.println</a:t>
            </a:r>
            <a:r>
              <a:rPr lang="en-US" dirty="0"/>
              <a:t>(“while statement);</a:t>
            </a:r>
          </a:p>
          <a:p>
            <a:r>
              <a:rPr lang="en-US" dirty="0"/>
              <a:t>}</a:t>
            </a:r>
          </a:p>
        </p:txBody>
      </p:sp>
      <p:sp>
        <p:nvSpPr>
          <p:cNvPr id="4" name="Date Placeholder 3"/>
          <p:cNvSpPr>
            <a:spLocks noGrp="1"/>
          </p:cNvSpPr>
          <p:nvPr>
            <p:ph type="dt" sz="half" idx="10"/>
          </p:nvPr>
        </p:nvSpPr>
        <p:spPr/>
        <p:txBody>
          <a:bodyPr/>
          <a:lstStyle/>
          <a:p>
            <a:fld id="{FE0B3E1F-9E04-4146-B275-BBE30939B93C}"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13</a:t>
            </a:fld>
            <a:endParaRPr lang="en-US"/>
          </a:p>
        </p:txBody>
      </p:sp>
    </p:spTree>
    <p:extLst>
      <p:ext uri="{BB962C8B-B14F-4D97-AF65-F5344CB8AC3E}">
        <p14:creationId xmlns:p14="http://schemas.microsoft.com/office/powerpoint/2010/main" val="3143979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output</a:t>
            </a:r>
          </a:p>
        </p:txBody>
      </p:sp>
      <p:sp>
        <p:nvSpPr>
          <p:cNvPr id="3" name="Content Placeholder 2"/>
          <p:cNvSpPr>
            <a:spLocks noGrp="1"/>
          </p:cNvSpPr>
          <p:nvPr>
            <p:ph idx="1"/>
          </p:nvPr>
        </p:nvSpPr>
        <p:spPr/>
        <p:txBody>
          <a:bodyPr/>
          <a:lstStyle/>
          <a:p>
            <a:r>
              <a:rPr lang="en-US" dirty="0"/>
              <a:t>while(false){</a:t>
            </a:r>
          </a:p>
          <a:p>
            <a:r>
              <a:rPr lang="en-US" dirty="0" err="1"/>
              <a:t>System.out.println</a:t>
            </a:r>
            <a:r>
              <a:rPr lang="en-US" dirty="0"/>
              <a:t>(“while statement);</a:t>
            </a:r>
          </a:p>
          <a:p>
            <a:r>
              <a:rPr lang="en-US" dirty="0"/>
              <a:t>}</a:t>
            </a:r>
          </a:p>
        </p:txBody>
      </p:sp>
      <p:sp>
        <p:nvSpPr>
          <p:cNvPr id="4" name="Date Placeholder 3"/>
          <p:cNvSpPr>
            <a:spLocks noGrp="1"/>
          </p:cNvSpPr>
          <p:nvPr>
            <p:ph type="dt" sz="half" idx="10"/>
          </p:nvPr>
        </p:nvSpPr>
        <p:spPr/>
        <p:txBody>
          <a:bodyPr/>
          <a:lstStyle/>
          <a:p>
            <a:fld id="{BEBD76A1-49AA-4D78-9E41-21776F79B12A}"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14</a:t>
            </a:fld>
            <a:endParaRPr lang="en-US"/>
          </a:p>
        </p:txBody>
      </p:sp>
    </p:spTree>
    <p:extLst>
      <p:ext uri="{BB962C8B-B14F-4D97-AF65-F5344CB8AC3E}">
        <p14:creationId xmlns:p14="http://schemas.microsoft.com/office/powerpoint/2010/main" val="4119872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output</a:t>
            </a:r>
          </a:p>
        </p:txBody>
      </p:sp>
      <p:sp>
        <p:nvSpPr>
          <p:cNvPr id="3" name="Content Placeholder 2"/>
          <p:cNvSpPr>
            <a:spLocks noGrp="1"/>
          </p:cNvSpPr>
          <p:nvPr>
            <p:ph idx="1"/>
          </p:nvPr>
        </p:nvSpPr>
        <p:spPr/>
        <p:txBody>
          <a:bodyPr/>
          <a:lstStyle/>
          <a:p>
            <a:r>
              <a:rPr lang="en-US" b="1" dirty="0" err="1"/>
              <a:t>int</a:t>
            </a:r>
            <a:r>
              <a:rPr lang="en-US" b="1" dirty="0"/>
              <a:t> x = 10;</a:t>
            </a:r>
          </a:p>
          <a:p>
            <a:r>
              <a:rPr lang="en-US" b="1" dirty="0"/>
              <a:t>while (x &lt; 20) {</a:t>
            </a:r>
          </a:p>
          <a:p>
            <a:r>
              <a:rPr lang="en-US" b="1" dirty="0" err="1"/>
              <a:t>System.</a:t>
            </a:r>
            <a:r>
              <a:rPr lang="en-US" b="1" i="1" dirty="0" err="1"/>
              <a:t>out.print</a:t>
            </a:r>
            <a:r>
              <a:rPr lang="en-US" b="1" i="1" dirty="0"/>
              <a:t>("value of x : " + x);</a:t>
            </a:r>
          </a:p>
          <a:p>
            <a:r>
              <a:rPr lang="en-US" b="1" dirty="0"/>
              <a:t>//x++;</a:t>
            </a:r>
          </a:p>
          <a:p>
            <a:r>
              <a:rPr lang="en-US" b="1" dirty="0" err="1"/>
              <a:t>System.</a:t>
            </a:r>
            <a:r>
              <a:rPr lang="en-US" b="1" i="1" dirty="0" err="1"/>
              <a:t>out.print</a:t>
            </a:r>
            <a:r>
              <a:rPr lang="en-US" b="1" i="1" dirty="0"/>
              <a:t>("\n");</a:t>
            </a:r>
          </a:p>
          <a:p>
            <a:r>
              <a:rPr lang="en-US" b="1" dirty="0"/>
              <a:t>}</a:t>
            </a:r>
          </a:p>
          <a:p>
            <a:endParaRPr lang="en-US" dirty="0"/>
          </a:p>
        </p:txBody>
      </p:sp>
      <p:sp>
        <p:nvSpPr>
          <p:cNvPr id="4" name="Date Placeholder 3"/>
          <p:cNvSpPr>
            <a:spLocks noGrp="1"/>
          </p:cNvSpPr>
          <p:nvPr>
            <p:ph type="dt" sz="half" idx="10"/>
          </p:nvPr>
        </p:nvSpPr>
        <p:spPr/>
        <p:txBody>
          <a:bodyPr/>
          <a:lstStyle/>
          <a:p>
            <a:fld id="{3C40541E-37B9-4378-9A90-674E10571F65}"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15</a:t>
            </a:fld>
            <a:endParaRPr lang="en-US"/>
          </a:p>
        </p:txBody>
      </p:sp>
    </p:spTree>
    <p:extLst>
      <p:ext uri="{BB962C8B-B14F-4D97-AF65-F5344CB8AC3E}">
        <p14:creationId xmlns:p14="http://schemas.microsoft.com/office/powerpoint/2010/main" val="3940043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16</a:t>
            </a:fld>
            <a:endParaRPr lang="en-US"/>
          </a:p>
        </p:txBody>
      </p:sp>
      <p:pic>
        <p:nvPicPr>
          <p:cNvPr id="3074" name="Picture 2" descr="No automatic alt text availa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7971" y="2160588"/>
            <a:ext cx="3736096"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510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do...while Loop</a:t>
            </a:r>
            <a:br>
              <a:rPr lang="en-US" b="1" dirty="0"/>
            </a:br>
            <a:endParaRPr lang="en-US" dirty="0"/>
          </a:p>
        </p:txBody>
      </p:sp>
      <p:sp>
        <p:nvSpPr>
          <p:cNvPr id="3" name="Content Placeholder 2"/>
          <p:cNvSpPr>
            <a:spLocks noGrp="1"/>
          </p:cNvSpPr>
          <p:nvPr>
            <p:ph idx="1"/>
          </p:nvPr>
        </p:nvSpPr>
        <p:spPr/>
        <p:txBody>
          <a:bodyPr/>
          <a:lstStyle/>
          <a:p>
            <a:r>
              <a:rPr lang="en-US" dirty="0"/>
              <a:t>A do...while loop is similar to a while loop, except that a do...while loop is guaranteed to execute at least one time.</a:t>
            </a:r>
          </a:p>
        </p:txBody>
      </p:sp>
      <p:sp>
        <p:nvSpPr>
          <p:cNvPr id="4" name="Date Placeholder 3"/>
          <p:cNvSpPr>
            <a:spLocks noGrp="1"/>
          </p:cNvSpPr>
          <p:nvPr>
            <p:ph type="dt" sz="half" idx="10"/>
          </p:nvPr>
        </p:nvSpPr>
        <p:spPr/>
        <p:txBody>
          <a:bodyPr/>
          <a:lstStyle/>
          <a:p>
            <a:fld id="{391DCA23-B1F9-4820-A7BF-1FF574DCA44A}"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17</a:t>
            </a:fld>
            <a:endParaRPr lang="en-US"/>
          </a:p>
        </p:txBody>
      </p:sp>
    </p:spTree>
    <p:extLst>
      <p:ext uri="{BB962C8B-B14F-4D97-AF65-F5344CB8AC3E}">
        <p14:creationId xmlns:p14="http://schemas.microsoft.com/office/powerpoint/2010/main" val="375751381"/>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lstStyle/>
          <a:p>
            <a:r>
              <a:rPr lang="en-US" dirty="0"/>
              <a:t>do{</a:t>
            </a:r>
          </a:p>
          <a:p>
            <a:pPr lvl="1"/>
            <a:r>
              <a:rPr lang="en-US" dirty="0"/>
              <a:t>//statements</a:t>
            </a:r>
          </a:p>
          <a:p>
            <a:r>
              <a:rPr lang="en-US" dirty="0"/>
              <a:t>}while(</a:t>
            </a:r>
            <a:r>
              <a:rPr lang="en-US" dirty="0" err="1"/>
              <a:t>boolean_expression</a:t>
            </a:r>
            <a:r>
              <a:rPr lang="en-US" dirty="0"/>
              <a:t>);</a:t>
            </a:r>
          </a:p>
        </p:txBody>
      </p:sp>
      <p:sp>
        <p:nvSpPr>
          <p:cNvPr id="4" name="Date Placeholder 3"/>
          <p:cNvSpPr>
            <a:spLocks noGrp="1"/>
          </p:cNvSpPr>
          <p:nvPr>
            <p:ph type="dt" sz="half" idx="10"/>
          </p:nvPr>
        </p:nvSpPr>
        <p:spPr/>
        <p:txBody>
          <a:bodyPr/>
          <a:lstStyle/>
          <a:p>
            <a:fld id="{A7BD623C-10E0-4023-859E-A64DF69F5680}"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18</a:t>
            </a:fld>
            <a:endParaRPr lang="en-US"/>
          </a:p>
        </p:txBody>
      </p:sp>
    </p:spTree>
    <p:extLst>
      <p:ext uri="{BB962C8B-B14F-4D97-AF65-F5344CB8AC3E}">
        <p14:creationId xmlns:p14="http://schemas.microsoft.com/office/powerpoint/2010/main" val="3592478431"/>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b="1" dirty="0">
                <a:solidFill>
                  <a:srgbClr val="7F0055"/>
                </a:solidFill>
                <a:latin typeface="Consolas" panose="020B0609020204030204" pitchFamily="49" charset="0"/>
              </a:rPr>
              <a:t>do</a:t>
            </a:r>
            <a:r>
              <a:rPr lang="en-US"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"do while block : "</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x</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while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x</a:t>
            </a:r>
            <a:r>
              <a:rPr lang="en-US" b="1" dirty="0">
                <a:solidFill>
                  <a:srgbClr val="000000"/>
                </a:solidFill>
                <a:latin typeface="Consolas" panose="020B0609020204030204" pitchFamily="49" charset="0"/>
              </a:rPr>
              <a:t>&lt;20);</a:t>
            </a:r>
            <a:endParaRPr lang="en-US"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19</a:t>
            </a:fld>
            <a:endParaRPr lang="en-US"/>
          </a:p>
        </p:txBody>
      </p:sp>
    </p:spTree>
    <p:extLst>
      <p:ext uri="{BB962C8B-B14F-4D97-AF65-F5344CB8AC3E}">
        <p14:creationId xmlns:p14="http://schemas.microsoft.com/office/powerpoint/2010/main" val="3188420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Loop Controls</a:t>
            </a:r>
          </a:p>
        </p:txBody>
      </p:sp>
      <p:sp>
        <p:nvSpPr>
          <p:cNvPr id="3" name="Content Placeholder 2"/>
          <p:cNvSpPr>
            <a:spLocks noGrp="1"/>
          </p:cNvSpPr>
          <p:nvPr>
            <p:ph idx="1"/>
          </p:nvPr>
        </p:nvSpPr>
        <p:spPr/>
        <p:txBody>
          <a:bodyPr/>
          <a:lstStyle/>
          <a:p>
            <a:r>
              <a:rPr lang="en-US" dirty="0"/>
              <a:t>There may be a situation when we need to execute a block of code several number of times, and is often referred to as a loop. </a:t>
            </a:r>
          </a:p>
        </p:txBody>
      </p:sp>
      <p:sp>
        <p:nvSpPr>
          <p:cNvPr id="4" name="Date Placeholder 3"/>
          <p:cNvSpPr>
            <a:spLocks noGrp="1"/>
          </p:cNvSpPr>
          <p:nvPr>
            <p:ph type="dt" sz="half" idx="10"/>
          </p:nvPr>
        </p:nvSpPr>
        <p:spPr/>
        <p:txBody>
          <a:bodyPr/>
          <a:lstStyle/>
          <a:p>
            <a:fld id="{9582EEBD-6DFA-437A-9973-10ABCA7EB28B}"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2</a:t>
            </a:fld>
            <a:endParaRPr lang="en-US"/>
          </a:p>
        </p:txBody>
      </p:sp>
    </p:spTree>
    <p:extLst>
      <p:ext uri="{BB962C8B-B14F-4D97-AF65-F5344CB8AC3E}">
        <p14:creationId xmlns:p14="http://schemas.microsoft.com/office/powerpoint/2010/main" val="2873660041"/>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295401" y="2556932"/>
            <a:ext cx="9601196" cy="3715852"/>
          </a:xfrm>
        </p:spPr>
        <p:txBody>
          <a:bodyPr>
            <a:noAutofit/>
          </a:bodyPr>
          <a:lstStyle/>
          <a:p>
            <a:r>
              <a:rPr lang="en-US" sz="1600" b="1" dirty="0"/>
              <a:t>public class </a:t>
            </a:r>
            <a:r>
              <a:rPr lang="en-US" sz="1600" b="1" u="sng" dirty="0"/>
              <a:t>Test {</a:t>
            </a:r>
          </a:p>
          <a:p>
            <a:r>
              <a:rPr lang="en-US" sz="1600" b="1" dirty="0"/>
              <a:t>public static void main(String </a:t>
            </a:r>
            <a:r>
              <a:rPr lang="en-US" sz="1600" b="1" dirty="0" err="1"/>
              <a:t>args</a:t>
            </a:r>
            <a:r>
              <a:rPr lang="en-US" sz="1600" b="1" dirty="0"/>
              <a:t>[]) {</a:t>
            </a:r>
          </a:p>
          <a:p>
            <a:r>
              <a:rPr lang="en-US" sz="1600" b="1" dirty="0" err="1"/>
              <a:t>int</a:t>
            </a:r>
            <a:r>
              <a:rPr lang="en-US" sz="1600" b="1" dirty="0"/>
              <a:t> x = 10;</a:t>
            </a:r>
          </a:p>
          <a:p>
            <a:r>
              <a:rPr lang="en-US" sz="1600" b="1" dirty="0"/>
              <a:t>do {</a:t>
            </a:r>
          </a:p>
          <a:p>
            <a:r>
              <a:rPr lang="en-US" sz="1600" b="1" dirty="0" err="1"/>
              <a:t>System.</a:t>
            </a:r>
            <a:r>
              <a:rPr lang="en-US" sz="1600" b="1" i="1" dirty="0" err="1"/>
              <a:t>out.print</a:t>
            </a:r>
            <a:r>
              <a:rPr lang="en-US" sz="1600" b="1" i="1" dirty="0"/>
              <a:t>("value of x : " + x);</a:t>
            </a:r>
          </a:p>
          <a:p>
            <a:r>
              <a:rPr lang="en-US" sz="1600" b="1" dirty="0"/>
              <a:t>x++;</a:t>
            </a:r>
          </a:p>
          <a:p>
            <a:r>
              <a:rPr lang="en-US" sz="1600" b="1" dirty="0" err="1"/>
              <a:t>System.</a:t>
            </a:r>
            <a:r>
              <a:rPr lang="en-US" sz="1600" b="1" i="1" dirty="0" err="1"/>
              <a:t>out.print</a:t>
            </a:r>
            <a:r>
              <a:rPr lang="en-US" sz="1600" b="1" i="1" dirty="0"/>
              <a:t>("\n");</a:t>
            </a:r>
          </a:p>
          <a:p>
            <a:r>
              <a:rPr lang="en-US" sz="1600" b="1" dirty="0"/>
              <a:t>} while (x &lt; 20);</a:t>
            </a:r>
          </a:p>
          <a:p>
            <a:r>
              <a:rPr lang="en-US" sz="1600" b="1" dirty="0"/>
              <a:t>}</a:t>
            </a:r>
          </a:p>
          <a:p>
            <a:r>
              <a:rPr lang="en-US" sz="1600" b="1" dirty="0"/>
              <a:t>}</a:t>
            </a:r>
          </a:p>
        </p:txBody>
      </p:sp>
      <p:sp>
        <p:nvSpPr>
          <p:cNvPr id="4" name="Date Placeholder 3"/>
          <p:cNvSpPr>
            <a:spLocks noGrp="1"/>
          </p:cNvSpPr>
          <p:nvPr>
            <p:ph type="dt" sz="half" idx="10"/>
          </p:nvPr>
        </p:nvSpPr>
        <p:spPr/>
        <p:txBody>
          <a:bodyPr/>
          <a:lstStyle/>
          <a:p>
            <a:fld id="{2F56EB8B-2187-49C2-ABDE-5A67453818D9}"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20</a:t>
            </a:fld>
            <a:endParaRPr lang="en-US"/>
          </a:p>
        </p:txBody>
      </p:sp>
    </p:spTree>
    <p:extLst>
      <p:ext uri="{BB962C8B-B14F-4D97-AF65-F5344CB8AC3E}">
        <p14:creationId xmlns:p14="http://schemas.microsoft.com/office/powerpoint/2010/main" val="3074906388"/>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rmAutofit lnSpcReduction="10000"/>
          </a:bodyPr>
          <a:lstStyle/>
          <a:p>
            <a:r>
              <a:rPr lang="en-US" u="sng" dirty="0"/>
              <a:t>value of x : 10</a:t>
            </a:r>
          </a:p>
          <a:p>
            <a:r>
              <a:rPr lang="en-US" u="sng" dirty="0"/>
              <a:t>value of x : 11</a:t>
            </a:r>
          </a:p>
          <a:p>
            <a:r>
              <a:rPr lang="en-US" u="sng" dirty="0"/>
              <a:t>value of x : 12</a:t>
            </a:r>
          </a:p>
          <a:p>
            <a:r>
              <a:rPr lang="en-US" u="sng" dirty="0"/>
              <a:t>value of x : 13</a:t>
            </a:r>
          </a:p>
          <a:p>
            <a:r>
              <a:rPr lang="en-US" u="sng" dirty="0"/>
              <a:t>value of x : 14</a:t>
            </a:r>
          </a:p>
          <a:p>
            <a:r>
              <a:rPr lang="en-US" u="sng" dirty="0"/>
              <a:t>value of x : 15</a:t>
            </a:r>
          </a:p>
          <a:p>
            <a:r>
              <a:rPr lang="en-US" u="sng" dirty="0"/>
              <a:t>value of x : 16</a:t>
            </a:r>
          </a:p>
          <a:p>
            <a:r>
              <a:rPr lang="en-US" u="sng" dirty="0"/>
              <a:t>value of x : 17</a:t>
            </a:r>
          </a:p>
          <a:p>
            <a:r>
              <a:rPr lang="en-US" u="sng" dirty="0"/>
              <a:t>value of x : 18</a:t>
            </a:r>
          </a:p>
          <a:p>
            <a:r>
              <a:rPr lang="en-US" u="sng" dirty="0"/>
              <a:t>value of x : 19</a:t>
            </a:r>
            <a:endParaRPr lang="en-US" dirty="0"/>
          </a:p>
        </p:txBody>
      </p:sp>
      <p:sp>
        <p:nvSpPr>
          <p:cNvPr id="4" name="Date Placeholder 3"/>
          <p:cNvSpPr>
            <a:spLocks noGrp="1"/>
          </p:cNvSpPr>
          <p:nvPr>
            <p:ph type="dt" sz="half" idx="10"/>
          </p:nvPr>
        </p:nvSpPr>
        <p:spPr/>
        <p:txBody>
          <a:bodyPr/>
          <a:lstStyle/>
          <a:p>
            <a:fld id="{1F1B18DE-66F8-4ACF-AA54-A456EAC457A2}"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21</a:t>
            </a:fld>
            <a:endParaRPr lang="en-US"/>
          </a:p>
        </p:txBody>
      </p:sp>
    </p:spTree>
    <p:extLst>
      <p:ext uri="{BB962C8B-B14F-4D97-AF65-F5344CB8AC3E}">
        <p14:creationId xmlns:p14="http://schemas.microsoft.com/office/powerpoint/2010/main" val="4078629750"/>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while and </a:t>
            </a:r>
            <a:r>
              <a:rPr lang="en-US" dirty="0" err="1"/>
              <a:t>dowhile</a:t>
            </a:r>
            <a:r>
              <a:rPr lang="en-US" dirty="0"/>
              <a:t>?</a:t>
            </a:r>
          </a:p>
        </p:txBody>
      </p:sp>
      <p:sp>
        <p:nvSpPr>
          <p:cNvPr id="4" name="Content Placeholder 3"/>
          <p:cNvSpPr>
            <a:spLocks noGrp="1"/>
          </p:cNvSpPr>
          <p:nvPr>
            <p:ph sz="half" idx="1"/>
          </p:nvPr>
        </p:nvSpPr>
        <p:spPr/>
        <p:txBody>
          <a:bodyPr>
            <a:normAutofit/>
          </a:bodyPr>
          <a:lstStyle/>
          <a:p>
            <a:r>
              <a:rPr lang="en-US" dirty="0"/>
              <a:t>The while statement verifies the condition before entering into the loop to see whether the next loop iteration should occur or not. </a:t>
            </a:r>
          </a:p>
        </p:txBody>
      </p:sp>
      <p:sp>
        <p:nvSpPr>
          <p:cNvPr id="5" name="Content Placeholder 4"/>
          <p:cNvSpPr>
            <a:spLocks noGrp="1"/>
          </p:cNvSpPr>
          <p:nvPr>
            <p:ph sz="half" idx="2"/>
          </p:nvPr>
        </p:nvSpPr>
        <p:spPr/>
        <p:txBody>
          <a:bodyPr>
            <a:normAutofit/>
          </a:bodyPr>
          <a:lstStyle/>
          <a:p>
            <a:r>
              <a:rPr lang="en-US" dirty="0"/>
              <a:t>The do-while statement executes the first iteration without checking the condition, it verifies the condition after finishing each iteration. </a:t>
            </a:r>
          </a:p>
          <a:p>
            <a:r>
              <a:rPr lang="en-US" dirty="0"/>
              <a:t>The do-while statement will always execute the body of a loop at least once. </a:t>
            </a:r>
          </a:p>
          <a:p>
            <a:endParaRPr lang="en-US" dirty="0"/>
          </a:p>
        </p:txBody>
      </p:sp>
      <p:sp>
        <p:nvSpPr>
          <p:cNvPr id="6" name="Date Placeholder 5"/>
          <p:cNvSpPr>
            <a:spLocks noGrp="1"/>
          </p:cNvSpPr>
          <p:nvPr>
            <p:ph type="dt" sz="half" idx="10"/>
          </p:nvPr>
        </p:nvSpPr>
        <p:spPr/>
        <p:txBody>
          <a:bodyPr/>
          <a:lstStyle/>
          <a:p>
            <a:fld id="{E377A512-B67A-4307-BA0C-96FF95487081}" type="datetime1">
              <a:rPr lang="en-US" smtClean="0"/>
              <a:t>5/28/2018</a:t>
            </a:fld>
            <a:endParaRPr lang="en-US"/>
          </a:p>
        </p:txBody>
      </p:sp>
      <p:sp>
        <p:nvSpPr>
          <p:cNvPr id="7" name="Footer Placeholder 6"/>
          <p:cNvSpPr>
            <a:spLocks noGrp="1"/>
          </p:cNvSpPr>
          <p:nvPr>
            <p:ph type="ftr" sz="quarter" idx="11"/>
          </p:nvPr>
        </p:nvSpPr>
        <p:spPr/>
        <p:txBody>
          <a:bodyPr/>
          <a:lstStyle/>
          <a:p>
            <a:r>
              <a:rPr lang="en-US"/>
              <a:t>Presented by MangaRao</a:t>
            </a:r>
          </a:p>
        </p:txBody>
      </p:sp>
      <p:sp>
        <p:nvSpPr>
          <p:cNvPr id="8" name="Slide Number Placeholder 7"/>
          <p:cNvSpPr>
            <a:spLocks noGrp="1"/>
          </p:cNvSpPr>
          <p:nvPr>
            <p:ph type="sldNum" sz="quarter" idx="12"/>
          </p:nvPr>
        </p:nvSpPr>
        <p:spPr/>
        <p:txBody>
          <a:bodyPr/>
          <a:lstStyle/>
          <a:p>
            <a:fld id="{AF6C5582-FEF7-4249-8A7F-5BB8DDAEF8D2}" type="slidenum">
              <a:rPr lang="en-US" smtClean="0"/>
              <a:t>22</a:t>
            </a:fld>
            <a:endParaRPr lang="en-US"/>
          </a:p>
        </p:txBody>
      </p:sp>
    </p:spTree>
    <p:extLst>
      <p:ext uri="{BB962C8B-B14F-4D97-AF65-F5344CB8AC3E}">
        <p14:creationId xmlns:p14="http://schemas.microsoft.com/office/powerpoint/2010/main" val="2322640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for Loop</a:t>
            </a:r>
            <a:br>
              <a:rPr lang="en-US" b="1" dirty="0"/>
            </a:br>
            <a:endParaRPr lang="en-US" dirty="0"/>
          </a:p>
        </p:txBody>
      </p:sp>
      <p:sp>
        <p:nvSpPr>
          <p:cNvPr id="3" name="Content Placeholder 2"/>
          <p:cNvSpPr>
            <a:spLocks noGrp="1"/>
          </p:cNvSpPr>
          <p:nvPr>
            <p:ph idx="1"/>
          </p:nvPr>
        </p:nvSpPr>
        <p:spPr/>
        <p:txBody>
          <a:bodyPr/>
          <a:lstStyle/>
          <a:p>
            <a:r>
              <a:rPr lang="en-US" dirty="0"/>
              <a:t>A for loop is a repetition control structure that allows you to efficiently write a loop that needs to execute a specific number of times.</a:t>
            </a:r>
          </a:p>
          <a:p>
            <a:r>
              <a:rPr lang="en-US" dirty="0"/>
              <a:t>A for loop is useful when you know how many times a task is to be repeated.</a:t>
            </a:r>
          </a:p>
          <a:p>
            <a:endParaRPr lang="en-US" dirty="0"/>
          </a:p>
        </p:txBody>
      </p:sp>
      <p:sp>
        <p:nvSpPr>
          <p:cNvPr id="4" name="Date Placeholder 3"/>
          <p:cNvSpPr>
            <a:spLocks noGrp="1"/>
          </p:cNvSpPr>
          <p:nvPr>
            <p:ph type="dt" sz="half" idx="10"/>
          </p:nvPr>
        </p:nvSpPr>
        <p:spPr/>
        <p:txBody>
          <a:bodyPr/>
          <a:lstStyle/>
          <a:p>
            <a:fld id="{5CE4D506-A419-4D90-A212-1DE27805C79A}"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23</a:t>
            </a:fld>
            <a:endParaRPr lang="en-US"/>
          </a:p>
        </p:txBody>
      </p:sp>
    </p:spTree>
    <p:extLst>
      <p:ext uri="{BB962C8B-B14F-4D97-AF65-F5344CB8AC3E}">
        <p14:creationId xmlns:p14="http://schemas.microsoft.com/office/powerpoint/2010/main" val="2218198192"/>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lstStyle/>
          <a:p>
            <a:r>
              <a:rPr lang="en-US" dirty="0"/>
              <a:t>for(variable initialization; </a:t>
            </a:r>
            <a:r>
              <a:rPr lang="en-US" dirty="0" err="1"/>
              <a:t>boolean_expression</a:t>
            </a:r>
            <a:r>
              <a:rPr lang="en-US" dirty="0"/>
              <a:t>; variable update){</a:t>
            </a:r>
          </a:p>
          <a:p>
            <a:r>
              <a:rPr lang="en-US" dirty="0"/>
              <a:t> //code to execute when condition is true</a:t>
            </a:r>
          </a:p>
          <a:p>
            <a:r>
              <a:rPr lang="en-US" dirty="0"/>
              <a:t>}</a:t>
            </a:r>
          </a:p>
        </p:txBody>
      </p:sp>
      <p:sp>
        <p:nvSpPr>
          <p:cNvPr id="4" name="Date Placeholder 3"/>
          <p:cNvSpPr>
            <a:spLocks noGrp="1"/>
          </p:cNvSpPr>
          <p:nvPr>
            <p:ph type="dt" sz="half" idx="10"/>
          </p:nvPr>
        </p:nvSpPr>
        <p:spPr/>
        <p:txBody>
          <a:bodyPr/>
          <a:lstStyle/>
          <a:p>
            <a:fld id="{C29545C3-E82B-40FD-A4D1-EEE1262E6B7C}"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24</a:t>
            </a:fld>
            <a:endParaRPr lang="en-US"/>
          </a:p>
        </p:txBody>
      </p:sp>
    </p:spTree>
    <p:extLst>
      <p:ext uri="{BB962C8B-B14F-4D97-AF65-F5344CB8AC3E}">
        <p14:creationId xmlns:p14="http://schemas.microsoft.com/office/powerpoint/2010/main" val="1027171242"/>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control in for loop</a:t>
            </a:r>
          </a:p>
        </p:txBody>
      </p:sp>
      <p:sp>
        <p:nvSpPr>
          <p:cNvPr id="3" name="Content Placeholder 2"/>
          <p:cNvSpPr>
            <a:spLocks noGrp="1"/>
          </p:cNvSpPr>
          <p:nvPr>
            <p:ph idx="1"/>
          </p:nvPr>
        </p:nvSpPr>
        <p:spPr/>
        <p:txBody>
          <a:bodyPr>
            <a:normAutofit lnSpcReduction="10000"/>
          </a:bodyPr>
          <a:lstStyle/>
          <a:p>
            <a:r>
              <a:rPr lang="en-US" dirty="0"/>
              <a:t>The initialization step is executed first, and only once. This step allows you to declare and initialize any loop control variables. You are not required to put a statement here, as long as a semicolon appears.</a:t>
            </a:r>
          </a:p>
          <a:p>
            <a:r>
              <a:rPr lang="en-US" dirty="0"/>
              <a:t>Next, the Boolean expression is evaluated. If it is true, the body of the loop is executed. If it is false, the body of the loop does not execute and flow of control jumps to the next statement past the for loop.</a:t>
            </a:r>
          </a:p>
          <a:p>
            <a:r>
              <a:rPr lang="en-US" dirty="0"/>
              <a:t>After the body of the for loop executes, the flow of control jumps back up to the update statement. This statement allows you to update any loop control variables. This statement can be left blank, as long as a semicolon appears after the Boolean expression.</a:t>
            </a:r>
          </a:p>
          <a:p>
            <a:r>
              <a:rPr lang="en-US" dirty="0"/>
              <a:t>The Boolean expression is now evaluated again. If it is true, the loop executes and the process repeats itself (body of loop, then update step, then Boolean expression). After the Boolean expression is false, the for loop terminates.</a:t>
            </a:r>
          </a:p>
          <a:p>
            <a:endParaRPr lang="en-US" dirty="0"/>
          </a:p>
        </p:txBody>
      </p:sp>
      <p:sp>
        <p:nvSpPr>
          <p:cNvPr id="4" name="Date Placeholder 3"/>
          <p:cNvSpPr>
            <a:spLocks noGrp="1"/>
          </p:cNvSpPr>
          <p:nvPr>
            <p:ph type="dt" sz="half" idx="10"/>
          </p:nvPr>
        </p:nvSpPr>
        <p:spPr/>
        <p:txBody>
          <a:bodyPr/>
          <a:lstStyle/>
          <a:p>
            <a:fld id="{72EBD37B-BBF1-49E0-AF3D-FAD507F8E8A9}"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25</a:t>
            </a:fld>
            <a:endParaRPr lang="en-US"/>
          </a:p>
        </p:txBody>
      </p:sp>
    </p:spTree>
    <p:extLst>
      <p:ext uri="{BB962C8B-B14F-4D97-AF65-F5344CB8AC3E}">
        <p14:creationId xmlns:p14="http://schemas.microsoft.com/office/powerpoint/2010/main" val="2760007862"/>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b="1" dirty="0"/>
              <a:t>public class </a:t>
            </a:r>
            <a:r>
              <a:rPr lang="en-US" b="1" u="sng" dirty="0"/>
              <a:t>Test {</a:t>
            </a:r>
          </a:p>
          <a:p>
            <a:r>
              <a:rPr lang="en-US" b="1" dirty="0"/>
              <a:t>   public static void main(String </a:t>
            </a:r>
            <a:r>
              <a:rPr lang="en-US" b="1" dirty="0" err="1"/>
              <a:t>args</a:t>
            </a:r>
            <a:r>
              <a:rPr lang="en-US" b="1" dirty="0"/>
              <a:t>[]) {</a:t>
            </a:r>
          </a:p>
          <a:p>
            <a:r>
              <a:rPr lang="en-US" b="1" dirty="0"/>
              <a:t>      for(</a:t>
            </a:r>
            <a:r>
              <a:rPr lang="en-US" b="1" dirty="0" err="1"/>
              <a:t>int</a:t>
            </a:r>
            <a:r>
              <a:rPr lang="en-US" b="1" dirty="0"/>
              <a:t> x = 10; x &lt; 20; x = x+1) {</a:t>
            </a:r>
          </a:p>
          <a:p>
            <a:r>
              <a:rPr lang="en-US" b="1" dirty="0"/>
              <a:t>         </a:t>
            </a:r>
            <a:r>
              <a:rPr lang="en-US" b="1" dirty="0" err="1"/>
              <a:t>System.</a:t>
            </a:r>
            <a:r>
              <a:rPr lang="en-US" b="1" i="1" dirty="0" err="1"/>
              <a:t>out.println</a:t>
            </a:r>
            <a:r>
              <a:rPr lang="en-US" b="1" i="1" dirty="0"/>
              <a:t>("value of x : " + x );</a:t>
            </a:r>
          </a:p>
          <a:p>
            <a:pPr lvl="1"/>
            <a:r>
              <a:rPr lang="en-US" b="1" dirty="0"/>
              <a:t>}</a:t>
            </a:r>
          </a:p>
          <a:p>
            <a:r>
              <a:rPr lang="en-US" b="1" dirty="0"/>
              <a:t>   }</a:t>
            </a:r>
          </a:p>
          <a:p>
            <a:r>
              <a:rPr lang="en-US" b="1" dirty="0"/>
              <a:t>}</a:t>
            </a:r>
          </a:p>
        </p:txBody>
      </p:sp>
      <p:sp>
        <p:nvSpPr>
          <p:cNvPr id="4" name="Date Placeholder 3"/>
          <p:cNvSpPr>
            <a:spLocks noGrp="1"/>
          </p:cNvSpPr>
          <p:nvPr>
            <p:ph type="dt" sz="half" idx="10"/>
          </p:nvPr>
        </p:nvSpPr>
        <p:spPr/>
        <p:txBody>
          <a:bodyPr/>
          <a:lstStyle/>
          <a:p>
            <a:fld id="{0F388A37-28D0-4938-A034-4FCD7C2D1CE6}"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26</a:t>
            </a:fld>
            <a:endParaRPr lang="en-US"/>
          </a:p>
        </p:txBody>
      </p:sp>
    </p:spTree>
    <p:extLst>
      <p:ext uri="{BB962C8B-B14F-4D97-AF65-F5344CB8AC3E}">
        <p14:creationId xmlns:p14="http://schemas.microsoft.com/office/powerpoint/2010/main" val="3056341445"/>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rmAutofit lnSpcReduction="10000"/>
          </a:bodyPr>
          <a:lstStyle/>
          <a:p>
            <a:r>
              <a:rPr lang="en-US" dirty="0"/>
              <a:t>value of x : 10</a:t>
            </a:r>
          </a:p>
          <a:p>
            <a:r>
              <a:rPr lang="en-US" dirty="0"/>
              <a:t>value of x : 11</a:t>
            </a:r>
          </a:p>
          <a:p>
            <a:r>
              <a:rPr lang="en-US" dirty="0"/>
              <a:t>value of x : 12</a:t>
            </a:r>
          </a:p>
          <a:p>
            <a:r>
              <a:rPr lang="en-US" dirty="0"/>
              <a:t>value of x : 13</a:t>
            </a:r>
          </a:p>
          <a:p>
            <a:r>
              <a:rPr lang="en-US" dirty="0"/>
              <a:t>value of x : 14</a:t>
            </a:r>
          </a:p>
          <a:p>
            <a:r>
              <a:rPr lang="en-US" dirty="0"/>
              <a:t>value of x : 15</a:t>
            </a:r>
          </a:p>
          <a:p>
            <a:r>
              <a:rPr lang="en-US" dirty="0"/>
              <a:t>value of x : 16</a:t>
            </a:r>
          </a:p>
          <a:p>
            <a:r>
              <a:rPr lang="en-US" dirty="0"/>
              <a:t>value of x : 17</a:t>
            </a:r>
          </a:p>
          <a:p>
            <a:r>
              <a:rPr lang="en-US" dirty="0"/>
              <a:t>value of x : 18</a:t>
            </a:r>
          </a:p>
          <a:p>
            <a:r>
              <a:rPr lang="en-US" dirty="0"/>
              <a:t>value of x : 19</a:t>
            </a:r>
          </a:p>
        </p:txBody>
      </p:sp>
      <p:sp>
        <p:nvSpPr>
          <p:cNvPr id="4" name="Date Placeholder 3"/>
          <p:cNvSpPr>
            <a:spLocks noGrp="1"/>
          </p:cNvSpPr>
          <p:nvPr>
            <p:ph type="dt" sz="half" idx="10"/>
          </p:nvPr>
        </p:nvSpPr>
        <p:spPr/>
        <p:txBody>
          <a:bodyPr/>
          <a:lstStyle/>
          <a:p>
            <a:fld id="{8FCC4B49-D260-4B42-819B-3D724C916BDE}"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27</a:t>
            </a:fld>
            <a:endParaRPr lang="en-US"/>
          </a:p>
        </p:txBody>
      </p:sp>
    </p:spTree>
    <p:extLst>
      <p:ext uri="{BB962C8B-B14F-4D97-AF65-F5344CB8AC3E}">
        <p14:creationId xmlns:p14="http://schemas.microsoft.com/office/powerpoint/2010/main" val="2953038904"/>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a:t>
            </a:r>
            <a:r>
              <a:rPr lang="en-US" dirty="0" err="1"/>
              <a:t>outuput</a:t>
            </a:r>
            <a:endParaRPr lang="en-US" dirty="0"/>
          </a:p>
        </p:txBody>
      </p:sp>
      <p:sp>
        <p:nvSpPr>
          <p:cNvPr id="3" name="Content Placeholder 2"/>
          <p:cNvSpPr>
            <a:spLocks noGrp="1"/>
          </p:cNvSpPr>
          <p:nvPr>
            <p:ph idx="1"/>
          </p:nvPr>
        </p:nvSpPr>
        <p:spPr/>
        <p:txBody>
          <a:bodyPr/>
          <a:lstStyle/>
          <a:p>
            <a:r>
              <a:rPr lang="en-US" b="1" dirty="0"/>
              <a:t>for( ; ; ){</a:t>
            </a:r>
          </a:p>
          <a:p>
            <a:r>
              <a:rPr lang="en-US" dirty="0" err="1"/>
              <a:t>System.</a:t>
            </a:r>
            <a:r>
              <a:rPr lang="en-US" i="1" dirty="0" err="1"/>
              <a:t>out.println</a:t>
            </a:r>
            <a:r>
              <a:rPr lang="en-US" i="1" dirty="0"/>
              <a:t>("for statement");</a:t>
            </a:r>
          </a:p>
          <a:p>
            <a:r>
              <a:rPr lang="en-US" dirty="0"/>
              <a:t>}</a:t>
            </a:r>
          </a:p>
        </p:txBody>
      </p:sp>
      <p:sp>
        <p:nvSpPr>
          <p:cNvPr id="4" name="Date Placeholder 3"/>
          <p:cNvSpPr>
            <a:spLocks noGrp="1"/>
          </p:cNvSpPr>
          <p:nvPr>
            <p:ph type="dt" sz="half" idx="10"/>
          </p:nvPr>
        </p:nvSpPr>
        <p:spPr/>
        <p:txBody>
          <a:bodyPr/>
          <a:lstStyle/>
          <a:p>
            <a:fld id="{73DD5DDB-806B-48DB-AC56-1A0FCF3388E6}"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28</a:t>
            </a:fld>
            <a:endParaRPr lang="en-US"/>
          </a:p>
        </p:txBody>
      </p:sp>
    </p:spTree>
    <p:extLst>
      <p:ext uri="{BB962C8B-B14F-4D97-AF65-F5344CB8AC3E}">
        <p14:creationId xmlns:p14="http://schemas.microsoft.com/office/powerpoint/2010/main" val="301173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output</a:t>
            </a:r>
          </a:p>
        </p:txBody>
      </p:sp>
      <p:sp>
        <p:nvSpPr>
          <p:cNvPr id="3" name="Content Placeholder 2"/>
          <p:cNvSpPr>
            <a:spLocks noGrp="1"/>
          </p:cNvSpPr>
          <p:nvPr>
            <p:ph idx="1"/>
          </p:nvPr>
        </p:nvSpPr>
        <p:spPr/>
        <p:txBody>
          <a:bodyPr/>
          <a:lstStyle/>
          <a:p>
            <a:r>
              <a:rPr lang="en-US" b="1" dirty="0"/>
              <a:t> for(</a:t>
            </a:r>
            <a:r>
              <a:rPr lang="en-US" b="1" dirty="0" err="1"/>
              <a:t>int</a:t>
            </a:r>
            <a:r>
              <a:rPr lang="en-US" b="1" dirty="0"/>
              <a:t> x = 10; x &lt; 20;) {</a:t>
            </a:r>
          </a:p>
          <a:p>
            <a:r>
              <a:rPr lang="en-US" b="1" dirty="0"/>
              <a:t>         </a:t>
            </a:r>
            <a:r>
              <a:rPr lang="en-US" b="1" dirty="0" err="1"/>
              <a:t>System.</a:t>
            </a:r>
            <a:r>
              <a:rPr lang="en-US" b="1" i="1" dirty="0" err="1"/>
              <a:t>out.println</a:t>
            </a:r>
            <a:r>
              <a:rPr lang="en-US" b="1" i="1" dirty="0"/>
              <a:t>("value of x : " + x );</a:t>
            </a:r>
          </a:p>
          <a:p>
            <a:r>
              <a:rPr lang="en-US" b="1" dirty="0"/>
              <a:t>}</a:t>
            </a:r>
            <a:endParaRPr lang="en-US" dirty="0"/>
          </a:p>
        </p:txBody>
      </p:sp>
      <p:sp>
        <p:nvSpPr>
          <p:cNvPr id="4" name="Date Placeholder 3"/>
          <p:cNvSpPr>
            <a:spLocks noGrp="1"/>
          </p:cNvSpPr>
          <p:nvPr>
            <p:ph type="dt" sz="half" idx="10"/>
          </p:nvPr>
        </p:nvSpPr>
        <p:spPr/>
        <p:txBody>
          <a:bodyPr/>
          <a:lstStyle/>
          <a:p>
            <a:fld id="{D132F2A8-9F5E-4537-8AD5-8170C5684E1F}"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29</a:t>
            </a:fld>
            <a:endParaRPr lang="en-US"/>
          </a:p>
        </p:txBody>
      </p:sp>
    </p:spTree>
    <p:extLst>
      <p:ext uri="{BB962C8B-B14F-4D97-AF65-F5344CB8AC3E}">
        <p14:creationId xmlns:p14="http://schemas.microsoft.com/office/powerpoint/2010/main" val="2850897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 Hello World statement 10 times</a:t>
            </a:r>
          </a:p>
        </p:txBody>
      </p:sp>
      <p:sp>
        <p:nvSpPr>
          <p:cNvPr id="3" name="Content Placeholder 2"/>
          <p:cNvSpPr>
            <a:spLocks noGrp="1"/>
          </p:cNvSpPr>
          <p:nvPr>
            <p:ph idx="1"/>
          </p:nvPr>
        </p:nvSpPr>
        <p:spPr/>
        <p:txBody>
          <a:bodyPr>
            <a:normAutofit lnSpcReduction="10000"/>
          </a:bodyPr>
          <a:lstStyle/>
          <a:p>
            <a:pPr marL="457200" indent="-457200">
              <a:buClr>
                <a:schemeClr val="accent4">
                  <a:lumMod val="75000"/>
                </a:schemeClr>
              </a:buClr>
              <a:buFont typeface="+mj-lt"/>
              <a:buAutoNum type="arabicPeriod"/>
            </a:pPr>
            <a:r>
              <a:rPr lang="en-US" dirty="0"/>
              <a:t>Hello World</a:t>
            </a:r>
          </a:p>
          <a:p>
            <a:pPr marL="457200" indent="-457200">
              <a:buClr>
                <a:schemeClr val="accent4">
                  <a:lumMod val="75000"/>
                </a:schemeClr>
              </a:buClr>
              <a:buFont typeface="+mj-lt"/>
              <a:buAutoNum type="arabicPeriod"/>
            </a:pPr>
            <a:r>
              <a:rPr lang="en-US" dirty="0"/>
              <a:t>Hello World</a:t>
            </a:r>
          </a:p>
          <a:p>
            <a:pPr marL="457200" indent="-457200">
              <a:buClr>
                <a:schemeClr val="accent4">
                  <a:lumMod val="75000"/>
                </a:schemeClr>
              </a:buClr>
              <a:buFont typeface="+mj-lt"/>
              <a:buAutoNum type="arabicPeriod"/>
            </a:pPr>
            <a:r>
              <a:rPr lang="en-US" dirty="0"/>
              <a:t>Hello World</a:t>
            </a:r>
          </a:p>
          <a:p>
            <a:pPr marL="457200" indent="-457200">
              <a:buClr>
                <a:schemeClr val="accent4">
                  <a:lumMod val="75000"/>
                </a:schemeClr>
              </a:buClr>
              <a:buFont typeface="+mj-lt"/>
              <a:buAutoNum type="arabicPeriod"/>
            </a:pPr>
            <a:r>
              <a:rPr lang="en-US" dirty="0"/>
              <a:t>Hello World</a:t>
            </a:r>
          </a:p>
          <a:p>
            <a:pPr marL="457200" indent="-457200">
              <a:buClr>
                <a:schemeClr val="accent4">
                  <a:lumMod val="75000"/>
                </a:schemeClr>
              </a:buClr>
              <a:buFont typeface="+mj-lt"/>
              <a:buAutoNum type="arabicPeriod"/>
            </a:pPr>
            <a:r>
              <a:rPr lang="en-US" dirty="0"/>
              <a:t>Hello World</a:t>
            </a:r>
          </a:p>
          <a:p>
            <a:pPr marL="457200" indent="-457200">
              <a:buClr>
                <a:schemeClr val="accent4">
                  <a:lumMod val="75000"/>
                </a:schemeClr>
              </a:buClr>
              <a:buFont typeface="+mj-lt"/>
              <a:buAutoNum type="arabicPeriod"/>
            </a:pPr>
            <a:r>
              <a:rPr lang="en-US" dirty="0"/>
              <a:t>Hello World</a:t>
            </a:r>
          </a:p>
          <a:p>
            <a:pPr marL="457200" indent="-457200">
              <a:buClr>
                <a:schemeClr val="accent4">
                  <a:lumMod val="75000"/>
                </a:schemeClr>
              </a:buClr>
              <a:buFont typeface="+mj-lt"/>
              <a:buAutoNum type="arabicPeriod"/>
            </a:pPr>
            <a:r>
              <a:rPr lang="en-US" dirty="0"/>
              <a:t>Hello World</a:t>
            </a:r>
          </a:p>
          <a:p>
            <a:pPr marL="457200" indent="-457200">
              <a:buClr>
                <a:schemeClr val="accent4">
                  <a:lumMod val="75000"/>
                </a:schemeClr>
              </a:buClr>
              <a:buFont typeface="+mj-lt"/>
              <a:buAutoNum type="arabicPeriod"/>
            </a:pPr>
            <a:r>
              <a:rPr lang="en-US" dirty="0"/>
              <a:t>Hello World</a:t>
            </a:r>
          </a:p>
          <a:p>
            <a:pPr marL="457200" indent="-457200">
              <a:buClr>
                <a:schemeClr val="accent4">
                  <a:lumMod val="75000"/>
                </a:schemeClr>
              </a:buClr>
              <a:buFont typeface="+mj-lt"/>
              <a:buAutoNum type="arabicPeriod"/>
            </a:pPr>
            <a:r>
              <a:rPr lang="en-US" dirty="0"/>
              <a:t>Hello World</a:t>
            </a:r>
          </a:p>
          <a:p>
            <a:pPr marL="457200" indent="-457200">
              <a:buClr>
                <a:schemeClr val="accent4">
                  <a:lumMod val="75000"/>
                </a:schemeClr>
              </a:buClr>
              <a:buFont typeface="+mj-lt"/>
              <a:buAutoNum type="arabicPeriod"/>
            </a:pPr>
            <a:r>
              <a:rPr lang="en-US" dirty="0"/>
              <a:t>Hello World</a:t>
            </a:r>
          </a:p>
          <a:p>
            <a:pPr>
              <a:buClr>
                <a:schemeClr val="accent4">
                  <a:lumMod val="75000"/>
                </a:schemeClr>
              </a:buClr>
            </a:pPr>
            <a:endParaRPr lang="en-US" dirty="0"/>
          </a:p>
        </p:txBody>
      </p:sp>
      <p:sp>
        <p:nvSpPr>
          <p:cNvPr id="4" name="Date Placeholder 3"/>
          <p:cNvSpPr>
            <a:spLocks noGrp="1"/>
          </p:cNvSpPr>
          <p:nvPr>
            <p:ph type="dt" sz="half" idx="10"/>
          </p:nvPr>
        </p:nvSpPr>
        <p:spPr/>
        <p:txBody>
          <a:bodyPr/>
          <a:lstStyle/>
          <a:p>
            <a:fld id="{B2EC0122-5F1E-4D32-BB54-529933CD1AF0}"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3</a:t>
            </a:fld>
            <a:endParaRPr lang="en-US"/>
          </a:p>
        </p:txBody>
      </p:sp>
    </p:spTree>
    <p:extLst>
      <p:ext uri="{BB962C8B-B14F-4D97-AF65-F5344CB8AC3E}">
        <p14:creationId xmlns:p14="http://schemas.microsoft.com/office/powerpoint/2010/main" val="2511824046"/>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output</a:t>
            </a:r>
          </a:p>
        </p:txBody>
      </p:sp>
      <p:sp>
        <p:nvSpPr>
          <p:cNvPr id="3" name="Content Placeholder 2"/>
          <p:cNvSpPr>
            <a:spLocks noGrp="1"/>
          </p:cNvSpPr>
          <p:nvPr>
            <p:ph idx="1"/>
          </p:nvPr>
        </p:nvSpPr>
        <p:spPr/>
        <p:txBody>
          <a:bodyPr/>
          <a:lstStyle/>
          <a:p>
            <a:r>
              <a:rPr lang="en-US" b="1" dirty="0" err="1"/>
              <a:t>int</a:t>
            </a:r>
            <a:r>
              <a:rPr lang="en-US" b="1" dirty="0"/>
              <a:t> </a:t>
            </a:r>
            <a:r>
              <a:rPr lang="en-US" b="1" dirty="0" err="1"/>
              <a:t>i</a:t>
            </a:r>
            <a:r>
              <a:rPr lang="en-US" b="1" dirty="0"/>
              <a:t>;</a:t>
            </a:r>
          </a:p>
          <a:p>
            <a:r>
              <a:rPr lang="nn-NO" b="1" dirty="0"/>
              <a:t>for( i = 1; i&lt;=10 ; i++ ){</a:t>
            </a:r>
          </a:p>
          <a:p>
            <a:r>
              <a:rPr lang="en-US" b="1" dirty="0" err="1"/>
              <a:t>System.</a:t>
            </a:r>
            <a:r>
              <a:rPr lang="en-US" b="1" i="1" dirty="0" err="1"/>
              <a:t>out.println</a:t>
            </a:r>
            <a:r>
              <a:rPr lang="en-US" b="1" i="1" dirty="0"/>
              <a:t>("</a:t>
            </a:r>
            <a:r>
              <a:rPr lang="en-US" b="1" i="1" dirty="0" err="1"/>
              <a:t>i</a:t>
            </a:r>
            <a:r>
              <a:rPr lang="en-US" b="1" i="1" dirty="0"/>
              <a:t> value: "+</a:t>
            </a:r>
            <a:r>
              <a:rPr lang="en-US" b="1" i="1" dirty="0" err="1"/>
              <a:t>i</a:t>
            </a:r>
            <a:r>
              <a:rPr lang="en-US" b="1" i="1" dirty="0"/>
              <a:t>);</a:t>
            </a:r>
          </a:p>
          <a:p>
            <a:r>
              <a:rPr lang="en-US" b="1" dirty="0"/>
              <a:t>}</a:t>
            </a:r>
          </a:p>
        </p:txBody>
      </p:sp>
      <p:sp>
        <p:nvSpPr>
          <p:cNvPr id="4" name="Date Placeholder 3"/>
          <p:cNvSpPr>
            <a:spLocks noGrp="1"/>
          </p:cNvSpPr>
          <p:nvPr>
            <p:ph type="dt" sz="half" idx="10"/>
          </p:nvPr>
        </p:nvSpPr>
        <p:spPr/>
        <p:txBody>
          <a:bodyPr/>
          <a:lstStyle/>
          <a:p>
            <a:fld id="{38B64B4C-B22C-4790-AE49-3A5CDDD4D8F2}"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30</a:t>
            </a:fld>
            <a:endParaRPr lang="en-US"/>
          </a:p>
        </p:txBody>
      </p:sp>
    </p:spTree>
    <p:extLst>
      <p:ext uri="{BB962C8B-B14F-4D97-AF65-F5344CB8AC3E}">
        <p14:creationId xmlns:p14="http://schemas.microsoft.com/office/powerpoint/2010/main" val="944964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Output?</a:t>
            </a:r>
          </a:p>
        </p:txBody>
      </p:sp>
      <p:sp>
        <p:nvSpPr>
          <p:cNvPr id="3" name="Content Placeholder 2"/>
          <p:cNvSpPr>
            <a:spLocks noGrp="1"/>
          </p:cNvSpPr>
          <p:nvPr>
            <p:ph idx="1"/>
          </p:nvPr>
        </p:nvSpPr>
        <p:spPr/>
        <p:txBody>
          <a:bodyPr>
            <a:normAutofit fontScale="92500" lnSpcReduction="20000"/>
          </a:bodyPr>
          <a:lstStyle/>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ForLoopExample3 {</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x</a:t>
            </a:r>
            <a:r>
              <a:rPr lang="en-US" b="1" dirty="0">
                <a:solidFill>
                  <a:srgbClr val="000000"/>
                </a:solidFill>
                <a:latin typeface="Consolas" panose="020B0609020204030204" pitchFamily="49" charset="0"/>
              </a:rPr>
              <a:t> = 10; </a:t>
            </a:r>
            <a:r>
              <a:rPr lang="en-US" b="1" dirty="0">
                <a:solidFill>
                  <a:srgbClr val="6A3E3E"/>
                </a:solidFill>
                <a:latin typeface="Consolas" panose="020B0609020204030204" pitchFamily="49" charset="0"/>
              </a:rPr>
              <a:t>x</a:t>
            </a:r>
            <a:r>
              <a:rPr lang="en-US" b="1" dirty="0">
                <a:solidFill>
                  <a:srgbClr val="000000"/>
                </a:solidFill>
                <a:latin typeface="Consolas" panose="020B0609020204030204" pitchFamily="49" charset="0"/>
              </a:rPr>
              <a:t>&lt;10; </a:t>
            </a:r>
            <a:r>
              <a:rPr lang="en-US" b="1" dirty="0">
                <a:solidFill>
                  <a:srgbClr val="6A3E3E"/>
                </a:solidFill>
                <a:latin typeface="Consolas" panose="020B0609020204030204" pitchFamily="49" charset="0"/>
              </a:rPr>
              <a:t>x</a:t>
            </a:r>
            <a:r>
              <a:rPr lang="en-US"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"statement 1"</a:t>
            </a:r>
            <a:r>
              <a:rPr lang="en-US" b="1" i="1"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"statement 2"</a:t>
            </a:r>
            <a:r>
              <a:rPr lang="en-US" b="1" i="1"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31</a:t>
            </a:fld>
            <a:endParaRPr lang="en-US"/>
          </a:p>
        </p:txBody>
      </p:sp>
    </p:spTree>
    <p:extLst>
      <p:ext uri="{BB962C8B-B14F-4D97-AF65-F5344CB8AC3E}">
        <p14:creationId xmlns:p14="http://schemas.microsoft.com/office/powerpoint/2010/main" val="2097280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for loop</a:t>
            </a:r>
          </a:p>
        </p:txBody>
      </p:sp>
      <p:sp>
        <p:nvSpPr>
          <p:cNvPr id="3" name="Content Placeholder 2"/>
          <p:cNvSpPr>
            <a:spLocks noGrp="1"/>
          </p:cNvSpPr>
          <p:nvPr>
            <p:ph idx="1"/>
          </p:nvPr>
        </p:nvSpPr>
        <p:spPr/>
        <p:txBody>
          <a:bodyPr/>
          <a:lstStyle/>
          <a:p>
            <a:pPr marL="0" indent="0">
              <a:buNone/>
            </a:pPr>
            <a:r>
              <a:rPr lang="en-US" dirty="0"/>
              <a:t>for(){</a:t>
            </a:r>
          </a:p>
          <a:p>
            <a:pPr marL="0" indent="0">
              <a:buNone/>
            </a:pPr>
            <a:endParaRPr lang="en-US" dirty="0"/>
          </a:p>
          <a:p>
            <a:pPr marL="0" indent="0">
              <a:buNone/>
            </a:pPr>
            <a:r>
              <a:rPr lang="en-US" dirty="0"/>
              <a:t>	for(){</a:t>
            </a:r>
          </a:p>
          <a:p>
            <a:pPr marL="0" indent="0">
              <a:buNone/>
            </a:pPr>
            <a:r>
              <a:rPr lang="en-US" dirty="0"/>
              <a:t>	}</a:t>
            </a:r>
          </a:p>
          <a:p>
            <a:pPr marL="0" indent="0">
              <a:buNone/>
            </a:pPr>
            <a:r>
              <a:rPr lang="en-US" dirty="0"/>
              <a:t>}</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32</a:t>
            </a:fld>
            <a:endParaRPr lang="en-US"/>
          </a:p>
        </p:txBody>
      </p:sp>
    </p:spTree>
    <p:extLst>
      <p:ext uri="{BB962C8B-B14F-4D97-AF65-F5344CB8AC3E}">
        <p14:creationId xmlns:p14="http://schemas.microsoft.com/office/powerpoint/2010/main" val="2527578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33</a:t>
            </a:fld>
            <a:endParaRPr lang="en-US"/>
          </a:p>
        </p:txBody>
      </p:sp>
      <p:pic>
        <p:nvPicPr>
          <p:cNvPr id="2050" name="Picture 2" descr="Image may contain: tex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5300" y="2160588"/>
            <a:ext cx="3881437"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423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Enhanced for loop in Java</a:t>
            </a:r>
            <a:br>
              <a:rPr lang="en-US" b="1" dirty="0"/>
            </a:br>
            <a:endParaRPr lang="en-US" dirty="0"/>
          </a:p>
        </p:txBody>
      </p:sp>
      <p:sp>
        <p:nvSpPr>
          <p:cNvPr id="3" name="Content Placeholder 2"/>
          <p:cNvSpPr>
            <a:spLocks noGrp="1"/>
          </p:cNvSpPr>
          <p:nvPr>
            <p:ph idx="1"/>
          </p:nvPr>
        </p:nvSpPr>
        <p:spPr/>
        <p:txBody>
          <a:bodyPr/>
          <a:lstStyle/>
          <a:p>
            <a:r>
              <a:rPr lang="en-US" dirty="0"/>
              <a:t>Enhanced for loop was introduced with Java SE 5.0. This is mainly used on Arrays and Collections</a:t>
            </a:r>
          </a:p>
          <a:p>
            <a:r>
              <a:rPr lang="en-US" dirty="0"/>
              <a:t>It is also called as </a:t>
            </a:r>
            <a:r>
              <a:rPr lang="en-US" dirty="0" err="1"/>
              <a:t>foreach</a:t>
            </a:r>
            <a:endParaRPr lang="en-US" dirty="0"/>
          </a:p>
        </p:txBody>
      </p:sp>
      <p:sp>
        <p:nvSpPr>
          <p:cNvPr id="4" name="Date Placeholder 3"/>
          <p:cNvSpPr>
            <a:spLocks noGrp="1"/>
          </p:cNvSpPr>
          <p:nvPr>
            <p:ph type="dt" sz="half" idx="10"/>
          </p:nvPr>
        </p:nvSpPr>
        <p:spPr/>
        <p:txBody>
          <a:bodyPr/>
          <a:lstStyle/>
          <a:p>
            <a:fld id="{268C26B9-E83E-4053-8BCC-1CCD8BCA22D3}"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34</a:t>
            </a:fld>
            <a:endParaRPr lang="en-US"/>
          </a:p>
        </p:txBody>
      </p:sp>
    </p:spTree>
    <p:extLst>
      <p:ext uri="{BB962C8B-B14F-4D97-AF65-F5344CB8AC3E}">
        <p14:creationId xmlns:p14="http://schemas.microsoft.com/office/powerpoint/2010/main" val="1649311185"/>
      </p:ext>
    </p:extLst>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lstStyle/>
          <a:p>
            <a:r>
              <a:rPr lang="en-US" dirty="0"/>
              <a:t>for(declaration : expression){</a:t>
            </a:r>
          </a:p>
          <a:p>
            <a:r>
              <a:rPr lang="en-US" dirty="0"/>
              <a:t>//statements</a:t>
            </a:r>
          </a:p>
          <a:p>
            <a:r>
              <a:rPr lang="en-US" dirty="0"/>
              <a:t>}</a:t>
            </a:r>
          </a:p>
        </p:txBody>
      </p:sp>
      <p:sp>
        <p:nvSpPr>
          <p:cNvPr id="4" name="Date Placeholder 3"/>
          <p:cNvSpPr>
            <a:spLocks noGrp="1"/>
          </p:cNvSpPr>
          <p:nvPr>
            <p:ph type="dt" sz="half" idx="10"/>
          </p:nvPr>
        </p:nvSpPr>
        <p:spPr/>
        <p:txBody>
          <a:bodyPr/>
          <a:lstStyle/>
          <a:p>
            <a:fld id="{58ADB853-DBD8-405D-B1BF-E4A5284F2418}"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35</a:t>
            </a:fld>
            <a:endParaRPr lang="en-US"/>
          </a:p>
        </p:txBody>
      </p:sp>
    </p:spTree>
    <p:extLst>
      <p:ext uri="{BB962C8B-B14F-4D97-AF65-F5344CB8AC3E}">
        <p14:creationId xmlns:p14="http://schemas.microsoft.com/office/powerpoint/2010/main" val="1887238381"/>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Declaration:</a:t>
            </a:r>
            <a:r>
              <a:rPr lang="en-US" dirty="0"/>
              <a:t> The newly declared block variable, which is of a type compatible with the elements of the array you are accessing. The variable will be available within the for block and its value would be the same as the current array element.</a:t>
            </a:r>
          </a:p>
          <a:p>
            <a:r>
              <a:rPr lang="en-US" b="1" dirty="0"/>
              <a:t>Expression:</a:t>
            </a:r>
            <a:r>
              <a:rPr lang="en-US" dirty="0"/>
              <a:t> This evaluates to the array you need to loop through. The expression can be an array variable or method call that returns an array.</a:t>
            </a:r>
          </a:p>
          <a:p>
            <a:endParaRPr lang="en-US" dirty="0"/>
          </a:p>
        </p:txBody>
      </p:sp>
      <p:sp>
        <p:nvSpPr>
          <p:cNvPr id="2" name="Date Placeholder 1"/>
          <p:cNvSpPr>
            <a:spLocks noGrp="1"/>
          </p:cNvSpPr>
          <p:nvPr>
            <p:ph type="dt" sz="half" idx="10"/>
          </p:nvPr>
        </p:nvSpPr>
        <p:spPr/>
        <p:txBody>
          <a:bodyPr/>
          <a:lstStyle/>
          <a:p>
            <a:fld id="{3C1C6CC0-7A93-445D-9F56-84E1C9518296}" type="datetime1">
              <a:rPr lang="en-US" smtClean="0"/>
              <a:t>5/28/2018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AF6C5582-FEF7-4249-8A7F-5BB8DDAEF8D2}" type="slidenum">
              <a:rPr lang="en-US" smtClean="0"/>
              <a:t>36</a:t>
            </a:fld>
            <a:endParaRPr lang="en-US"/>
          </a:p>
        </p:txBody>
      </p:sp>
    </p:spTree>
    <p:extLst>
      <p:ext uri="{BB962C8B-B14F-4D97-AF65-F5344CB8AC3E}">
        <p14:creationId xmlns:p14="http://schemas.microsoft.com/office/powerpoint/2010/main" val="1033349453"/>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b="1" dirty="0"/>
              <a:t>public class </a:t>
            </a:r>
            <a:r>
              <a:rPr lang="en-US" b="1" u="sng" dirty="0"/>
              <a:t>Test {</a:t>
            </a:r>
          </a:p>
          <a:p>
            <a:r>
              <a:rPr lang="en-US" b="1" dirty="0"/>
              <a:t>   public static void main(String </a:t>
            </a:r>
            <a:r>
              <a:rPr lang="en-US" b="1" dirty="0" err="1"/>
              <a:t>args</a:t>
            </a:r>
            <a:r>
              <a:rPr lang="en-US" b="1" dirty="0"/>
              <a:t>[]){</a:t>
            </a:r>
          </a:p>
          <a:p>
            <a:r>
              <a:rPr lang="en-US" b="1" dirty="0"/>
              <a:t>      String [] names ={"James", "Larry", "Tom", "Lacy"};</a:t>
            </a:r>
          </a:p>
          <a:p>
            <a:r>
              <a:rPr lang="en-US" b="1" dirty="0"/>
              <a:t>      for( String name : names ) {</a:t>
            </a:r>
          </a:p>
          <a:p>
            <a:r>
              <a:rPr lang="en-US" b="1" dirty="0"/>
              <a:t>         </a:t>
            </a:r>
            <a:r>
              <a:rPr lang="en-US" b="1" dirty="0" err="1"/>
              <a:t>System.</a:t>
            </a:r>
            <a:r>
              <a:rPr lang="en-US" b="1" i="1" dirty="0" err="1"/>
              <a:t>out.println</a:t>
            </a:r>
            <a:r>
              <a:rPr lang="en-US" b="1" i="1" dirty="0"/>
              <a:t>( name );</a:t>
            </a:r>
          </a:p>
          <a:p>
            <a:pPr lvl="1"/>
            <a:r>
              <a:rPr lang="en-US" b="1" dirty="0"/>
              <a:t>}</a:t>
            </a:r>
          </a:p>
          <a:p>
            <a:r>
              <a:rPr lang="en-US" b="1" dirty="0"/>
              <a:t>   }</a:t>
            </a:r>
          </a:p>
          <a:p>
            <a:r>
              <a:rPr lang="en-US" b="1" dirty="0"/>
              <a:t>}</a:t>
            </a:r>
          </a:p>
        </p:txBody>
      </p:sp>
      <p:sp>
        <p:nvSpPr>
          <p:cNvPr id="4" name="Date Placeholder 3"/>
          <p:cNvSpPr>
            <a:spLocks noGrp="1"/>
          </p:cNvSpPr>
          <p:nvPr>
            <p:ph type="dt" sz="half" idx="10"/>
          </p:nvPr>
        </p:nvSpPr>
        <p:spPr/>
        <p:txBody>
          <a:bodyPr/>
          <a:lstStyle/>
          <a:p>
            <a:fld id="{76B6BFDE-90E5-4687-82AC-04F66C00A6F3}"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37</a:t>
            </a:fld>
            <a:endParaRPr lang="en-US"/>
          </a:p>
        </p:txBody>
      </p:sp>
    </p:spTree>
    <p:extLst>
      <p:ext uri="{BB962C8B-B14F-4D97-AF65-F5344CB8AC3E}">
        <p14:creationId xmlns:p14="http://schemas.microsoft.com/office/powerpoint/2010/main" val="1231922835"/>
      </p:ext>
    </p:extLst>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James</a:t>
            </a:r>
          </a:p>
          <a:p>
            <a:r>
              <a:rPr lang="en-US" dirty="0"/>
              <a:t>Larry</a:t>
            </a:r>
          </a:p>
          <a:p>
            <a:r>
              <a:rPr lang="en-US" dirty="0"/>
              <a:t>Tom</a:t>
            </a:r>
          </a:p>
          <a:p>
            <a:r>
              <a:rPr lang="en-US" dirty="0"/>
              <a:t>Lacy</a:t>
            </a:r>
          </a:p>
        </p:txBody>
      </p:sp>
      <p:sp>
        <p:nvSpPr>
          <p:cNvPr id="4" name="Date Placeholder 3"/>
          <p:cNvSpPr>
            <a:spLocks noGrp="1"/>
          </p:cNvSpPr>
          <p:nvPr>
            <p:ph type="dt" sz="half" idx="10"/>
          </p:nvPr>
        </p:nvSpPr>
        <p:spPr/>
        <p:txBody>
          <a:bodyPr/>
          <a:lstStyle/>
          <a:p>
            <a:fld id="{588956C4-491E-4EDC-84C7-4A1ABF7B0EDA}"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38</a:t>
            </a:fld>
            <a:endParaRPr lang="en-US"/>
          </a:p>
        </p:txBody>
      </p:sp>
    </p:spTree>
    <p:extLst>
      <p:ext uri="{BB962C8B-B14F-4D97-AF65-F5344CB8AC3E}">
        <p14:creationId xmlns:p14="http://schemas.microsoft.com/office/powerpoint/2010/main" val="1657116761"/>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break Keyword</a:t>
            </a:r>
          </a:p>
        </p:txBody>
      </p:sp>
      <p:sp>
        <p:nvSpPr>
          <p:cNvPr id="3" name="Content Placeholder 2"/>
          <p:cNvSpPr>
            <a:spLocks noGrp="1"/>
          </p:cNvSpPr>
          <p:nvPr>
            <p:ph idx="1"/>
          </p:nvPr>
        </p:nvSpPr>
        <p:spPr/>
        <p:txBody>
          <a:bodyPr/>
          <a:lstStyle/>
          <a:p>
            <a:r>
              <a:rPr lang="en-US" dirty="0"/>
              <a:t>The </a:t>
            </a:r>
            <a:r>
              <a:rPr lang="en-US" i="1" dirty="0"/>
              <a:t>break</a:t>
            </a:r>
            <a:r>
              <a:rPr lang="en-US" dirty="0"/>
              <a:t> keyword is used to stop the entire loop. The break keyword must be used inside any loop or a switch statement.</a:t>
            </a:r>
          </a:p>
          <a:p>
            <a:r>
              <a:rPr lang="en-US" dirty="0"/>
              <a:t>The break keyword will stop the execution of the innermost loop and start executing the next line of code after the block.</a:t>
            </a:r>
          </a:p>
          <a:p>
            <a:endParaRPr lang="en-US" dirty="0"/>
          </a:p>
        </p:txBody>
      </p:sp>
      <p:sp>
        <p:nvSpPr>
          <p:cNvPr id="4" name="Date Placeholder 3"/>
          <p:cNvSpPr>
            <a:spLocks noGrp="1"/>
          </p:cNvSpPr>
          <p:nvPr>
            <p:ph type="dt" sz="half" idx="10"/>
          </p:nvPr>
        </p:nvSpPr>
        <p:spPr/>
        <p:txBody>
          <a:bodyPr/>
          <a:lstStyle/>
          <a:p>
            <a:fld id="{3C723B1D-3403-4E33-94D2-4FDDC31BA532}"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39</a:t>
            </a:fld>
            <a:endParaRPr lang="en-US"/>
          </a:p>
        </p:txBody>
      </p:sp>
    </p:spTree>
    <p:extLst>
      <p:ext uri="{BB962C8B-B14F-4D97-AF65-F5344CB8AC3E}">
        <p14:creationId xmlns:p14="http://schemas.microsoft.com/office/powerpoint/2010/main" val="155989533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Without using loop controls</a:t>
            </a:r>
          </a:p>
        </p:txBody>
      </p:sp>
      <p:sp>
        <p:nvSpPr>
          <p:cNvPr id="3" name="Content Placeholder 2"/>
          <p:cNvSpPr>
            <a:spLocks noGrp="1"/>
          </p:cNvSpPr>
          <p:nvPr>
            <p:ph idx="1"/>
          </p:nvPr>
        </p:nvSpPr>
        <p:spPr/>
        <p:txBody>
          <a:bodyPr>
            <a:normAutofit fontScale="62500" lnSpcReduction="20000"/>
          </a:bodyPr>
          <a:lstStyle/>
          <a:p>
            <a:r>
              <a:rPr lang="en-US" b="1" dirty="0"/>
              <a:t>public class </a:t>
            </a:r>
            <a:r>
              <a:rPr lang="en-US" b="1" u="sng" dirty="0"/>
              <a:t>Test {</a:t>
            </a:r>
          </a:p>
          <a:p>
            <a:r>
              <a:rPr lang="en-US" dirty="0"/>
              <a:t>   </a:t>
            </a:r>
            <a:r>
              <a:rPr lang="en-US" b="1" dirty="0"/>
              <a:t>public static void main(String </a:t>
            </a:r>
            <a:r>
              <a:rPr lang="en-US" b="1" dirty="0" err="1"/>
              <a:t>args</a:t>
            </a:r>
            <a:r>
              <a:rPr lang="en-US" b="1" dirty="0"/>
              <a:t>[]) {</a:t>
            </a:r>
          </a:p>
          <a:p>
            <a:r>
              <a:rPr lang="en-US" dirty="0"/>
              <a:t>      </a:t>
            </a:r>
            <a:r>
              <a:rPr lang="en-US" dirty="0" err="1"/>
              <a:t>System.</a:t>
            </a:r>
            <a:r>
              <a:rPr lang="en-US" i="1" dirty="0" err="1"/>
              <a:t>out.println</a:t>
            </a:r>
            <a:r>
              <a:rPr lang="en-US" i="1" dirty="0"/>
              <a:t>("Hello World");</a:t>
            </a:r>
          </a:p>
          <a:p>
            <a:r>
              <a:rPr lang="en-US" dirty="0"/>
              <a:t>      </a:t>
            </a:r>
            <a:r>
              <a:rPr lang="en-US" dirty="0" err="1"/>
              <a:t>System.</a:t>
            </a:r>
            <a:r>
              <a:rPr lang="en-US" i="1" dirty="0" err="1"/>
              <a:t>out.println</a:t>
            </a:r>
            <a:r>
              <a:rPr lang="en-US" i="1" dirty="0"/>
              <a:t>("Hello World");</a:t>
            </a:r>
          </a:p>
          <a:p>
            <a:r>
              <a:rPr lang="en-US" dirty="0"/>
              <a:t>      </a:t>
            </a:r>
            <a:r>
              <a:rPr lang="en-US" dirty="0" err="1"/>
              <a:t>System.</a:t>
            </a:r>
            <a:r>
              <a:rPr lang="en-US" i="1" dirty="0" err="1"/>
              <a:t>out.println</a:t>
            </a:r>
            <a:r>
              <a:rPr lang="en-US" i="1" dirty="0"/>
              <a:t>("Hello World");</a:t>
            </a:r>
          </a:p>
          <a:p>
            <a:r>
              <a:rPr lang="en-US" dirty="0"/>
              <a:t>      </a:t>
            </a:r>
            <a:r>
              <a:rPr lang="en-US" dirty="0" err="1"/>
              <a:t>System.</a:t>
            </a:r>
            <a:r>
              <a:rPr lang="en-US" i="1" dirty="0" err="1"/>
              <a:t>out.println</a:t>
            </a:r>
            <a:r>
              <a:rPr lang="en-US" i="1" dirty="0"/>
              <a:t>("Hello World");</a:t>
            </a:r>
          </a:p>
          <a:p>
            <a:r>
              <a:rPr lang="en-US" dirty="0"/>
              <a:t>      </a:t>
            </a:r>
            <a:r>
              <a:rPr lang="en-US" dirty="0" err="1"/>
              <a:t>System.</a:t>
            </a:r>
            <a:r>
              <a:rPr lang="en-US" i="1" dirty="0" err="1"/>
              <a:t>out.println</a:t>
            </a:r>
            <a:r>
              <a:rPr lang="en-US" i="1" dirty="0"/>
              <a:t>("Hello World");</a:t>
            </a:r>
          </a:p>
          <a:p>
            <a:r>
              <a:rPr lang="en-US" dirty="0"/>
              <a:t>      </a:t>
            </a:r>
            <a:r>
              <a:rPr lang="en-US" dirty="0" err="1"/>
              <a:t>System.</a:t>
            </a:r>
            <a:r>
              <a:rPr lang="en-US" i="1" dirty="0" err="1"/>
              <a:t>out.println</a:t>
            </a:r>
            <a:r>
              <a:rPr lang="en-US" i="1" dirty="0"/>
              <a:t>("Hello World");</a:t>
            </a:r>
          </a:p>
          <a:p>
            <a:r>
              <a:rPr lang="en-US" dirty="0"/>
              <a:t>      </a:t>
            </a:r>
            <a:r>
              <a:rPr lang="en-US" dirty="0" err="1"/>
              <a:t>System.</a:t>
            </a:r>
            <a:r>
              <a:rPr lang="en-US" i="1" dirty="0" err="1"/>
              <a:t>out.println</a:t>
            </a:r>
            <a:r>
              <a:rPr lang="en-US" i="1" dirty="0"/>
              <a:t>("Hello World");</a:t>
            </a:r>
          </a:p>
          <a:p>
            <a:r>
              <a:rPr lang="en-US" dirty="0"/>
              <a:t>      </a:t>
            </a:r>
            <a:r>
              <a:rPr lang="en-US" dirty="0" err="1"/>
              <a:t>System.</a:t>
            </a:r>
            <a:r>
              <a:rPr lang="en-US" i="1" dirty="0" err="1"/>
              <a:t>out.println</a:t>
            </a:r>
            <a:r>
              <a:rPr lang="en-US" i="1" dirty="0"/>
              <a:t>("Hello World");</a:t>
            </a:r>
          </a:p>
          <a:p>
            <a:r>
              <a:rPr lang="en-US" dirty="0"/>
              <a:t>      </a:t>
            </a:r>
            <a:r>
              <a:rPr lang="en-US" dirty="0" err="1"/>
              <a:t>System.</a:t>
            </a:r>
            <a:r>
              <a:rPr lang="en-US" i="1" dirty="0" err="1"/>
              <a:t>out.println</a:t>
            </a:r>
            <a:r>
              <a:rPr lang="en-US" i="1" dirty="0"/>
              <a:t>("Hello World");</a:t>
            </a:r>
          </a:p>
          <a:p>
            <a:r>
              <a:rPr lang="en-US" dirty="0"/>
              <a:t>      </a:t>
            </a:r>
            <a:r>
              <a:rPr lang="en-US" dirty="0" err="1"/>
              <a:t>System.</a:t>
            </a:r>
            <a:r>
              <a:rPr lang="en-US" i="1" dirty="0" err="1"/>
              <a:t>out.println</a:t>
            </a:r>
            <a:r>
              <a:rPr lang="en-US" i="1" dirty="0"/>
              <a:t>("Hello World");</a:t>
            </a:r>
          </a:p>
          <a:p>
            <a:r>
              <a:rPr lang="en-US" dirty="0"/>
              <a:t>   }</a:t>
            </a:r>
          </a:p>
          <a:p>
            <a:r>
              <a:rPr lang="en-US" dirty="0"/>
              <a:t>}</a:t>
            </a:r>
          </a:p>
        </p:txBody>
      </p:sp>
      <p:sp>
        <p:nvSpPr>
          <p:cNvPr id="4" name="Date Placeholder 3"/>
          <p:cNvSpPr>
            <a:spLocks noGrp="1"/>
          </p:cNvSpPr>
          <p:nvPr>
            <p:ph type="dt" sz="half" idx="10"/>
          </p:nvPr>
        </p:nvSpPr>
        <p:spPr/>
        <p:txBody>
          <a:bodyPr/>
          <a:lstStyle/>
          <a:p>
            <a:fld id="{3279FD7E-4057-4F22-91AB-72610C03F64C}"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4</a:t>
            </a:fld>
            <a:endParaRPr lang="en-US"/>
          </a:p>
        </p:txBody>
      </p:sp>
    </p:spTree>
    <p:extLst>
      <p:ext uri="{BB962C8B-B14F-4D97-AF65-F5344CB8AC3E}">
        <p14:creationId xmlns:p14="http://schemas.microsoft.com/office/powerpoint/2010/main" val="2175523187"/>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lstStyle/>
          <a:p>
            <a:r>
              <a:rPr lang="en-US" dirty="0"/>
              <a:t>The syntax of a break is a single statement inside any loop or inside switch</a:t>
            </a:r>
          </a:p>
          <a:p>
            <a:r>
              <a:rPr lang="en-US" dirty="0"/>
              <a:t>break;</a:t>
            </a:r>
          </a:p>
        </p:txBody>
      </p:sp>
      <p:sp>
        <p:nvSpPr>
          <p:cNvPr id="4" name="Date Placeholder 3"/>
          <p:cNvSpPr>
            <a:spLocks noGrp="1"/>
          </p:cNvSpPr>
          <p:nvPr>
            <p:ph type="dt" sz="half" idx="10"/>
          </p:nvPr>
        </p:nvSpPr>
        <p:spPr/>
        <p:txBody>
          <a:bodyPr/>
          <a:lstStyle/>
          <a:p>
            <a:fld id="{7AFA8E1E-97D2-4D13-88AD-2AAD2810DC4E}"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40</a:t>
            </a:fld>
            <a:endParaRPr lang="en-US"/>
          </a:p>
        </p:txBody>
      </p:sp>
    </p:spTree>
    <p:extLst>
      <p:ext uri="{BB962C8B-B14F-4D97-AF65-F5344CB8AC3E}">
        <p14:creationId xmlns:p14="http://schemas.microsoft.com/office/powerpoint/2010/main" val="306462740"/>
      </p:ext>
    </p:extLst>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295401" y="2556932"/>
            <a:ext cx="9601196" cy="3779860"/>
          </a:xfrm>
        </p:spPr>
        <p:txBody>
          <a:bodyPr>
            <a:normAutofit fontScale="55000" lnSpcReduction="20000"/>
          </a:bodyPr>
          <a:lstStyle/>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BreakDemo</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numbers</a:t>
            </a:r>
            <a:r>
              <a:rPr lang="en-US" b="1" dirty="0">
                <a:solidFill>
                  <a:srgbClr val="000000"/>
                </a:solidFill>
                <a:latin typeface="Consolas" panose="020B0609020204030204" pitchFamily="49" charset="0"/>
              </a:rPr>
              <a:t> = {10,20,30,40,50};</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numbers</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i</a:t>
            </a:r>
            <a:r>
              <a:rPr lang="en-US" b="1" dirty="0">
                <a:solidFill>
                  <a:srgbClr val="000000"/>
                </a:solidFill>
                <a:latin typeface="Consolas" panose="020B0609020204030204" pitchFamily="49" charset="0"/>
              </a:rPr>
              <a:t>==30){</a:t>
            </a:r>
          </a:p>
          <a:p>
            <a:r>
              <a:rPr lang="en-US" b="1" dirty="0">
                <a:solidFill>
                  <a:srgbClr val="7F0055"/>
                </a:solidFill>
                <a:latin typeface="Consolas" panose="020B0609020204030204" pitchFamily="49" charset="0"/>
              </a:rPr>
              <a:t>break</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i</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3F7F5F"/>
                </a:solidFill>
                <a:latin typeface="Consolas" panose="020B0609020204030204" pitchFamily="49" charset="0"/>
              </a:rPr>
              <a:t>//for loop ends here</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"program ends here"</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endParaRPr lang="en-US" b="1" dirty="0"/>
          </a:p>
        </p:txBody>
      </p:sp>
      <p:sp>
        <p:nvSpPr>
          <p:cNvPr id="4" name="Date Placeholder 3"/>
          <p:cNvSpPr>
            <a:spLocks noGrp="1"/>
          </p:cNvSpPr>
          <p:nvPr>
            <p:ph type="dt" sz="half" idx="10"/>
          </p:nvPr>
        </p:nvSpPr>
        <p:spPr/>
        <p:txBody>
          <a:bodyPr/>
          <a:lstStyle/>
          <a:p>
            <a:fld id="{757EB6A4-20FD-45A3-B4F5-495826841DBD}"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41</a:t>
            </a:fld>
            <a:endParaRPr lang="en-US"/>
          </a:p>
        </p:txBody>
      </p:sp>
    </p:spTree>
    <p:extLst>
      <p:ext uri="{BB962C8B-B14F-4D97-AF65-F5344CB8AC3E}">
        <p14:creationId xmlns:p14="http://schemas.microsoft.com/office/powerpoint/2010/main" val="1497785472"/>
      </p:ext>
    </p:extLst>
  </p:cSld>
  <p:clrMapOvr>
    <a:masterClrMapping/>
  </p:clrMapOvr>
  <p:transition spd="slow">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10</a:t>
            </a:r>
          </a:p>
          <a:p>
            <a:r>
              <a:rPr lang="en-US" dirty="0"/>
              <a:t>20</a:t>
            </a:r>
          </a:p>
          <a:p>
            <a:r>
              <a:rPr lang="en-US"/>
              <a:t>Program Ends here</a:t>
            </a:r>
            <a:endParaRPr lang="en-US" dirty="0"/>
          </a:p>
        </p:txBody>
      </p:sp>
      <p:sp>
        <p:nvSpPr>
          <p:cNvPr id="4" name="Date Placeholder 3"/>
          <p:cNvSpPr>
            <a:spLocks noGrp="1"/>
          </p:cNvSpPr>
          <p:nvPr>
            <p:ph type="dt" sz="half" idx="10"/>
          </p:nvPr>
        </p:nvSpPr>
        <p:spPr/>
        <p:txBody>
          <a:bodyPr/>
          <a:lstStyle/>
          <a:p>
            <a:fld id="{91D9E1EE-49C1-431F-AC1F-0E1026455B82}"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42</a:t>
            </a:fld>
            <a:endParaRPr lang="en-US"/>
          </a:p>
        </p:txBody>
      </p:sp>
    </p:spTree>
    <p:extLst>
      <p:ext uri="{BB962C8B-B14F-4D97-AF65-F5344CB8AC3E}">
        <p14:creationId xmlns:p14="http://schemas.microsoft.com/office/powerpoint/2010/main" val="2378478669"/>
      </p:ext>
    </p:extLst>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continue Keyword</a:t>
            </a:r>
          </a:p>
        </p:txBody>
      </p:sp>
      <p:sp>
        <p:nvSpPr>
          <p:cNvPr id="3" name="Content Placeholder 2"/>
          <p:cNvSpPr>
            <a:spLocks noGrp="1"/>
          </p:cNvSpPr>
          <p:nvPr>
            <p:ph idx="1"/>
          </p:nvPr>
        </p:nvSpPr>
        <p:spPr/>
        <p:txBody>
          <a:bodyPr/>
          <a:lstStyle/>
          <a:p>
            <a:r>
              <a:rPr lang="en-US" dirty="0"/>
              <a:t>The </a:t>
            </a:r>
            <a:r>
              <a:rPr lang="en-US" i="1" dirty="0"/>
              <a:t>continue</a:t>
            </a:r>
            <a:r>
              <a:rPr lang="en-US" dirty="0"/>
              <a:t> keyword can be used in any of the loop control structures. It causes the loop to immediately jump to the next iteration of the loop.</a:t>
            </a:r>
          </a:p>
          <a:p>
            <a:r>
              <a:rPr lang="en-US" dirty="0"/>
              <a:t>In a for loop, the continue keyword causes flow of control to immediately jump to the update statement.</a:t>
            </a:r>
          </a:p>
          <a:p>
            <a:r>
              <a:rPr lang="en-US" dirty="0"/>
              <a:t>In a while loop or do/while loop, flow of control immediately jumps to the Boolean expression.</a:t>
            </a:r>
          </a:p>
          <a:p>
            <a:endParaRPr lang="en-US" dirty="0"/>
          </a:p>
        </p:txBody>
      </p:sp>
      <p:sp>
        <p:nvSpPr>
          <p:cNvPr id="4" name="Date Placeholder 3"/>
          <p:cNvSpPr>
            <a:spLocks noGrp="1"/>
          </p:cNvSpPr>
          <p:nvPr>
            <p:ph type="dt" sz="half" idx="10"/>
          </p:nvPr>
        </p:nvSpPr>
        <p:spPr/>
        <p:txBody>
          <a:bodyPr/>
          <a:lstStyle/>
          <a:p>
            <a:fld id="{8E37891A-4E33-4947-891B-1B02FC1C9FCA}"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43</a:t>
            </a:fld>
            <a:endParaRPr lang="en-US"/>
          </a:p>
        </p:txBody>
      </p:sp>
    </p:spTree>
    <p:extLst>
      <p:ext uri="{BB962C8B-B14F-4D97-AF65-F5344CB8AC3E}">
        <p14:creationId xmlns:p14="http://schemas.microsoft.com/office/powerpoint/2010/main" val="3600506330"/>
      </p:ext>
    </p:extLst>
  </p:cSld>
  <p:clrMapOvr>
    <a:masterClrMapping/>
  </p:clrMapOvr>
  <p:transition spd="slow">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lstStyle/>
          <a:p>
            <a:r>
              <a:rPr lang="en-US" dirty="0"/>
              <a:t>The syntax of a continue is a single statement inside any loop</a:t>
            </a:r>
          </a:p>
          <a:p>
            <a:r>
              <a:rPr lang="en-US" dirty="0"/>
              <a:t>continue;</a:t>
            </a:r>
          </a:p>
        </p:txBody>
      </p:sp>
      <p:sp>
        <p:nvSpPr>
          <p:cNvPr id="4" name="Date Placeholder 3"/>
          <p:cNvSpPr>
            <a:spLocks noGrp="1"/>
          </p:cNvSpPr>
          <p:nvPr>
            <p:ph type="dt" sz="half" idx="10"/>
          </p:nvPr>
        </p:nvSpPr>
        <p:spPr/>
        <p:txBody>
          <a:bodyPr/>
          <a:lstStyle/>
          <a:p>
            <a:fld id="{3579DCD2-63B8-4271-A671-841B033B6475}"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44</a:t>
            </a:fld>
            <a:endParaRPr lang="en-US"/>
          </a:p>
        </p:txBody>
      </p:sp>
    </p:spTree>
    <p:extLst>
      <p:ext uri="{BB962C8B-B14F-4D97-AF65-F5344CB8AC3E}">
        <p14:creationId xmlns:p14="http://schemas.microsoft.com/office/powerpoint/2010/main" val="2142548931"/>
      </p:ext>
    </p:extLst>
  </p:cSld>
  <p:clrMapOvr>
    <a:masterClrMapping/>
  </p:clrMapOvr>
  <p:transition spd="slow">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sp>
        <p:nvSpPr>
          <p:cNvPr id="3" name="Content Placeholder 2"/>
          <p:cNvSpPr>
            <a:spLocks noGrp="1"/>
          </p:cNvSpPr>
          <p:nvPr>
            <p:ph idx="1"/>
          </p:nvPr>
        </p:nvSpPr>
        <p:spPr>
          <a:xfrm>
            <a:off x="1295401" y="2556932"/>
            <a:ext cx="9601196" cy="3715852"/>
          </a:xfrm>
        </p:spPr>
        <p:txBody>
          <a:bodyPr>
            <a:normAutofit fontScale="70000" lnSpcReduction="20000"/>
          </a:bodyPr>
          <a:lstStyle/>
          <a:p>
            <a:r>
              <a:rPr lang="en-US" b="1" dirty="0"/>
              <a:t>public class </a:t>
            </a:r>
            <a:r>
              <a:rPr lang="en-US" b="1" u="sng" dirty="0"/>
              <a:t>Test {</a:t>
            </a:r>
          </a:p>
          <a:p>
            <a:r>
              <a:rPr lang="en-US" b="1" dirty="0"/>
              <a:t>   public static void main(String </a:t>
            </a:r>
            <a:r>
              <a:rPr lang="en-US" b="1" dirty="0" err="1"/>
              <a:t>args</a:t>
            </a:r>
            <a:r>
              <a:rPr lang="en-US" b="1" dirty="0"/>
              <a:t>[]) {</a:t>
            </a:r>
          </a:p>
          <a:p>
            <a:r>
              <a:rPr lang="en-US" b="1" dirty="0"/>
              <a:t>      </a:t>
            </a:r>
            <a:r>
              <a:rPr lang="en-US" b="1" dirty="0" err="1"/>
              <a:t>int</a:t>
            </a:r>
            <a:r>
              <a:rPr lang="en-US" b="1" dirty="0"/>
              <a:t> [] numbers = {10, 20, 30, 40, 50};</a:t>
            </a:r>
          </a:p>
          <a:p>
            <a:endParaRPr lang="en-US" b="1" dirty="0"/>
          </a:p>
          <a:p>
            <a:r>
              <a:rPr lang="en-US" b="1" dirty="0"/>
              <a:t>      for(</a:t>
            </a:r>
            <a:r>
              <a:rPr lang="en-US" b="1" dirty="0" err="1"/>
              <a:t>int</a:t>
            </a:r>
            <a:r>
              <a:rPr lang="en-US" b="1" dirty="0"/>
              <a:t> x : numbers ) {</a:t>
            </a:r>
          </a:p>
          <a:p>
            <a:r>
              <a:rPr lang="en-US" b="1" dirty="0"/>
              <a:t>         if( x == 30 ) {</a:t>
            </a:r>
          </a:p>
          <a:p>
            <a:r>
              <a:rPr lang="en-US" b="1" dirty="0"/>
              <a:t>      continue;</a:t>
            </a:r>
          </a:p>
          <a:p>
            <a:r>
              <a:rPr lang="en-US" b="1" dirty="0"/>
              <a:t>         }</a:t>
            </a:r>
          </a:p>
          <a:p>
            <a:r>
              <a:rPr lang="en-US" b="1" dirty="0"/>
              <a:t>         </a:t>
            </a:r>
            <a:r>
              <a:rPr lang="en-US" b="1" dirty="0" err="1"/>
              <a:t>System.</a:t>
            </a:r>
            <a:r>
              <a:rPr lang="en-US" b="1" i="1" dirty="0" err="1"/>
              <a:t>out.print</a:t>
            </a:r>
            <a:r>
              <a:rPr lang="en-US" b="1" i="1" dirty="0"/>
              <a:t>( x );</a:t>
            </a:r>
          </a:p>
          <a:p>
            <a:r>
              <a:rPr lang="en-US" b="1" dirty="0"/>
              <a:t>         </a:t>
            </a:r>
            <a:r>
              <a:rPr lang="en-US" b="1" dirty="0" err="1"/>
              <a:t>System.</a:t>
            </a:r>
            <a:r>
              <a:rPr lang="en-US" b="1" i="1" dirty="0" err="1"/>
              <a:t>out.print</a:t>
            </a:r>
            <a:r>
              <a:rPr lang="en-US" b="1" i="1" dirty="0"/>
              <a:t>("\n");</a:t>
            </a:r>
          </a:p>
          <a:p>
            <a:r>
              <a:rPr lang="en-US" b="1" dirty="0"/>
              <a:t>      }</a:t>
            </a:r>
          </a:p>
          <a:p>
            <a:r>
              <a:rPr lang="en-US" b="1" dirty="0"/>
              <a:t>   }</a:t>
            </a:r>
          </a:p>
          <a:p>
            <a:r>
              <a:rPr lang="en-US" b="1" dirty="0"/>
              <a:t>}</a:t>
            </a:r>
          </a:p>
        </p:txBody>
      </p:sp>
      <p:sp>
        <p:nvSpPr>
          <p:cNvPr id="4" name="Date Placeholder 3"/>
          <p:cNvSpPr>
            <a:spLocks noGrp="1"/>
          </p:cNvSpPr>
          <p:nvPr>
            <p:ph type="dt" sz="half" idx="10"/>
          </p:nvPr>
        </p:nvSpPr>
        <p:spPr/>
        <p:txBody>
          <a:bodyPr/>
          <a:lstStyle/>
          <a:p>
            <a:fld id="{2EEB053D-F4BB-4B16-99E9-F1999EBCD094}"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45</a:t>
            </a:fld>
            <a:endParaRPr lang="en-US"/>
          </a:p>
        </p:txBody>
      </p:sp>
    </p:spTree>
    <p:extLst>
      <p:ext uri="{BB962C8B-B14F-4D97-AF65-F5344CB8AC3E}">
        <p14:creationId xmlns:p14="http://schemas.microsoft.com/office/powerpoint/2010/main" val="1093851623"/>
      </p:ext>
    </p:extLst>
  </p:cSld>
  <p:clrMapOvr>
    <a:masterClrMapping/>
  </p:clrMapOvr>
  <p:transition spd="slow">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10</a:t>
            </a:r>
          </a:p>
          <a:p>
            <a:r>
              <a:rPr lang="en-US" dirty="0"/>
              <a:t>20</a:t>
            </a:r>
          </a:p>
          <a:p>
            <a:r>
              <a:rPr lang="en-US" dirty="0"/>
              <a:t>40</a:t>
            </a:r>
          </a:p>
          <a:p>
            <a:r>
              <a:rPr lang="en-US" dirty="0"/>
              <a:t>50</a:t>
            </a:r>
          </a:p>
        </p:txBody>
      </p:sp>
      <p:sp>
        <p:nvSpPr>
          <p:cNvPr id="4" name="Date Placeholder 3"/>
          <p:cNvSpPr>
            <a:spLocks noGrp="1"/>
          </p:cNvSpPr>
          <p:nvPr>
            <p:ph type="dt" sz="half" idx="10"/>
          </p:nvPr>
        </p:nvSpPr>
        <p:spPr/>
        <p:txBody>
          <a:bodyPr/>
          <a:lstStyle/>
          <a:p>
            <a:fld id="{D8A98333-2B5A-4F1F-9432-8D7AF7B5A98A}"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46</a:t>
            </a:fld>
            <a:endParaRPr lang="en-US"/>
          </a:p>
        </p:txBody>
      </p:sp>
    </p:spTree>
    <p:extLst>
      <p:ext uri="{BB962C8B-B14F-4D97-AF65-F5344CB8AC3E}">
        <p14:creationId xmlns:p14="http://schemas.microsoft.com/office/powerpoint/2010/main" val="1846681208"/>
      </p:ext>
    </p:extLst>
  </p:cSld>
  <p:clrMapOvr>
    <a:masterClrMapping/>
  </p:clrMapOvr>
  <p:transition spd="slow">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Programs</a:t>
            </a:r>
          </a:p>
        </p:txBody>
      </p:sp>
      <p:sp>
        <p:nvSpPr>
          <p:cNvPr id="3" name="Content Placeholder 2"/>
          <p:cNvSpPr>
            <a:spLocks noGrp="1"/>
          </p:cNvSpPr>
          <p:nvPr>
            <p:ph idx="1"/>
          </p:nvPr>
        </p:nvSpPr>
        <p:spPr/>
        <p:txBody>
          <a:bodyPr/>
          <a:lstStyle/>
          <a:p>
            <a:r>
              <a:rPr lang="en-US" dirty="0"/>
              <a:t>Write a program to print 10th multiplication table</a:t>
            </a:r>
          </a:p>
          <a:p>
            <a:r>
              <a:rPr lang="en-US" dirty="0"/>
              <a:t>10 * 1 = 10</a:t>
            </a:r>
          </a:p>
          <a:p>
            <a:r>
              <a:rPr lang="en-US" dirty="0"/>
              <a:t>10 * 2 = 20</a:t>
            </a:r>
          </a:p>
          <a:p>
            <a:r>
              <a:rPr lang="en-US" dirty="0"/>
              <a:t>..</a:t>
            </a:r>
          </a:p>
          <a:p>
            <a:r>
              <a:rPr lang="en-US" dirty="0"/>
              <a:t>..</a:t>
            </a:r>
          </a:p>
          <a:p>
            <a:r>
              <a:rPr lang="en-US" dirty="0"/>
              <a:t>10 * 10 </a:t>
            </a:r>
            <a:r>
              <a:rPr lang="en-US"/>
              <a:t>= 100</a:t>
            </a:r>
            <a:endParaRPr lang="en-US"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47</a:t>
            </a:fld>
            <a:endParaRPr lang="en-US"/>
          </a:p>
        </p:txBody>
      </p:sp>
    </p:spTree>
    <p:extLst>
      <p:ext uri="{BB962C8B-B14F-4D97-AF65-F5344CB8AC3E}">
        <p14:creationId xmlns:p14="http://schemas.microsoft.com/office/powerpoint/2010/main" val="40545655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Write a program to print numbers from 10 to 1 using do While</a:t>
            </a:r>
          </a:p>
        </p:txBody>
      </p:sp>
      <p:sp>
        <p:nvSpPr>
          <p:cNvPr id="3" name="Content Placeholder 2"/>
          <p:cNvSpPr>
            <a:spLocks noGrp="1"/>
          </p:cNvSpPr>
          <p:nvPr>
            <p:ph idx="1"/>
          </p:nvPr>
        </p:nvSpPr>
        <p:spPr/>
        <p:txBody>
          <a:bodyPr>
            <a:normAutofit/>
          </a:bodyPr>
          <a:lstStyle/>
          <a:p>
            <a:r>
              <a:rPr lang="en-US" dirty="0"/>
              <a:t>10</a:t>
            </a:r>
          </a:p>
          <a:p>
            <a:r>
              <a:rPr lang="en-US" dirty="0"/>
              <a:t>9</a:t>
            </a:r>
          </a:p>
          <a:p>
            <a:r>
              <a:rPr lang="en-US" dirty="0"/>
              <a:t>8</a:t>
            </a:r>
          </a:p>
          <a:p>
            <a:r>
              <a:rPr lang="en-US" dirty="0"/>
              <a:t>7</a:t>
            </a:r>
          </a:p>
          <a:p>
            <a:r>
              <a:rPr lang="en-US" dirty="0"/>
              <a:t>6</a:t>
            </a:r>
          </a:p>
          <a:p>
            <a:r>
              <a:rPr lang="en-US" dirty="0"/>
              <a:t>4</a:t>
            </a:r>
          </a:p>
          <a:p>
            <a:r>
              <a:rPr lang="en-US" dirty="0"/>
              <a:t>3</a:t>
            </a:r>
          </a:p>
          <a:p>
            <a:r>
              <a:rPr lang="en-US" dirty="0"/>
              <a:t>2</a:t>
            </a:r>
          </a:p>
          <a:p>
            <a:r>
              <a:rPr lang="en-US" dirty="0"/>
              <a:t>1</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48</a:t>
            </a:fld>
            <a:endParaRPr lang="en-US"/>
          </a:p>
        </p:txBody>
      </p:sp>
    </p:spTree>
    <p:extLst>
      <p:ext uri="{BB962C8B-B14F-4D97-AF65-F5344CB8AC3E}">
        <p14:creationId xmlns:p14="http://schemas.microsoft.com/office/powerpoint/2010/main" val="5365935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to print numbers in reverse order</a:t>
            </a:r>
          </a:p>
        </p:txBody>
      </p:sp>
      <p:sp>
        <p:nvSpPr>
          <p:cNvPr id="3" name="Content Placeholder 2"/>
          <p:cNvSpPr>
            <a:spLocks noGrp="1"/>
          </p:cNvSpPr>
          <p:nvPr>
            <p:ph idx="1"/>
          </p:nvPr>
        </p:nvSpPr>
        <p:spPr/>
        <p:txBody>
          <a:bodyPr/>
          <a:lstStyle/>
          <a:p>
            <a:r>
              <a:rPr lang="en-US" b="1" dirty="0" err="1"/>
              <a:t>int</a:t>
            </a:r>
            <a:r>
              <a:rPr lang="en-US" b="1" dirty="0"/>
              <a:t> </a:t>
            </a:r>
            <a:r>
              <a:rPr lang="en-US" b="1" dirty="0" err="1"/>
              <a:t>num</a:t>
            </a:r>
            <a:r>
              <a:rPr lang="en-US" b="1" dirty="0"/>
              <a:t> = 10;</a:t>
            </a:r>
          </a:p>
          <a:p>
            <a:r>
              <a:rPr lang="en-US" b="1" dirty="0"/>
              <a:t>do {</a:t>
            </a:r>
          </a:p>
          <a:p>
            <a:r>
              <a:rPr lang="en-US" dirty="0" err="1"/>
              <a:t>System.</a:t>
            </a:r>
            <a:r>
              <a:rPr lang="en-US" i="1" dirty="0" err="1"/>
              <a:t>out.println</a:t>
            </a:r>
            <a:r>
              <a:rPr lang="en-US" i="1" dirty="0"/>
              <a:t>("Number" + </a:t>
            </a:r>
            <a:r>
              <a:rPr lang="en-US" i="1" dirty="0" err="1"/>
              <a:t>num</a:t>
            </a:r>
            <a:r>
              <a:rPr lang="en-US" i="1" dirty="0"/>
              <a:t>--);</a:t>
            </a:r>
          </a:p>
          <a:p>
            <a:r>
              <a:rPr lang="en-US" dirty="0"/>
              <a:t>} </a:t>
            </a:r>
            <a:r>
              <a:rPr lang="en-US" b="1" dirty="0"/>
              <a:t>while (</a:t>
            </a:r>
            <a:r>
              <a:rPr lang="en-US" b="1" dirty="0" err="1"/>
              <a:t>num</a:t>
            </a:r>
            <a:r>
              <a:rPr lang="en-US" b="1" dirty="0"/>
              <a:t> != 0);</a:t>
            </a:r>
          </a:p>
          <a:p>
            <a:endParaRPr lang="en-US"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49</a:t>
            </a:fld>
            <a:endParaRPr lang="en-US"/>
          </a:p>
        </p:txBody>
      </p:sp>
    </p:spTree>
    <p:extLst>
      <p:ext uri="{BB962C8B-B14F-4D97-AF65-F5344CB8AC3E}">
        <p14:creationId xmlns:p14="http://schemas.microsoft.com/office/powerpoint/2010/main" val="1442388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Loop Controls</a:t>
            </a:r>
          </a:p>
        </p:txBody>
      </p:sp>
      <p:sp>
        <p:nvSpPr>
          <p:cNvPr id="3" name="Content Placeholder 2"/>
          <p:cNvSpPr>
            <a:spLocks noGrp="1"/>
          </p:cNvSpPr>
          <p:nvPr>
            <p:ph idx="1"/>
          </p:nvPr>
        </p:nvSpPr>
        <p:spPr/>
        <p:txBody>
          <a:bodyPr>
            <a:normAutofit/>
          </a:bodyPr>
          <a:lstStyle/>
          <a:p>
            <a:r>
              <a:rPr lang="en-US" b="1" dirty="0"/>
              <a:t>public class </a:t>
            </a:r>
            <a:r>
              <a:rPr lang="en-US" b="1" u="sng" dirty="0"/>
              <a:t>Test {</a:t>
            </a:r>
          </a:p>
          <a:p>
            <a:r>
              <a:rPr lang="en-US" b="1" dirty="0"/>
              <a:t>   public static void main(String </a:t>
            </a:r>
            <a:r>
              <a:rPr lang="en-US" b="1" dirty="0" err="1"/>
              <a:t>args</a:t>
            </a:r>
            <a:r>
              <a:rPr lang="en-US" b="1" dirty="0"/>
              <a:t>[]) {</a:t>
            </a:r>
          </a:p>
          <a:p>
            <a:r>
              <a:rPr lang="en-US" b="1" dirty="0"/>
              <a:t>   for(</a:t>
            </a:r>
            <a:r>
              <a:rPr lang="en-US" b="1" dirty="0" err="1"/>
              <a:t>int</a:t>
            </a:r>
            <a:r>
              <a:rPr lang="en-US" b="1" dirty="0"/>
              <a:t> </a:t>
            </a:r>
            <a:r>
              <a:rPr lang="en-US" b="1" dirty="0" err="1"/>
              <a:t>i</a:t>
            </a:r>
            <a:r>
              <a:rPr lang="en-US" b="1" dirty="0"/>
              <a:t>=1;i&lt;=10;i++){</a:t>
            </a:r>
          </a:p>
          <a:p>
            <a:r>
              <a:rPr lang="en-US" b="1" dirty="0"/>
              <a:t>   </a:t>
            </a:r>
            <a:r>
              <a:rPr lang="en-US" b="1" dirty="0" err="1"/>
              <a:t>System.</a:t>
            </a:r>
            <a:r>
              <a:rPr lang="en-US" b="1" i="1" dirty="0" err="1"/>
              <a:t>out.println</a:t>
            </a:r>
            <a:r>
              <a:rPr lang="en-US" b="1" i="1" dirty="0"/>
              <a:t>("Hello World");</a:t>
            </a:r>
          </a:p>
          <a:p>
            <a:r>
              <a:rPr lang="en-US" b="1" dirty="0"/>
              <a:t>   }</a:t>
            </a:r>
          </a:p>
          <a:p>
            <a:r>
              <a:rPr lang="en-US" b="1" dirty="0"/>
              <a:t>   }</a:t>
            </a:r>
          </a:p>
          <a:p>
            <a:r>
              <a:rPr lang="en-US" b="1" dirty="0"/>
              <a:t>}</a:t>
            </a:r>
          </a:p>
        </p:txBody>
      </p:sp>
      <p:sp>
        <p:nvSpPr>
          <p:cNvPr id="4" name="Date Placeholder 3"/>
          <p:cNvSpPr>
            <a:spLocks noGrp="1"/>
          </p:cNvSpPr>
          <p:nvPr>
            <p:ph type="dt" sz="half" idx="10"/>
          </p:nvPr>
        </p:nvSpPr>
        <p:spPr/>
        <p:txBody>
          <a:bodyPr/>
          <a:lstStyle/>
          <a:p>
            <a:fld id="{02B1019E-1468-4420-AD49-EB2218DCC7E7}"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5</a:t>
            </a:fld>
            <a:endParaRPr lang="en-US"/>
          </a:p>
        </p:txBody>
      </p:sp>
    </p:spTree>
    <p:extLst>
      <p:ext uri="{BB962C8B-B14F-4D97-AF65-F5344CB8AC3E}">
        <p14:creationId xmlns:p14="http://schemas.microsoft.com/office/powerpoint/2010/main" val="385656421"/>
      </p:ext>
    </p:extLst>
  </p:cSld>
  <p:clrMapOvr>
    <a:masterClrMapping/>
  </p:clrMapOvr>
  <p:transition spd="slow">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to Print Even Numbers from 0 to 20</a:t>
            </a:r>
          </a:p>
        </p:txBody>
      </p:sp>
      <p:sp>
        <p:nvSpPr>
          <p:cNvPr id="3" name="Content Placeholder 2"/>
          <p:cNvSpPr>
            <a:spLocks noGrp="1"/>
          </p:cNvSpPr>
          <p:nvPr>
            <p:ph idx="1"/>
          </p:nvPr>
        </p:nvSpPr>
        <p:spPr/>
        <p:txBody>
          <a:bodyPr/>
          <a:lstStyle/>
          <a:p>
            <a:r>
              <a:rPr lang="en-US" dirty="0"/>
              <a:t>2 4 6 8 10 12 14 16 18 20</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50</a:t>
            </a:fld>
            <a:endParaRPr lang="en-US"/>
          </a:p>
        </p:txBody>
      </p:sp>
    </p:spTree>
    <p:extLst>
      <p:ext uri="{BB962C8B-B14F-4D97-AF65-F5344CB8AC3E}">
        <p14:creationId xmlns:p14="http://schemas.microsoft.com/office/powerpoint/2010/main" val="2058059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program to Print </a:t>
            </a:r>
            <a:r>
              <a:rPr lang="en-US" dirty="0" err="1"/>
              <a:t>piramids</a:t>
            </a:r>
            <a:endParaRPr lang="en-US" dirty="0"/>
          </a:p>
        </p:txBody>
      </p:sp>
      <p:sp>
        <p:nvSpPr>
          <p:cNvPr id="3" name="Content Placeholder 2"/>
          <p:cNvSpPr>
            <a:spLocks noGrp="1"/>
          </p:cNvSpPr>
          <p:nvPr>
            <p:ph idx="1"/>
          </p:nvPr>
        </p:nvSpPr>
        <p:spPr/>
        <p:txBody>
          <a:bodyPr/>
          <a:lstStyle/>
          <a:p>
            <a:r>
              <a:rPr lang="en-US" dirty="0"/>
              <a:t>*</a:t>
            </a:r>
          </a:p>
          <a:p>
            <a:r>
              <a:rPr lang="en-US" dirty="0"/>
              <a:t>*       *</a:t>
            </a:r>
          </a:p>
          <a:p>
            <a:r>
              <a:rPr lang="en-US" dirty="0"/>
              <a:t>*       *               *</a:t>
            </a:r>
          </a:p>
          <a:p>
            <a:r>
              <a:rPr lang="en-US" dirty="0"/>
              <a:t>*      *               *           *</a:t>
            </a:r>
          </a:p>
          <a:p>
            <a:r>
              <a:rPr lang="en-US" dirty="0"/>
              <a:t>*      *              *            *         *</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51</a:t>
            </a:fld>
            <a:endParaRPr lang="en-US"/>
          </a:p>
        </p:txBody>
      </p:sp>
    </p:spTree>
    <p:extLst>
      <p:ext uri="{BB962C8B-B14F-4D97-AF65-F5344CB8AC3E}">
        <p14:creationId xmlns:p14="http://schemas.microsoft.com/office/powerpoint/2010/main" val="29136046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to print star patterns smart way</a:t>
            </a:r>
          </a:p>
        </p:txBody>
      </p:sp>
      <p:sp>
        <p:nvSpPr>
          <p:cNvPr id="3" name="Content Placeholder 2"/>
          <p:cNvSpPr>
            <a:spLocks noGrp="1"/>
          </p:cNvSpPr>
          <p:nvPr>
            <p:ph idx="1"/>
          </p:nvPr>
        </p:nvSpPr>
        <p:spPr/>
        <p:txBody>
          <a:bodyPr/>
          <a:lstStyle/>
          <a:p>
            <a:r>
              <a:rPr lang="en-US" dirty="0" err="1"/>
              <a:t>System.</a:t>
            </a:r>
            <a:r>
              <a:rPr lang="en-US" i="1" dirty="0" err="1"/>
              <a:t>out.println</a:t>
            </a:r>
            <a:r>
              <a:rPr lang="en-US" i="1" dirty="0"/>
              <a:t>("*");</a:t>
            </a:r>
          </a:p>
          <a:p>
            <a:r>
              <a:rPr lang="en-US" dirty="0" err="1"/>
              <a:t>System.</a:t>
            </a:r>
            <a:r>
              <a:rPr lang="en-US" i="1" dirty="0" err="1"/>
              <a:t>out.println</a:t>
            </a:r>
            <a:r>
              <a:rPr lang="en-US" i="1" dirty="0"/>
              <a:t>("**");</a:t>
            </a:r>
          </a:p>
          <a:p>
            <a:r>
              <a:rPr lang="en-US" dirty="0" err="1"/>
              <a:t>System.</a:t>
            </a:r>
            <a:r>
              <a:rPr lang="en-US" i="1" dirty="0" err="1"/>
              <a:t>out.println</a:t>
            </a:r>
            <a:r>
              <a:rPr lang="en-US" i="1" dirty="0"/>
              <a:t>("***");</a:t>
            </a:r>
          </a:p>
          <a:p>
            <a:r>
              <a:rPr lang="en-US" dirty="0" err="1"/>
              <a:t>System.</a:t>
            </a:r>
            <a:r>
              <a:rPr lang="en-US" i="1" dirty="0" err="1"/>
              <a:t>out.println</a:t>
            </a:r>
            <a:r>
              <a:rPr lang="en-US" i="1" dirty="0"/>
              <a:t>("****");</a:t>
            </a:r>
          </a:p>
          <a:p>
            <a:r>
              <a:rPr lang="en-US" dirty="0" err="1"/>
              <a:t>System.</a:t>
            </a:r>
            <a:r>
              <a:rPr lang="en-US" i="1" dirty="0" err="1"/>
              <a:t>out.println</a:t>
            </a:r>
            <a:r>
              <a:rPr lang="en-US" i="1" dirty="0"/>
              <a:t>("*****");</a:t>
            </a:r>
            <a:endParaRPr lang="en-US"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52</a:t>
            </a:fld>
            <a:endParaRPr lang="en-US"/>
          </a:p>
        </p:txBody>
      </p:sp>
    </p:spTree>
    <p:extLst>
      <p:ext uri="{BB962C8B-B14F-4D97-AF65-F5344CB8AC3E}">
        <p14:creationId xmlns:p14="http://schemas.microsoft.com/office/powerpoint/2010/main" val="22366192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to print Star pattern</a:t>
            </a:r>
          </a:p>
        </p:txBody>
      </p:sp>
      <p:sp>
        <p:nvSpPr>
          <p:cNvPr id="3" name="Content Placeholder 2"/>
          <p:cNvSpPr>
            <a:spLocks noGrp="1"/>
          </p:cNvSpPr>
          <p:nvPr>
            <p:ph idx="1"/>
          </p:nvPr>
        </p:nvSpPr>
        <p:spPr/>
        <p:txBody>
          <a:bodyPr/>
          <a:lstStyle/>
          <a:p>
            <a:r>
              <a:rPr lang="nn-NO" b="1" dirty="0"/>
              <a:t>for (int i = 1; i &lt; 6; i++) {</a:t>
            </a:r>
          </a:p>
          <a:p>
            <a:r>
              <a:rPr lang="nb-NO" b="1" dirty="0"/>
              <a:t>for (int j = 1; j &lt;=i; j++) {</a:t>
            </a:r>
          </a:p>
          <a:p>
            <a:r>
              <a:rPr lang="en-US" b="1" dirty="0" err="1"/>
              <a:t>System.</a:t>
            </a:r>
            <a:r>
              <a:rPr lang="en-US" b="1" i="1" dirty="0" err="1"/>
              <a:t>out.print</a:t>
            </a:r>
            <a:r>
              <a:rPr lang="en-US" b="1" i="1" dirty="0"/>
              <a:t>("* \t");</a:t>
            </a:r>
          </a:p>
          <a:p>
            <a:r>
              <a:rPr lang="en-US" b="1" dirty="0"/>
              <a:t>} //inner loop</a:t>
            </a:r>
          </a:p>
          <a:p>
            <a:r>
              <a:rPr lang="en-US" b="1" dirty="0" err="1"/>
              <a:t>System.</a:t>
            </a:r>
            <a:r>
              <a:rPr lang="en-US" b="1" i="1" dirty="0" err="1"/>
              <a:t>out.println</a:t>
            </a:r>
            <a:r>
              <a:rPr lang="en-US" b="1" i="1" dirty="0"/>
              <a:t>();</a:t>
            </a:r>
          </a:p>
          <a:p>
            <a:r>
              <a:rPr lang="en-US" b="1" dirty="0"/>
              <a:t>}//</a:t>
            </a:r>
            <a:r>
              <a:rPr lang="en-US" b="1" u="sng" dirty="0" err="1"/>
              <a:t>outper</a:t>
            </a:r>
            <a:r>
              <a:rPr lang="en-US" b="1" u="sng" dirty="0"/>
              <a:t> loop</a:t>
            </a:r>
            <a:endParaRPr lang="en-US" b="1"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53</a:t>
            </a:fld>
            <a:endParaRPr lang="en-US"/>
          </a:p>
        </p:txBody>
      </p:sp>
    </p:spTree>
    <p:extLst>
      <p:ext uri="{BB962C8B-B14F-4D97-AF65-F5344CB8AC3E}">
        <p14:creationId xmlns:p14="http://schemas.microsoft.com/office/powerpoint/2010/main" val="22894548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program to print following pattern</a:t>
            </a:r>
          </a:p>
        </p:txBody>
      </p:sp>
      <p:sp>
        <p:nvSpPr>
          <p:cNvPr id="3" name="Content Placeholder 2"/>
          <p:cNvSpPr>
            <a:spLocks noGrp="1"/>
          </p:cNvSpPr>
          <p:nvPr>
            <p:ph idx="1"/>
          </p:nvPr>
        </p:nvSpPr>
        <p:spPr/>
        <p:txBody>
          <a:bodyPr/>
          <a:lstStyle/>
          <a:p>
            <a:r>
              <a:rPr lang="en-US" dirty="0"/>
              <a:t>&amp;&amp;</a:t>
            </a:r>
          </a:p>
          <a:p>
            <a:r>
              <a:rPr lang="en-US" dirty="0"/>
              <a:t>&amp;&amp;   &amp;&amp;</a:t>
            </a:r>
          </a:p>
          <a:p>
            <a:r>
              <a:rPr lang="en-US" dirty="0"/>
              <a:t>&amp;&amp;   &amp;&amp;  &amp;&amp;</a:t>
            </a:r>
          </a:p>
          <a:p>
            <a:r>
              <a:rPr lang="en-US" dirty="0"/>
              <a:t>&amp;&amp;   &amp;&amp;  &amp;&amp;   &amp;&amp;</a:t>
            </a:r>
          </a:p>
          <a:p>
            <a:r>
              <a:rPr lang="en-US" dirty="0"/>
              <a:t>&amp;&amp;   &amp;&amp;  &amp;&amp;   &amp;&amp;   &amp;&amp;</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54</a:t>
            </a:fld>
            <a:endParaRPr lang="en-US"/>
          </a:p>
        </p:txBody>
      </p:sp>
    </p:spTree>
    <p:extLst>
      <p:ext uri="{BB962C8B-B14F-4D97-AF65-F5344CB8AC3E}">
        <p14:creationId xmlns:p14="http://schemas.microsoft.com/office/powerpoint/2010/main" val="34105428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to print numbers</a:t>
            </a:r>
          </a:p>
        </p:txBody>
      </p:sp>
      <p:sp>
        <p:nvSpPr>
          <p:cNvPr id="3" name="Content Placeholder 2"/>
          <p:cNvSpPr>
            <a:spLocks noGrp="1"/>
          </p:cNvSpPr>
          <p:nvPr>
            <p:ph idx="1"/>
          </p:nvPr>
        </p:nvSpPr>
        <p:spPr/>
        <p:txBody>
          <a:bodyPr/>
          <a:lstStyle/>
          <a:p>
            <a:r>
              <a:rPr lang="en-US" dirty="0"/>
              <a:t>1</a:t>
            </a:r>
          </a:p>
          <a:p>
            <a:r>
              <a:rPr lang="en-US" dirty="0"/>
              <a:t>1               2</a:t>
            </a:r>
          </a:p>
          <a:p>
            <a:r>
              <a:rPr lang="en-US" dirty="0"/>
              <a:t>1              2                  3</a:t>
            </a:r>
          </a:p>
          <a:p>
            <a:r>
              <a:rPr lang="en-US" dirty="0"/>
              <a:t>1              2                   3             4</a:t>
            </a:r>
          </a:p>
          <a:p>
            <a:r>
              <a:rPr lang="en-US" dirty="0"/>
              <a:t>1               2                 3               4                  5</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55</a:t>
            </a:fld>
            <a:endParaRPr lang="en-US"/>
          </a:p>
        </p:txBody>
      </p:sp>
    </p:spTree>
    <p:extLst>
      <p:ext uri="{BB962C8B-B14F-4D97-AF65-F5344CB8AC3E}">
        <p14:creationId xmlns:p14="http://schemas.microsoft.com/office/powerpoint/2010/main" val="16394283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Google pyramid?</a:t>
            </a:r>
          </a:p>
        </p:txBody>
      </p:sp>
      <p:sp>
        <p:nvSpPr>
          <p:cNvPr id="3" name="Content Placeholder 2"/>
          <p:cNvSpPr>
            <a:spLocks noGrp="1"/>
          </p:cNvSpPr>
          <p:nvPr>
            <p:ph idx="1"/>
          </p:nvPr>
        </p:nvSpPr>
        <p:spPr/>
        <p:txBody>
          <a:bodyPr/>
          <a:lstStyle/>
          <a:p>
            <a:r>
              <a:rPr lang="pt-BR" dirty="0"/>
              <a:t>G O O G L E </a:t>
            </a:r>
          </a:p>
          <a:p>
            <a:r>
              <a:rPr lang="pt-BR" dirty="0"/>
              <a:t>G O O G L </a:t>
            </a:r>
          </a:p>
          <a:p>
            <a:r>
              <a:rPr lang="en-US" dirty="0"/>
              <a:t>G O </a:t>
            </a:r>
            <a:r>
              <a:rPr lang="en-US" dirty="0" err="1"/>
              <a:t>O</a:t>
            </a:r>
            <a:r>
              <a:rPr lang="en-US" dirty="0"/>
              <a:t> G </a:t>
            </a:r>
          </a:p>
          <a:p>
            <a:r>
              <a:rPr lang="en-US" dirty="0"/>
              <a:t>G O </a:t>
            </a:r>
            <a:r>
              <a:rPr lang="en-US" dirty="0" err="1"/>
              <a:t>O</a:t>
            </a:r>
            <a:r>
              <a:rPr lang="en-US" dirty="0"/>
              <a:t> </a:t>
            </a:r>
          </a:p>
          <a:p>
            <a:r>
              <a:rPr lang="en-US" dirty="0"/>
              <a:t>G O </a:t>
            </a:r>
          </a:p>
          <a:p>
            <a:r>
              <a:rPr lang="en-US" dirty="0"/>
              <a:t>G</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56</a:t>
            </a:fld>
            <a:endParaRPr lang="en-US"/>
          </a:p>
        </p:txBody>
      </p:sp>
    </p:spTree>
    <p:extLst>
      <p:ext uri="{BB962C8B-B14F-4D97-AF65-F5344CB8AC3E}">
        <p14:creationId xmlns:p14="http://schemas.microsoft.com/office/powerpoint/2010/main" val="36735702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following pattern</a:t>
            </a:r>
          </a:p>
        </p:txBody>
      </p:sp>
      <p:sp>
        <p:nvSpPr>
          <p:cNvPr id="3" name="Content Placeholder 2"/>
          <p:cNvSpPr>
            <a:spLocks noGrp="1"/>
          </p:cNvSpPr>
          <p:nvPr>
            <p:ph idx="1"/>
          </p:nvPr>
        </p:nvSpPr>
        <p:spPr/>
        <p:txBody>
          <a:bodyPr>
            <a:normAutofit fontScale="92500" lnSpcReduction="20000"/>
          </a:bodyPr>
          <a:lstStyle/>
          <a:p>
            <a:r>
              <a:rPr lang="pt-BR"/>
              <a:t>G     O     O     G     L     E     </a:t>
            </a:r>
          </a:p>
          <a:p>
            <a:r>
              <a:rPr lang="pt-BR"/>
              <a:t>G     O     O     G     L     </a:t>
            </a:r>
          </a:p>
          <a:p>
            <a:r>
              <a:rPr lang="en-US"/>
              <a:t>G     O     O     G     </a:t>
            </a:r>
          </a:p>
          <a:p>
            <a:r>
              <a:rPr lang="en-US"/>
              <a:t>G     O     O     </a:t>
            </a:r>
          </a:p>
          <a:p>
            <a:r>
              <a:rPr lang="en-US"/>
              <a:t>G     O     </a:t>
            </a:r>
          </a:p>
          <a:p>
            <a:r>
              <a:rPr lang="en-US"/>
              <a:t>G     </a:t>
            </a:r>
          </a:p>
          <a:p>
            <a:r>
              <a:rPr lang="en-US"/>
              <a:t>G     O     </a:t>
            </a:r>
          </a:p>
          <a:p>
            <a:r>
              <a:rPr lang="en-US"/>
              <a:t>G     O     O     </a:t>
            </a:r>
          </a:p>
          <a:p>
            <a:r>
              <a:rPr lang="en-US"/>
              <a:t>G     O     O     G     </a:t>
            </a:r>
          </a:p>
          <a:p>
            <a:r>
              <a:rPr lang="pt-BR"/>
              <a:t>G     O     O     G     L     </a:t>
            </a:r>
          </a:p>
          <a:p>
            <a:r>
              <a:rPr lang="pt-BR"/>
              <a:t>G     O     O     G     L     E     </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57</a:t>
            </a:fld>
            <a:endParaRPr lang="en-US"/>
          </a:p>
        </p:txBody>
      </p:sp>
    </p:spTree>
    <p:extLst>
      <p:ext uri="{BB962C8B-B14F-4D97-AF65-F5344CB8AC3E}">
        <p14:creationId xmlns:p14="http://schemas.microsoft.com/office/powerpoint/2010/main" val="31329244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72955"/>
            <a:ext cx="8596668" cy="5768407"/>
          </a:xfrm>
        </p:spPr>
        <p:txBody>
          <a:bodyPr>
            <a:normAutofit fontScale="92500" lnSpcReduction="20000"/>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PiramidProgram</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it-IT" b="1" dirty="0">
                <a:solidFill>
                  <a:srgbClr val="7F0055"/>
                </a:solidFill>
                <a:latin typeface="Consolas" panose="020B0609020204030204" pitchFamily="49" charset="0"/>
              </a:rPr>
              <a:t>char</a:t>
            </a:r>
            <a:r>
              <a:rPr lang="it-IT" b="1" dirty="0">
                <a:solidFill>
                  <a:srgbClr val="000000"/>
                </a:solidFill>
                <a:latin typeface="Consolas" panose="020B0609020204030204" pitchFamily="49" charset="0"/>
              </a:rPr>
              <a:t>[] </a:t>
            </a:r>
            <a:r>
              <a:rPr lang="it-IT" b="1" dirty="0">
                <a:solidFill>
                  <a:srgbClr val="6A3E3E"/>
                </a:solidFill>
                <a:latin typeface="Consolas" panose="020B0609020204030204" pitchFamily="49" charset="0"/>
              </a:rPr>
              <a:t>ch</a:t>
            </a:r>
            <a:r>
              <a:rPr lang="it-IT" b="1" dirty="0">
                <a:solidFill>
                  <a:srgbClr val="000000"/>
                </a:solidFill>
                <a:latin typeface="Consolas" panose="020B0609020204030204" pitchFamily="49" charset="0"/>
              </a:rPr>
              <a:t> = { </a:t>
            </a:r>
            <a:r>
              <a:rPr lang="it-IT" b="1" dirty="0">
                <a:solidFill>
                  <a:srgbClr val="2A00FF"/>
                </a:solidFill>
                <a:latin typeface="Consolas" panose="020B0609020204030204" pitchFamily="49" charset="0"/>
              </a:rPr>
              <a:t>'G'</a:t>
            </a:r>
            <a:r>
              <a:rPr lang="it-IT" b="1" dirty="0">
                <a:solidFill>
                  <a:srgbClr val="000000"/>
                </a:solidFill>
                <a:latin typeface="Consolas" panose="020B0609020204030204" pitchFamily="49" charset="0"/>
              </a:rPr>
              <a:t>, </a:t>
            </a:r>
            <a:r>
              <a:rPr lang="it-IT" b="1" dirty="0">
                <a:solidFill>
                  <a:srgbClr val="2A00FF"/>
                </a:solidFill>
                <a:latin typeface="Consolas" panose="020B0609020204030204" pitchFamily="49" charset="0"/>
              </a:rPr>
              <a:t>'O'</a:t>
            </a:r>
            <a:r>
              <a:rPr lang="it-IT" b="1" dirty="0">
                <a:solidFill>
                  <a:srgbClr val="000000"/>
                </a:solidFill>
                <a:latin typeface="Consolas" panose="020B0609020204030204" pitchFamily="49" charset="0"/>
              </a:rPr>
              <a:t>, </a:t>
            </a:r>
            <a:r>
              <a:rPr lang="it-IT" b="1" dirty="0">
                <a:solidFill>
                  <a:srgbClr val="2A00FF"/>
                </a:solidFill>
                <a:latin typeface="Consolas" panose="020B0609020204030204" pitchFamily="49" charset="0"/>
              </a:rPr>
              <a:t>'O'</a:t>
            </a:r>
            <a:r>
              <a:rPr lang="it-IT" b="1" dirty="0">
                <a:solidFill>
                  <a:srgbClr val="000000"/>
                </a:solidFill>
                <a:latin typeface="Consolas" panose="020B0609020204030204" pitchFamily="49" charset="0"/>
              </a:rPr>
              <a:t>, </a:t>
            </a:r>
            <a:r>
              <a:rPr lang="it-IT" b="1" dirty="0">
                <a:solidFill>
                  <a:srgbClr val="2A00FF"/>
                </a:solidFill>
                <a:latin typeface="Consolas" panose="020B0609020204030204" pitchFamily="49" charset="0"/>
              </a:rPr>
              <a:t>'G'</a:t>
            </a:r>
            <a:r>
              <a:rPr lang="it-IT" b="1" dirty="0">
                <a:solidFill>
                  <a:srgbClr val="000000"/>
                </a:solidFill>
                <a:latin typeface="Consolas" panose="020B0609020204030204" pitchFamily="49" charset="0"/>
              </a:rPr>
              <a:t>, </a:t>
            </a:r>
            <a:r>
              <a:rPr lang="it-IT" b="1" dirty="0">
                <a:solidFill>
                  <a:srgbClr val="2A00FF"/>
                </a:solidFill>
                <a:latin typeface="Consolas" panose="020B0609020204030204" pitchFamily="49" charset="0"/>
              </a:rPr>
              <a:t>'L'</a:t>
            </a:r>
            <a:r>
              <a:rPr lang="it-IT" b="1" dirty="0">
                <a:solidFill>
                  <a:srgbClr val="000000"/>
                </a:solidFill>
                <a:latin typeface="Consolas" panose="020B0609020204030204" pitchFamily="49" charset="0"/>
              </a:rPr>
              <a:t>,</a:t>
            </a:r>
            <a:r>
              <a:rPr lang="it-IT" b="1" dirty="0">
                <a:solidFill>
                  <a:srgbClr val="2A00FF"/>
                </a:solidFill>
                <a:latin typeface="Consolas" panose="020B0609020204030204" pitchFamily="49" charset="0"/>
              </a:rPr>
              <a:t>'E'</a:t>
            </a:r>
            <a:r>
              <a:rPr lang="it-IT" b="1" dirty="0">
                <a:solidFill>
                  <a:srgbClr val="000000"/>
                </a:solidFill>
                <a:latin typeface="Consolas" panose="020B0609020204030204" pitchFamily="49" charset="0"/>
              </a:rPr>
              <a:t> };</a:t>
            </a:r>
          </a:p>
          <a:p>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 </a:t>
            </a:r>
            <a:r>
              <a:rPr lang="nn-NO" b="1" dirty="0">
                <a:solidFill>
                  <a:srgbClr val="6A3E3E"/>
                </a:solidFill>
                <a:latin typeface="Consolas" panose="020B0609020204030204" pitchFamily="49" charset="0"/>
              </a:rPr>
              <a:t>ch</a:t>
            </a:r>
            <a:r>
              <a:rPr lang="nn-NO" b="1" dirty="0">
                <a:solidFill>
                  <a:srgbClr val="000000"/>
                </a:solidFill>
                <a:latin typeface="Consolas" panose="020B0609020204030204" pitchFamily="49" charset="0"/>
              </a:rPr>
              <a:t>.</a:t>
            </a:r>
            <a:r>
              <a:rPr lang="nn-NO" b="1" dirty="0">
                <a:solidFill>
                  <a:srgbClr val="0000C0"/>
                </a:solidFill>
                <a:latin typeface="Consolas" panose="020B0609020204030204" pitchFamily="49" charset="0"/>
              </a:rPr>
              <a:t>length</a:t>
            </a:r>
            <a:r>
              <a:rPr lang="nn-NO" b="1" dirty="0">
                <a:solidFill>
                  <a:srgbClr val="000000"/>
                </a:solidFill>
                <a:latin typeface="Consolas" panose="020B0609020204030204" pitchFamily="49" charset="0"/>
              </a:rPr>
              <a:t>-1;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&gt;=0;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a:t>
            </a:r>
          </a:p>
          <a:p>
            <a:r>
              <a:rPr lang="nb-NO" b="1" dirty="0">
                <a:solidFill>
                  <a:srgbClr val="7F0055"/>
                </a:solidFill>
                <a:latin typeface="Consolas" panose="020B0609020204030204" pitchFamily="49" charset="0"/>
              </a:rPr>
              <a:t>for</a:t>
            </a:r>
            <a:r>
              <a:rPr lang="nb-NO" b="1" dirty="0">
                <a:solidFill>
                  <a:srgbClr val="000000"/>
                </a:solidFill>
                <a:latin typeface="Consolas" panose="020B0609020204030204" pitchFamily="49" charset="0"/>
              </a:rPr>
              <a:t> (</a:t>
            </a:r>
            <a:r>
              <a:rPr lang="nb-NO" b="1" dirty="0">
                <a:solidFill>
                  <a:srgbClr val="7F0055"/>
                </a:solidFill>
                <a:latin typeface="Consolas" panose="020B0609020204030204" pitchFamily="49" charset="0"/>
              </a:rPr>
              <a:t>int</a:t>
            </a:r>
            <a:r>
              <a:rPr lang="nb-NO" b="1" dirty="0">
                <a:solidFill>
                  <a:srgbClr val="000000"/>
                </a:solidFill>
                <a:latin typeface="Consolas" panose="020B0609020204030204" pitchFamily="49" charset="0"/>
              </a:rPr>
              <a:t> </a:t>
            </a:r>
            <a:r>
              <a:rPr lang="nb-NO" b="1" dirty="0">
                <a:solidFill>
                  <a:srgbClr val="6A3E3E"/>
                </a:solidFill>
                <a:latin typeface="Consolas" panose="020B0609020204030204" pitchFamily="49" charset="0"/>
              </a:rPr>
              <a:t>j</a:t>
            </a:r>
            <a:r>
              <a:rPr lang="nb-NO" b="1" dirty="0">
                <a:solidFill>
                  <a:srgbClr val="000000"/>
                </a:solidFill>
                <a:latin typeface="Consolas" panose="020B0609020204030204" pitchFamily="49" charset="0"/>
              </a:rPr>
              <a:t> = 0; </a:t>
            </a:r>
            <a:r>
              <a:rPr lang="nb-NO" b="1" dirty="0">
                <a:solidFill>
                  <a:srgbClr val="6A3E3E"/>
                </a:solidFill>
                <a:latin typeface="Consolas" panose="020B0609020204030204" pitchFamily="49" charset="0"/>
              </a:rPr>
              <a:t>j</a:t>
            </a:r>
            <a:r>
              <a:rPr lang="nb-NO" b="1" dirty="0">
                <a:solidFill>
                  <a:srgbClr val="000000"/>
                </a:solidFill>
                <a:latin typeface="Consolas" panose="020B0609020204030204" pitchFamily="49" charset="0"/>
              </a:rPr>
              <a:t> &lt;= </a:t>
            </a:r>
            <a:r>
              <a:rPr lang="nb-NO" b="1" dirty="0">
                <a:solidFill>
                  <a:srgbClr val="6A3E3E"/>
                </a:solidFill>
                <a:latin typeface="Consolas" panose="020B0609020204030204" pitchFamily="49" charset="0"/>
              </a:rPr>
              <a:t>i</a:t>
            </a:r>
            <a:r>
              <a:rPr lang="nb-NO" b="1" dirty="0">
                <a:solidFill>
                  <a:srgbClr val="000000"/>
                </a:solidFill>
                <a:latin typeface="Consolas" panose="020B0609020204030204" pitchFamily="49" charset="0"/>
              </a:rPr>
              <a:t>; </a:t>
            </a:r>
            <a:r>
              <a:rPr lang="nb-NO" b="1" dirty="0">
                <a:solidFill>
                  <a:srgbClr val="6A3E3E"/>
                </a:solidFill>
                <a:latin typeface="Consolas" panose="020B0609020204030204" pitchFamily="49" charset="0"/>
              </a:rPr>
              <a:t>j</a:t>
            </a:r>
            <a:r>
              <a:rPr lang="nb-NO"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ch</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j</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     "</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 1;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&lt;</a:t>
            </a:r>
            <a:r>
              <a:rPr lang="nn-NO" b="1" dirty="0">
                <a:solidFill>
                  <a:srgbClr val="6A3E3E"/>
                </a:solidFill>
                <a:latin typeface="Consolas" panose="020B0609020204030204" pitchFamily="49" charset="0"/>
              </a:rPr>
              <a:t>ch</a:t>
            </a:r>
            <a:r>
              <a:rPr lang="nn-NO" b="1" dirty="0">
                <a:solidFill>
                  <a:srgbClr val="000000"/>
                </a:solidFill>
                <a:latin typeface="Consolas" panose="020B0609020204030204" pitchFamily="49" charset="0"/>
              </a:rPr>
              <a:t>.</a:t>
            </a:r>
            <a:r>
              <a:rPr lang="nn-NO" b="1" dirty="0">
                <a:solidFill>
                  <a:srgbClr val="0000C0"/>
                </a:solidFill>
                <a:latin typeface="Consolas" panose="020B0609020204030204" pitchFamily="49" charset="0"/>
              </a:rPr>
              <a:t>length</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a:t>
            </a:r>
          </a:p>
          <a:p>
            <a:r>
              <a:rPr lang="nb-NO" b="1" dirty="0">
                <a:solidFill>
                  <a:srgbClr val="7F0055"/>
                </a:solidFill>
                <a:latin typeface="Consolas" panose="020B0609020204030204" pitchFamily="49" charset="0"/>
              </a:rPr>
              <a:t>for</a:t>
            </a:r>
            <a:r>
              <a:rPr lang="nb-NO" b="1" dirty="0">
                <a:solidFill>
                  <a:srgbClr val="000000"/>
                </a:solidFill>
                <a:latin typeface="Consolas" panose="020B0609020204030204" pitchFamily="49" charset="0"/>
              </a:rPr>
              <a:t> (</a:t>
            </a:r>
            <a:r>
              <a:rPr lang="nb-NO" b="1" dirty="0">
                <a:solidFill>
                  <a:srgbClr val="7F0055"/>
                </a:solidFill>
                <a:latin typeface="Consolas" panose="020B0609020204030204" pitchFamily="49" charset="0"/>
              </a:rPr>
              <a:t>int</a:t>
            </a:r>
            <a:r>
              <a:rPr lang="nb-NO" b="1" dirty="0">
                <a:solidFill>
                  <a:srgbClr val="000000"/>
                </a:solidFill>
                <a:latin typeface="Consolas" panose="020B0609020204030204" pitchFamily="49" charset="0"/>
              </a:rPr>
              <a:t> </a:t>
            </a:r>
            <a:r>
              <a:rPr lang="nb-NO" b="1" dirty="0">
                <a:solidFill>
                  <a:srgbClr val="6A3E3E"/>
                </a:solidFill>
                <a:latin typeface="Consolas" panose="020B0609020204030204" pitchFamily="49" charset="0"/>
              </a:rPr>
              <a:t>j</a:t>
            </a:r>
            <a:r>
              <a:rPr lang="nb-NO" b="1" dirty="0">
                <a:solidFill>
                  <a:srgbClr val="000000"/>
                </a:solidFill>
                <a:latin typeface="Consolas" panose="020B0609020204030204" pitchFamily="49" charset="0"/>
              </a:rPr>
              <a:t> = 0; </a:t>
            </a:r>
            <a:r>
              <a:rPr lang="nb-NO" b="1" dirty="0">
                <a:solidFill>
                  <a:srgbClr val="6A3E3E"/>
                </a:solidFill>
                <a:latin typeface="Consolas" panose="020B0609020204030204" pitchFamily="49" charset="0"/>
              </a:rPr>
              <a:t>j</a:t>
            </a:r>
            <a:r>
              <a:rPr lang="nb-NO" b="1" dirty="0">
                <a:solidFill>
                  <a:srgbClr val="000000"/>
                </a:solidFill>
                <a:latin typeface="Consolas" panose="020B0609020204030204" pitchFamily="49" charset="0"/>
              </a:rPr>
              <a:t> &lt;= </a:t>
            </a:r>
            <a:r>
              <a:rPr lang="nb-NO" b="1" dirty="0">
                <a:solidFill>
                  <a:srgbClr val="6A3E3E"/>
                </a:solidFill>
                <a:latin typeface="Consolas" panose="020B0609020204030204" pitchFamily="49" charset="0"/>
              </a:rPr>
              <a:t>i</a:t>
            </a:r>
            <a:r>
              <a:rPr lang="nb-NO" b="1" dirty="0">
                <a:solidFill>
                  <a:srgbClr val="000000"/>
                </a:solidFill>
                <a:latin typeface="Consolas" panose="020B0609020204030204" pitchFamily="49" charset="0"/>
              </a:rPr>
              <a:t>; </a:t>
            </a:r>
            <a:r>
              <a:rPr lang="nb-NO" b="1" dirty="0">
                <a:solidFill>
                  <a:srgbClr val="6A3E3E"/>
                </a:solidFill>
                <a:latin typeface="Consolas" panose="020B0609020204030204" pitchFamily="49" charset="0"/>
              </a:rPr>
              <a:t>j</a:t>
            </a:r>
            <a:r>
              <a:rPr lang="nb-NO"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ch</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j</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     "</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pPr marL="0" indent="0">
              <a:buNone/>
            </a:pPr>
            <a:endParaRPr lang="en-US"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58</a:t>
            </a:fld>
            <a:endParaRPr lang="en-US"/>
          </a:p>
        </p:txBody>
      </p:sp>
    </p:spTree>
    <p:extLst>
      <p:ext uri="{BB962C8B-B14F-4D97-AF65-F5344CB8AC3E}">
        <p14:creationId xmlns:p14="http://schemas.microsoft.com/office/powerpoint/2010/main" val="11063585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your name in following pattern</a:t>
            </a:r>
          </a:p>
        </p:txBody>
      </p:sp>
      <p:sp>
        <p:nvSpPr>
          <p:cNvPr id="3" name="Content Placeholder 2"/>
          <p:cNvSpPr>
            <a:spLocks noGrp="1"/>
          </p:cNvSpPr>
          <p:nvPr>
            <p:ph idx="1"/>
          </p:nvPr>
        </p:nvSpPr>
        <p:spPr/>
        <p:txBody>
          <a:bodyPr>
            <a:normAutofit fontScale="55000" lnSpcReduction="20000"/>
          </a:bodyPr>
          <a:lstStyle/>
          <a:p>
            <a:r>
              <a:rPr lang="pt-BR"/>
              <a:t>M     A     N     G     A     R     A     O     </a:t>
            </a:r>
          </a:p>
          <a:p>
            <a:r>
              <a:rPr lang="pt-BR"/>
              <a:t>M     A     N     G     A     R     A     </a:t>
            </a:r>
          </a:p>
          <a:p>
            <a:r>
              <a:rPr lang="pt-BR"/>
              <a:t>M     A     N     G     A     R     </a:t>
            </a:r>
          </a:p>
          <a:p>
            <a:r>
              <a:rPr lang="pt-BR"/>
              <a:t>M     A     N     G     A     </a:t>
            </a:r>
          </a:p>
          <a:p>
            <a:r>
              <a:rPr lang="en-US"/>
              <a:t>M     A     N     G     </a:t>
            </a:r>
          </a:p>
          <a:p>
            <a:r>
              <a:rPr lang="en-US"/>
              <a:t>M     A     N     </a:t>
            </a:r>
          </a:p>
          <a:p>
            <a:r>
              <a:rPr lang="en-US"/>
              <a:t>M     A     </a:t>
            </a:r>
          </a:p>
          <a:p>
            <a:r>
              <a:rPr lang="en-US"/>
              <a:t>M     </a:t>
            </a:r>
          </a:p>
          <a:p>
            <a:r>
              <a:rPr lang="en-US"/>
              <a:t>M     A     </a:t>
            </a:r>
          </a:p>
          <a:p>
            <a:r>
              <a:rPr lang="en-US"/>
              <a:t>M     A     N     </a:t>
            </a:r>
          </a:p>
          <a:p>
            <a:r>
              <a:rPr lang="en-US"/>
              <a:t>M     A     N     G     </a:t>
            </a:r>
          </a:p>
          <a:p>
            <a:r>
              <a:rPr lang="pt-BR"/>
              <a:t>M     A     N     G     A     </a:t>
            </a:r>
          </a:p>
          <a:p>
            <a:r>
              <a:rPr lang="pt-BR"/>
              <a:t>M     A     N     G     A     R     </a:t>
            </a:r>
          </a:p>
          <a:p>
            <a:r>
              <a:rPr lang="pt-BR"/>
              <a:t>M     A     N     G     A     R     A     </a:t>
            </a:r>
          </a:p>
          <a:p>
            <a:r>
              <a:rPr lang="pt-BR"/>
              <a:t>M     A     N     G     A     R     A     O     </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59</a:t>
            </a:fld>
            <a:endParaRPr lang="en-US"/>
          </a:p>
        </p:txBody>
      </p:sp>
    </p:spTree>
    <p:extLst>
      <p:ext uri="{BB962C8B-B14F-4D97-AF65-F5344CB8AC3E}">
        <p14:creationId xmlns:p14="http://schemas.microsoft.com/office/powerpoint/2010/main" val="212900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Java has very flexible three looping mechanisms. You can use one of the following three loops: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1040627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fld id="{6AA08E59-F195-459E-8AC1-9F71B17D7892}" type="datetime1">
              <a:rPr lang="en-US" smtClean="0"/>
              <a:t>5/28/2018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AF6C5582-FEF7-4249-8A7F-5BB8DDAEF8D2}" type="slidenum">
              <a:rPr lang="en-US" smtClean="0"/>
              <a:t>6</a:t>
            </a:fld>
            <a:endParaRPr lang="en-US"/>
          </a:p>
        </p:txBody>
      </p:sp>
    </p:spTree>
    <p:extLst>
      <p:ext uri="{BB962C8B-B14F-4D97-AF65-F5344CB8AC3E}">
        <p14:creationId xmlns:p14="http://schemas.microsoft.com/office/powerpoint/2010/main" val="884094567"/>
      </p:ext>
    </p:extLst>
  </p:cSld>
  <p:clrMapOvr>
    <a:masterClrMapping/>
  </p:clrMapOvr>
  <p:transition spd="slow">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Star Pattern</a:t>
            </a:r>
          </a:p>
        </p:txBody>
      </p:sp>
      <p:sp>
        <p:nvSpPr>
          <p:cNvPr id="3" name="Content Placeholder 2"/>
          <p:cNvSpPr>
            <a:spLocks noGrp="1"/>
          </p:cNvSpPr>
          <p:nvPr>
            <p:ph idx="1"/>
          </p:nvPr>
        </p:nvSpPr>
        <p:spPr/>
        <p:txBody>
          <a:bodyPr>
            <a:normAutofit/>
          </a:bodyPr>
          <a:lstStyle/>
          <a:p>
            <a:r>
              <a:rPr lang="en-US" sz="3200" b="1" dirty="0">
                <a:solidFill>
                  <a:srgbClr val="FF0000"/>
                </a:solidFill>
              </a:rPr>
              <a:t>*             *            *                *              *</a:t>
            </a:r>
          </a:p>
          <a:p>
            <a:r>
              <a:rPr lang="en-US" sz="3200" b="1" dirty="0">
                <a:solidFill>
                  <a:srgbClr val="FF0000"/>
                </a:solidFill>
              </a:rPr>
              <a:t>*             *            *               *</a:t>
            </a:r>
          </a:p>
          <a:p>
            <a:r>
              <a:rPr lang="en-US" sz="3200" b="1" dirty="0">
                <a:solidFill>
                  <a:srgbClr val="FF0000"/>
                </a:solidFill>
              </a:rPr>
              <a:t>*             *           *            </a:t>
            </a:r>
          </a:p>
          <a:p>
            <a:r>
              <a:rPr lang="en-US" sz="3200" b="1" dirty="0">
                <a:solidFill>
                  <a:srgbClr val="FF0000"/>
                </a:solidFill>
              </a:rPr>
              <a:t>*             *</a:t>
            </a:r>
          </a:p>
          <a:p>
            <a:r>
              <a:rPr lang="en-US" sz="3200" b="1" dirty="0">
                <a:solidFill>
                  <a:srgbClr val="FF0000"/>
                </a:solidFill>
              </a:rPr>
              <a:t>*</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60</a:t>
            </a:fld>
            <a:endParaRPr lang="en-US"/>
          </a:p>
        </p:txBody>
      </p:sp>
    </p:spTree>
    <p:extLst>
      <p:ext uri="{BB962C8B-B14F-4D97-AF65-F5344CB8AC3E}">
        <p14:creationId xmlns:p14="http://schemas.microsoft.com/office/powerpoint/2010/main" val="22590291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below number </a:t>
            </a:r>
            <a:r>
              <a:rPr lang="en-US" dirty="0" err="1"/>
              <a:t>patern</a:t>
            </a:r>
            <a:endParaRPr lang="en-US" dirty="0"/>
          </a:p>
        </p:txBody>
      </p:sp>
      <p:sp>
        <p:nvSpPr>
          <p:cNvPr id="3" name="Content Placeholder 2"/>
          <p:cNvSpPr>
            <a:spLocks noGrp="1"/>
          </p:cNvSpPr>
          <p:nvPr>
            <p:ph idx="1"/>
          </p:nvPr>
        </p:nvSpPr>
        <p:spPr/>
        <p:txBody>
          <a:bodyPr/>
          <a:lstStyle/>
          <a:p>
            <a:r>
              <a:rPr lang="en-US" dirty="0"/>
              <a:t>5 4 3 2 1 </a:t>
            </a:r>
          </a:p>
          <a:p>
            <a:r>
              <a:rPr lang="en-US" dirty="0"/>
              <a:t>5 4 3 2 </a:t>
            </a:r>
          </a:p>
          <a:p>
            <a:r>
              <a:rPr lang="en-US" dirty="0"/>
              <a:t>5 4 3 </a:t>
            </a:r>
          </a:p>
          <a:p>
            <a:r>
              <a:rPr lang="en-US" dirty="0"/>
              <a:t>5 4 </a:t>
            </a:r>
          </a:p>
          <a:p>
            <a:r>
              <a:rPr lang="en-US" dirty="0"/>
              <a:t>5 </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61</a:t>
            </a:fld>
            <a:endParaRPr lang="en-US"/>
          </a:p>
        </p:txBody>
      </p:sp>
    </p:spTree>
    <p:extLst>
      <p:ext uri="{BB962C8B-B14F-4D97-AF65-F5344CB8AC3E}">
        <p14:creationId xmlns:p14="http://schemas.microsoft.com/office/powerpoint/2010/main" val="36592452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Code</a:t>
            </a:r>
          </a:p>
        </p:txBody>
      </p:sp>
      <p:sp>
        <p:nvSpPr>
          <p:cNvPr id="3" name="Content Placeholder 2"/>
          <p:cNvSpPr>
            <a:spLocks noGrp="1"/>
          </p:cNvSpPr>
          <p:nvPr>
            <p:ph idx="1"/>
          </p:nvPr>
        </p:nvSpPr>
        <p:spPr/>
        <p:txBody>
          <a:bodyPr/>
          <a:lstStyle/>
          <a:p>
            <a:r>
              <a:rPr lang="nn-NO" b="1" dirty="0">
                <a:solidFill>
                  <a:srgbClr val="7F0055"/>
                </a:solidFill>
                <a:latin typeface="Courier New" panose="02070309020205020404" pitchFamily="49" charset="0"/>
              </a:rPr>
              <a:t>for</a:t>
            </a:r>
            <a:r>
              <a:rPr lang="nn-NO" b="1" dirty="0">
                <a:solidFill>
                  <a:srgbClr val="000000"/>
                </a:solidFill>
                <a:latin typeface="Courier New" panose="02070309020205020404" pitchFamily="49" charset="0"/>
              </a:rPr>
              <a:t> (</a:t>
            </a:r>
            <a:r>
              <a:rPr lang="nn-NO" b="1" dirty="0">
                <a:solidFill>
                  <a:srgbClr val="7F0055"/>
                </a:solidFill>
                <a:latin typeface="Courier New" panose="02070309020205020404" pitchFamily="49" charset="0"/>
              </a:rPr>
              <a:t>int</a:t>
            </a:r>
            <a:r>
              <a:rPr lang="nn-NO" b="1" dirty="0">
                <a:solidFill>
                  <a:srgbClr val="000000"/>
                </a:solidFill>
                <a:latin typeface="Courier New" panose="02070309020205020404" pitchFamily="49" charset="0"/>
              </a:rPr>
              <a:t> i = 1; i &lt;=5; i++) {</a:t>
            </a:r>
          </a:p>
          <a:p>
            <a:r>
              <a:rPr lang="nb-NO" b="1" dirty="0">
                <a:solidFill>
                  <a:srgbClr val="7F0055"/>
                </a:solidFill>
                <a:latin typeface="Courier New" panose="02070309020205020404" pitchFamily="49" charset="0"/>
              </a:rPr>
              <a:t>for</a:t>
            </a:r>
            <a:r>
              <a:rPr lang="nb-NO" b="1" dirty="0">
                <a:solidFill>
                  <a:srgbClr val="000000"/>
                </a:solidFill>
                <a:latin typeface="Courier New" panose="02070309020205020404" pitchFamily="49" charset="0"/>
              </a:rPr>
              <a:t> (</a:t>
            </a:r>
            <a:r>
              <a:rPr lang="nb-NO" b="1" dirty="0">
                <a:solidFill>
                  <a:srgbClr val="7F0055"/>
                </a:solidFill>
                <a:latin typeface="Courier New" panose="02070309020205020404" pitchFamily="49" charset="0"/>
              </a:rPr>
              <a:t>int</a:t>
            </a:r>
            <a:r>
              <a:rPr lang="nb-NO" b="1" dirty="0">
                <a:solidFill>
                  <a:srgbClr val="000000"/>
                </a:solidFill>
                <a:latin typeface="Courier New" panose="02070309020205020404" pitchFamily="49" charset="0"/>
              </a:rPr>
              <a:t> j = 5; j &gt;= i; j--) {</a:t>
            </a:r>
          </a:p>
          <a:p>
            <a:r>
              <a:rPr lang="en-US" dirty="0" err="1">
                <a:solidFill>
                  <a:srgbClr val="000000"/>
                </a:solidFill>
                <a:highlight>
                  <a:srgbClr val="D4D4D4"/>
                </a:highlight>
                <a:latin typeface="Courier New" panose="02070309020205020404" pitchFamily="49" charset="0"/>
              </a:rPr>
              <a:t>System.</a:t>
            </a:r>
            <a:r>
              <a:rPr lang="en-US" i="1" dirty="0" err="1">
                <a:solidFill>
                  <a:srgbClr val="0000C0"/>
                </a:solidFill>
                <a:highlight>
                  <a:srgbClr val="D4D4D4"/>
                </a:highlight>
                <a:latin typeface="Courier New" panose="02070309020205020404" pitchFamily="49" charset="0"/>
              </a:rPr>
              <a:t>out</a:t>
            </a:r>
            <a:r>
              <a:rPr lang="en-US" i="1" dirty="0" err="1">
                <a:solidFill>
                  <a:srgbClr val="000000"/>
                </a:solidFill>
                <a:highlight>
                  <a:srgbClr val="D4D4D4"/>
                </a:highlight>
                <a:latin typeface="Courier New" panose="02070309020205020404" pitchFamily="49" charset="0"/>
              </a:rPr>
              <a:t>.print</a:t>
            </a:r>
            <a:r>
              <a:rPr lang="en-US" i="1" dirty="0">
                <a:solidFill>
                  <a:srgbClr val="000000"/>
                </a:solidFill>
                <a:highlight>
                  <a:srgbClr val="D4D4D4"/>
                </a:highlight>
                <a:latin typeface="Courier New" panose="02070309020205020404" pitchFamily="49" charset="0"/>
              </a:rPr>
              <a:t>(j +</a:t>
            </a:r>
            <a:r>
              <a:rPr lang="en-US" i="1" dirty="0">
                <a:solidFill>
                  <a:srgbClr val="2A00FF"/>
                </a:solidFill>
                <a:highlight>
                  <a:srgbClr val="D4D4D4"/>
                </a:highlight>
                <a:latin typeface="Courier New" panose="02070309020205020404" pitchFamily="49" charset="0"/>
              </a:rPr>
              <a:t>" "</a:t>
            </a:r>
            <a:r>
              <a:rPr lang="en-US" i="1" dirty="0">
                <a:solidFill>
                  <a:srgbClr val="000000"/>
                </a:solidFill>
                <a:highlight>
                  <a:srgbClr val="D4D4D4"/>
                </a:highlight>
                <a:latin typeface="Courier New" panose="02070309020205020404" pitchFamily="49" charset="0"/>
              </a:rPr>
              <a:t>);</a:t>
            </a:r>
          </a:p>
          <a:p>
            <a:r>
              <a:rPr lang="en-US" dirty="0">
                <a:solidFill>
                  <a:srgbClr val="000000"/>
                </a:solidFill>
                <a:latin typeface="Courier New" panose="02070309020205020404" pitchFamily="49" charset="0"/>
              </a:rPr>
              <a:t>}</a:t>
            </a:r>
          </a:p>
          <a:p>
            <a:r>
              <a:rPr lang="en-US" dirty="0" err="1">
                <a:solidFill>
                  <a:srgbClr val="000000"/>
                </a:solidFill>
                <a:highlight>
                  <a:srgbClr val="D4D4D4"/>
                </a:highlight>
                <a:latin typeface="Courier New" panose="02070309020205020404" pitchFamily="49" charset="0"/>
              </a:rPr>
              <a:t>System.</a:t>
            </a:r>
            <a:r>
              <a:rPr lang="en-US" i="1" dirty="0" err="1">
                <a:solidFill>
                  <a:srgbClr val="0000C0"/>
                </a:solidFill>
                <a:highlight>
                  <a:srgbClr val="D4D4D4"/>
                </a:highlight>
                <a:latin typeface="Courier New" panose="02070309020205020404" pitchFamily="49" charset="0"/>
              </a:rPr>
              <a:t>out</a:t>
            </a:r>
            <a:r>
              <a:rPr lang="en-US" i="1" dirty="0" err="1">
                <a:solidFill>
                  <a:srgbClr val="000000"/>
                </a:solidFill>
                <a:highlight>
                  <a:srgbClr val="D4D4D4"/>
                </a:highlight>
                <a:latin typeface="Courier New" panose="02070309020205020404" pitchFamily="49" charset="0"/>
              </a:rPr>
              <a:t>.println</a:t>
            </a:r>
            <a:r>
              <a:rPr lang="en-US" i="1" dirty="0">
                <a:solidFill>
                  <a:srgbClr val="000000"/>
                </a:solidFill>
                <a:highlight>
                  <a:srgbClr val="D4D4D4"/>
                </a:highlight>
                <a:latin typeface="Courier New" panose="02070309020205020404" pitchFamily="49" charset="0"/>
              </a:rPr>
              <a:t>();</a:t>
            </a:r>
          </a:p>
          <a:p>
            <a:r>
              <a:rPr lang="en-US" dirty="0">
                <a:solidFill>
                  <a:srgbClr val="000000"/>
                </a:solidFill>
                <a:latin typeface="Courier New" panose="02070309020205020404" pitchFamily="49" charset="0"/>
              </a:rPr>
              <a:t>}</a:t>
            </a:r>
            <a:endParaRPr lang="en-US"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62</a:t>
            </a:fld>
            <a:endParaRPr lang="en-US"/>
          </a:p>
        </p:txBody>
      </p:sp>
    </p:spTree>
    <p:extLst>
      <p:ext uri="{BB962C8B-B14F-4D97-AF65-F5344CB8AC3E}">
        <p14:creationId xmlns:p14="http://schemas.microsoft.com/office/powerpoint/2010/main" val="32748130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32263"/>
          </a:xfrm>
        </p:spPr>
        <p:txBody>
          <a:bodyPr>
            <a:normAutofit/>
          </a:bodyPr>
          <a:lstStyle/>
          <a:p>
            <a:r>
              <a:rPr lang="en-US" sz="2800" dirty="0"/>
              <a:t>Program to print India Map</a:t>
            </a:r>
          </a:p>
        </p:txBody>
      </p:sp>
      <p:sp>
        <p:nvSpPr>
          <p:cNvPr id="3" name="Content Placeholder 2"/>
          <p:cNvSpPr>
            <a:spLocks noGrp="1"/>
          </p:cNvSpPr>
          <p:nvPr>
            <p:ph idx="1"/>
          </p:nvPr>
        </p:nvSpPr>
        <p:spPr>
          <a:xfrm>
            <a:off x="677334" y="395785"/>
            <a:ext cx="8596668" cy="6305266"/>
          </a:xfrm>
        </p:spPr>
        <p:txBody>
          <a:bodyPr>
            <a:noAutofit/>
          </a:bodyPr>
          <a:lstStyle/>
          <a:p>
            <a:r>
              <a:rPr lang="en-US" sz="1200" b="1" dirty="0">
                <a:solidFill>
                  <a:srgbClr val="7F0055"/>
                </a:solidFill>
                <a:latin typeface="Courier New" panose="02070309020205020404" pitchFamily="49" charset="0"/>
              </a:rPr>
              <a:t>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class</a:t>
            </a:r>
            <a:r>
              <a:rPr lang="en-US" sz="1200" b="1" dirty="0">
                <a:solidFill>
                  <a:srgbClr val="000000"/>
                </a:solidFill>
                <a:latin typeface="Courier New" panose="02070309020205020404" pitchFamily="49" charset="0"/>
              </a:rPr>
              <a:t> </a:t>
            </a:r>
            <a:r>
              <a:rPr lang="en-US" sz="1200" b="1" dirty="0" err="1">
                <a:solidFill>
                  <a:srgbClr val="000000"/>
                </a:solidFill>
                <a:latin typeface="Courier New" panose="02070309020205020404" pitchFamily="49" charset="0"/>
              </a:rPr>
              <a:t>IndiaMap</a:t>
            </a:r>
            <a:r>
              <a:rPr lang="en-US" sz="1200" b="1" dirty="0">
                <a:solidFill>
                  <a:srgbClr val="000000"/>
                </a:solidFill>
                <a:latin typeface="Courier New" panose="02070309020205020404" pitchFamily="49" charset="0"/>
              </a:rPr>
              <a:t> {</a:t>
            </a:r>
          </a:p>
          <a:p>
            <a:r>
              <a:rPr lang="en-US" sz="1200" b="1" dirty="0">
                <a:solidFill>
                  <a:srgbClr val="7F0055"/>
                </a:solidFill>
                <a:latin typeface="Courier New" panose="02070309020205020404" pitchFamily="49" charset="0"/>
              </a:rPr>
              <a:t>public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static</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void</a:t>
            </a:r>
            <a:r>
              <a:rPr lang="en-US" sz="1200" b="1" dirty="0">
                <a:solidFill>
                  <a:srgbClr val="000000"/>
                </a:solidFill>
                <a:latin typeface="Courier New" panose="02070309020205020404" pitchFamily="49" charset="0"/>
              </a:rPr>
              <a:t> main(String[] </a:t>
            </a:r>
            <a:r>
              <a:rPr lang="en-US" sz="1200" b="1" dirty="0" err="1">
                <a:solidFill>
                  <a:srgbClr val="000000"/>
                </a:solidFill>
                <a:latin typeface="Courier New" panose="02070309020205020404" pitchFamily="49" charset="0"/>
              </a:rPr>
              <a:t>args</a:t>
            </a:r>
            <a:r>
              <a:rPr lang="en-US" sz="1200" b="1"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throws</a:t>
            </a:r>
            <a:r>
              <a:rPr lang="en-US" sz="1200" b="1" dirty="0">
                <a:solidFill>
                  <a:srgbClr val="000000"/>
                </a:solidFill>
                <a:latin typeface="Courier New" panose="02070309020205020404" pitchFamily="49" charset="0"/>
              </a:rPr>
              <a:t> Exception {</a:t>
            </a:r>
          </a:p>
          <a:p>
            <a:r>
              <a:rPr lang="en-US" sz="1200" b="1" dirty="0" err="1">
                <a:solidFill>
                  <a:srgbClr val="7F0055"/>
                </a:solidFill>
                <a:latin typeface="Courier New" panose="02070309020205020404" pitchFamily="49" charset="0"/>
              </a:rPr>
              <a:t>int</a:t>
            </a:r>
            <a:r>
              <a:rPr lang="en-US" sz="1200" b="1" dirty="0">
                <a:solidFill>
                  <a:srgbClr val="000000"/>
                </a:solidFill>
                <a:latin typeface="Courier New" panose="02070309020205020404" pitchFamily="49" charset="0"/>
              </a:rPr>
              <a:t> a = 10, b = 0, c = 10;</a:t>
            </a:r>
          </a:p>
          <a:p>
            <a:r>
              <a:rPr lang="en-US" sz="1200" dirty="0">
                <a:solidFill>
                  <a:srgbClr val="000000"/>
                </a:solidFill>
                <a:latin typeface="Courier New" panose="02070309020205020404" pitchFamily="49" charset="0"/>
              </a:rPr>
              <a:t>String s1 = </a:t>
            </a:r>
            <a:r>
              <a:rPr lang="en-US" sz="1200" dirty="0">
                <a:solidFill>
                  <a:srgbClr val="2A00FF"/>
                </a:solidFill>
                <a:latin typeface="Courier New" panose="02070309020205020404" pitchFamily="49" charset="0"/>
              </a:rPr>
              <a:t>"</a:t>
            </a:r>
            <a:r>
              <a:rPr lang="en-US" sz="1200" dirty="0" err="1">
                <a:solidFill>
                  <a:srgbClr val="2A00FF"/>
                </a:solidFill>
                <a:latin typeface="Courier New" panose="02070309020205020404" pitchFamily="49" charset="0"/>
              </a:rPr>
              <a:t>TFy!QJu</a:t>
            </a:r>
            <a:r>
              <a:rPr lang="en-US" sz="1200" dirty="0">
                <a:solidFill>
                  <a:srgbClr val="2A00FF"/>
                </a:solidFill>
                <a:latin typeface="Courier New" panose="02070309020205020404" pitchFamily="49" charset="0"/>
              </a:rPr>
              <a:t> </a:t>
            </a:r>
            <a:r>
              <a:rPr lang="en-US" sz="1200" dirty="0" err="1">
                <a:solidFill>
                  <a:srgbClr val="2A00FF"/>
                </a:solidFill>
                <a:latin typeface="Courier New" panose="02070309020205020404" pitchFamily="49" charset="0"/>
              </a:rPr>
              <a:t>ROo</a:t>
            </a:r>
            <a:r>
              <a:rPr lang="en-US" sz="1200" dirty="0">
                <a:solidFill>
                  <a:srgbClr val="2A00FF"/>
                </a:solidFill>
                <a:latin typeface="Courier New" panose="02070309020205020404" pitchFamily="49" charset="0"/>
              </a:rPr>
              <a:t> </a:t>
            </a:r>
            <a:r>
              <a:rPr lang="en-US" sz="1200" dirty="0" err="1">
                <a:solidFill>
                  <a:srgbClr val="2A00FF"/>
                </a:solidFill>
                <a:latin typeface="Courier New" panose="02070309020205020404" pitchFamily="49" charset="0"/>
              </a:rPr>
              <a:t>TNn</a:t>
            </a:r>
            <a:r>
              <a:rPr lang="en-US" sz="1200" dirty="0">
                <a:solidFill>
                  <a:srgbClr val="2A00FF"/>
                </a:solidFill>
                <a:latin typeface="Courier New" panose="02070309020205020404" pitchFamily="49" charset="0"/>
              </a:rPr>
              <a:t>(</a:t>
            </a:r>
            <a:r>
              <a:rPr lang="en-US" sz="1200" dirty="0" err="1">
                <a:solidFill>
                  <a:srgbClr val="2A00FF"/>
                </a:solidFill>
                <a:latin typeface="Courier New" panose="02070309020205020404" pitchFamily="49" charset="0"/>
              </a:rPr>
              <a:t>ROo</a:t>
            </a:r>
            <a:r>
              <a:rPr lang="en-US" sz="1200" dirty="0">
                <a:solidFill>
                  <a:srgbClr val="2A00FF"/>
                </a:solidFill>
                <a:latin typeface="Courier New" panose="02070309020205020404" pitchFamily="49" charset="0"/>
              </a:rPr>
              <a:t>)</a:t>
            </a:r>
            <a:r>
              <a:rPr lang="en-US" sz="1200" dirty="0" err="1">
                <a:solidFill>
                  <a:srgbClr val="2A00FF"/>
                </a:solidFill>
                <a:latin typeface="Courier New" panose="02070309020205020404" pitchFamily="49" charset="0"/>
              </a:rPr>
              <a:t>SLq</a:t>
            </a:r>
            <a:r>
              <a:rPr lang="en-US" sz="1200" dirty="0">
                <a:solidFill>
                  <a:srgbClr val="2A00FF"/>
                </a:solidFill>
                <a:latin typeface="Courier New" panose="02070309020205020404" pitchFamily="49" charset="0"/>
              </a:rPr>
              <a:t> </a:t>
            </a:r>
            <a:r>
              <a:rPr lang="en-US" sz="1200" dirty="0" err="1">
                <a:solidFill>
                  <a:srgbClr val="2A00FF"/>
                </a:solidFill>
                <a:latin typeface="Courier New" panose="02070309020205020404" pitchFamily="49" charset="0"/>
              </a:rPr>
              <a:t>SLq</a:t>
            </a:r>
            <a:r>
              <a:rPr lang="en-US" sz="1200" dirty="0">
                <a:solidFill>
                  <a:srgbClr val="2A00FF"/>
                </a:solidFill>
                <a:latin typeface="Courier New" panose="02070309020205020404" pitchFamily="49" charset="0"/>
              </a:rPr>
              <a:t> </a:t>
            </a:r>
            <a:r>
              <a:rPr lang="en-US" sz="1200" dirty="0" err="1">
                <a:solidFill>
                  <a:srgbClr val="2A00FF"/>
                </a:solidFill>
                <a:latin typeface="Courier New" panose="02070309020205020404" pitchFamily="49" charset="0"/>
              </a:rPr>
              <a:t>ULo+UHs</a:t>
            </a:r>
            <a:r>
              <a:rPr lang="en-US" sz="1200" dirty="0">
                <a:solidFill>
                  <a:srgbClr val="2A00FF"/>
                </a:solidFill>
                <a:latin typeface="Courier New" panose="02070309020205020404" pitchFamily="49" charset="0"/>
              </a:rPr>
              <a:t> </a:t>
            </a:r>
            <a:r>
              <a:rPr lang="en-US" sz="1200" dirty="0" err="1">
                <a:solidFill>
                  <a:srgbClr val="2A00FF"/>
                </a:solidFill>
                <a:latin typeface="Courier New" panose="02070309020205020404" pitchFamily="49" charset="0"/>
              </a:rPr>
              <a:t>UJq</a:t>
            </a:r>
            <a:r>
              <a:rPr lang="en-US" sz="1200" dirty="0">
                <a:solidFill>
                  <a:srgbClr val="2A00FF"/>
                </a:solidFill>
                <a:latin typeface="Courier New" panose="02070309020205020404" pitchFamily="49" charset="0"/>
              </a:rPr>
              <a:t> </a:t>
            </a:r>
            <a:r>
              <a:rPr lang="en-US" sz="1200" dirty="0" err="1">
                <a:solidFill>
                  <a:srgbClr val="2A00FF"/>
                </a:solidFill>
                <a:latin typeface="Courier New" panose="02070309020205020404" pitchFamily="49" charset="0"/>
              </a:rPr>
              <a:t>TNn</a:t>
            </a:r>
            <a:r>
              <a:rPr lang="en-US" sz="1200" dirty="0">
                <a:solidFill>
                  <a:srgbClr val="2A00FF"/>
                </a:solidFill>
                <a:latin typeface="Courier New" panose="02070309020205020404" pitchFamily="49" charset="0"/>
              </a:rPr>
              <a:t>*</a:t>
            </a:r>
            <a:r>
              <a:rPr lang="en-US" sz="1200" dirty="0" err="1">
                <a:solidFill>
                  <a:srgbClr val="2A00FF"/>
                </a:solidFill>
                <a:latin typeface="Courier New" panose="02070309020205020404" pitchFamily="49" charset="0"/>
              </a:rPr>
              <a:t>RPn</a:t>
            </a:r>
            <a:r>
              <a:rPr lang="en-US" sz="1200" dirty="0">
                <a:solidFill>
                  <a:srgbClr val="2A00FF"/>
                </a:solidFill>
                <a:latin typeface="Courier New" panose="02070309020205020404" pitchFamily="49" charset="0"/>
              </a:rPr>
              <a:t>/</a:t>
            </a:r>
            <a:r>
              <a:rPr lang="en-US" sz="1200" dirty="0" err="1">
                <a:solidFill>
                  <a:srgbClr val="2A00FF"/>
                </a:solidFill>
                <a:latin typeface="Courier New" panose="02070309020205020404" pitchFamily="49" charset="0"/>
              </a:rPr>
              <a:t>QPbEWS_JSWQAIJO^NBELPeHBFHT</a:t>
            </a:r>
            <a:r>
              <a:rPr lang="en-US" sz="1200" dirty="0">
                <a:solidFill>
                  <a:srgbClr val="2A00FF"/>
                </a:solidFill>
                <a:latin typeface="Courier New" panose="02070309020205020404" pitchFamily="49" charset="0"/>
              </a:rPr>
              <a:t>}</a:t>
            </a:r>
            <a:r>
              <a:rPr lang="en-US" sz="1200" dirty="0" err="1">
                <a:solidFill>
                  <a:srgbClr val="2A00FF"/>
                </a:solidFill>
                <a:latin typeface="Courier New" panose="02070309020205020404" pitchFamily="49" charset="0"/>
              </a:rPr>
              <a:t>TnALVlBLOFAkHFOuFETpHCStHAUFAgcEAelclcn^r^r</a:t>
            </a:r>
            <a:r>
              <a:rPr lang="en-US" sz="1200" dirty="0">
                <a:solidFill>
                  <a:srgbClr val="2A00FF"/>
                </a:solidFill>
                <a:latin typeface="Courier New" panose="02070309020205020404" pitchFamily="49" charset="0"/>
              </a:rPr>
              <a:t>\\</a:t>
            </a:r>
            <a:r>
              <a:rPr lang="en-US" sz="1200" dirty="0" err="1">
                <a:solidFill>
                  <a:srgbClr val="2A00FF"/>
                </a:solidFill>
                <a:latin typeface="Courier New" panose="02070309020205020404" pitchFamily="49" charset="0"/>
              </a:rPr>
              <a:t>tZvYxXyT|S~Pn</a:t>
            </a:r>
            <a:r>
              <a:rPr lang="en-US" sz="1200" dirty="0">
                <a:solidFill>
                  <a:srgbClr val="2A00FF"/>
                </a:solidFill>
                <a:latin typeface="Courier New" panose="02070309020205020404" pitchFamily="49" charset="0"/>
              </a:rPr>
              <a:t> </a:t>
            </a:r>
            <a:r>
              <a:rPr lang="en-US" sz="1200" dirty="0" err="1">
                <a:solidFill>
                  <a:srgbClr val="2A00FF"/>
                </a:solidFill>
                <a:latin typeface="Courier New" panose="02070309020205020404" pitchFamily="49" charset="0"/>
              </a:rPr>
              <a:t>SPm</a:t>
            </a:r>
            <a:r>
              <a:rPr lang="en-US" sz="1200" dirty="0">
                <a:solidFill>
                  <a:srgbClr val="2A00FF"/>
                </a:solidFill>
                <a:latin typeface="Courier New" panose="02070309020205020404" pitchFamily="49" charset="0"/>
              </a:rPr>
              <a:t> </a:t>
            </a:r>
            <a:r>
              <a:rPr lang="en-US" sz="1200" dirty="0" err="1">
                <a:solidFill>
                  <a:srgbClr val="2A00FF"/>
                </a:solidFill>
                <a:latin typeface="Courier New" panose="02070309020205020404" pitchFamily="49" charset="0"/>
              </a:rPr>
              <a:t>SOn</a:t>
            </a:r>
            <a:r>
              <a:rPr lang="en-US" sz="1200" dirty="0">
                <a:solidFill>
                  <a:srgbClr val="2A00FF"/>
                </a:solidFill>
                <a:latin typeface="Courier New" panose="02070309020205020404" pitchFamily="49" charset="0"/>
              </a:rPr>
              <a:t> </a:t>
            </a:r>
            <a:r>
              <a:rPr lang="en-US" sz="1200" dirty="0" err="1">
                <a:solidFill>
                  <a:srgbClr val="2A00FF"/>
                </a:solidFill>
                <a:latin typeface="Courier New" panose="02070309020205020404" pitchFamily="49" charset="0"/>
              </a:rPr>
              <a:t>TNn</a:t>
            </a:r>
            <a:r>
              <a:rPr lang="en-US" sz="1200" dirty="0">
                <a:solidFill>
                  <a:srgbClr val="2A00FF"/>
                </a:solidFill>
                <a:latin typeface="Courier New" panose="02070309020205020404" pitchFamily="49" charset="0"/>
              </a:rPr>
              <a:t> ULo0ULo#ULo-WHq!WFs </a:t>
            </a:r>
            <a:r>
              <a:rPr lang="en-US" sz="1200" dirty="0" err="1">
                <a:solidFill>
                  <a:srgbClr val="2A00FF"/>
                </a:solidFill>
                <a:latin typeface="Courier New" panose="02070309020205020404" pitchFamily="49" charset="0"/>
              </a:rPr>
              <a:t>XDt</a:t>
            </a:r>
            <a:r>
              <a:rPr lang="en-US" sz="1200" dirty="0">
                <a:solidFill>
                  <a:srgbClr val="2A00FF"/>
                </a:solidFill>
                <a:latin typeface="Courier New" panose="02070309020205020404" pitchFamily="49" charset="0"/>
              </a:rPr>
              <a:t>!"</a:t>
            </a:r>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 = s1.charAt(b);</a:t>
            </a:r>
          </a:p>
          <a:p>
            <a:r>
              <a:rPr lang="en-US" sz="1200" b="1" dirty="0">
                <a:solidFill>
                  <a:srgbClr val="7F0055"/>
                </a:solidFill>
                <a:latin typeface="Courier New" panose="02070309020205020404" pitchFamily="49" charset="0"/>
              </a:rPr>
              <a:t>while</a:t>
            </a:r>
            <a:r>
              <a:rPr lang="en-US" sz="1200" b="1" dirty="0">
                <a:solidFill>
                  <a:srgbClr val="000000"/>
                </a:solidFill>
                <a:latin typeface="Courier New" panose="02070309020205020404" pitchFamily="49" charset="0"/>
              </a:rPr>
              <a:t> (a != 0) {</a:t>
            </a:r>
          </a:p>
          <a:p>
            <a:r>
              <a:rPr lang="en-US" sz="1200" b="1" dirty="0">
                <a:solidFill>
                  <a:srgbClr val="7F0055"/>
                </a:solidFill>
                <a:latin typeface="Courier New" panose="02070309020205020404" pitchFamily="49" charset="0"/>
              </a:rPr>
              <a:t>if</a:t>
            </a:r>
            <a:r>
              <a:rPr lang="en-US" sz="1200" b="1" dirty="0">
                <a:solidFill>
                  <a:srgbClr val="000000"/>
                </a:solidFill>
                <a:latin typeface="Courier New" panose="02070309020205020404" pitchFamily="49" charset="0"/>
              </a:rPr>
              <a:t> (b &lt; 170) {</a:t>
            </a:r>
          </a:p>
          <a:p>
            <a:r>
              <a:rPr lang="en-US" sz="1200" dirty="0">
                <a:solidFill>
                  <a:srgbClr val="000000"/>
                </a:solidFill>
                <a:latin typeface="Courier New" panose="02070309020205020404" pitchFamily="49" charset="0"/>
              </a:rPr>
              <a:t>a = s1.charAt(b);</a:t>
            </a:r>
          </a:p>
          <a:p>
            <a:r>
              <a:rPr lang="en-US" sz="1200" dirty="0">
                <a:solidFill>
                  <a:srgbClr val="000000"/>
                </a:solidFill>
                <a:latin typeface="Courier New" panose="02070309020205020404" pitchFamily="49" charset="0"/>
              </a:rPr>
              <a:t>b++;</a:t>
            </a:r>
          </a:p>
          <a:p>
            <a:r>
              <a:rPr lang="en-US" sz="1200" b="1" dirty="0">
                <a:solidFill>
                  <a:srgbClr val="7F0055"/>
                </a:solidFill>
                <a:latin typeface="Courier New" panose="02070309020205020404" pitchFamily="49" charset="0"/>
              </a:rPr>
              <a:t>while</a:t>
            </a:r>
            <a:r>
              <a:rPr lang="en-US" sz="1200" b="1" dirty="0">
                <a:solidFill>
                  <a:srgbClr val="000000"/>
                </a:solidFill>
                <a:latin typeface="Courier New" panose="02070309020205020404" pitchFamily="49" charset="0"/>
              </a:rPr>
              <a:t> (a &gt; 64) {</a:t>
            </a:r>
          </a:p>
          <a:p>
            <a:r>
              <a:rPr lang="en-US" sz="1200" dirty="0">
                <a:solidFill>
                  <a:srgbClr val="000000"/>
                </a:solidFill>
                <a:latin typeface="Courier New" panose="02070309020205020404" pitchFamily="49" charset="0"/>
              </a:rPr>
              <a:t>a--;</a:t>
            </a:r>
          </a:p>
          <a:p>
            <a:r>
              <a:rPr lang="en-US" sz="1200" b="1" dirty="0">
                <a:solidFill>
                  <a:srgbClr val="7F0055"/>
                </a:solidFill>
                <a:latin typeface="Courier New" panose="02070309020205020404" pitchFamily="49" charset="0"/>
              </a:rPr>
              <a:t>if</a:t>
            </a:r>
            <a:r>
              <a:rPr lang="en-US" sz="1200" b="1" dirty="0">
                <a:solidFill>
                  <a:srgbClr val="000000"/>
                </a:solidFill>
                <a:latin typeface="Courier New" panose="02070309020205020404" pitchFamily="49" charset="0"/>
              </a:rPr>
              <a:t> (++c == </a:t>
            </a:r>
            <a:r>
              <a:rPr lang="en-US" sz="1200" b="1" dirty="0">
                <a:solidFill>
                  <a:srgbClr val="2A00FF"/>
                </a:solidFill>
                <a:latin typeface="Courier New" panose="02070309020205020404" pitchFamily="49" charset="0"/>
              </a:rPr>
              <a:t>'Z'</a:t>
            </a:r>
            <a:r>
              <a:rPr lang="en-US" sz="1200" b="1" dirty="0">
                <a:solidFill>
                  <a:srgbClr val="000000"/>
                </a:solidFill>
                <a:latin typeface="Courier New" panose="02070309020205020404" pitchFamily="49" charset="0"/>
              </a:rPr>
              <a:t>) {</a:t>
            </a:r>
          </a:p>
          <a:p>
            <a:r>
              <a:rPr lang="en-US" sz="1200" dirty="0">
                <a:solidFill>
                  <a:srgbClr val="000000"/>
                </a:solidFill>
                <a:latin typeface="Courier New" panose="02070309020205020404" pitchFamily="49" charset="0"/>
              </a:rPr>
              <a:t>c /= 9;</a:t>
            </a:r>
          </a:p>
          <a:p>
            <a:r>
              <a:rPr lang="en-US" sz="1200" dirty="0" err="1">
                <a:solidFill>
                  <a:srgbClr val="000000"/>
                </a:solidFill>
                <a:latin typeface="Courier New" panose="02070309020205020404" pitchFamily="49" charset="0"/>
              </a:rPr>
              <a:t>System.</a:t>
            </a:r>
            <a:r>
              <a:rPr lang="en-US" sz="1200" i="1" dirty="0" err="1">
                <a:solidFill>
                  <a:srgbClr val="0000C0"/>
                </a:solidFill>
                <a:latin typeface="Courier New" panose="02070309020205020404" pitchFamily="49" charset="0"/>
              </a:rPr>
              <a:t>out</a:t>
            </a:r>
            <a:r>
              <a:rPr lang="en-US" sz="1200" i="1" dirty="0" err="1">
                <a:solidFill>
                  <a:srgbClr val="000000"/>
                </a:solidFill>
                <a:latin typeface="Courier New" panose="02070309020205020404" pitchFamily="49" charset="0"/>
              </a:rPr>
              <a:t>.print</a:t>
            </a:r>
            <a:r>
              <a:rPr lang="en-US" sz="1200" i="1" dirty="0">
                <a:solidFill>
                  <a:srgbClr val="000000"/>
                </a:solidFill>
                <a:latin typeface="Courier New" panose="02070309020205020404" pitchFamily="49" charset="0"/>
              </a:rPr>
              <a:t>((</a:t>
            </a:r>
            <a:r>
              <a:rPr lang="en-US" sz="1200" b="1" i="1" dirty="0">
                <a:solidFill>
                  <a:srgbClr val="7F0055"/>
                </a:solidFill>
                <a:latin typeface="Courier New" panose="02070309020205020404" pitchFamily="49" charset="0"/>
              </a:rPr>
              <a:t>char</a:t>
            </a:r>
            <a:r>
              <a:rPr lang="en-US" sz="1200" b="1" i="1" dirty="0">
                <a:solidFill>
                  <a:srgbClr val="000000"/>
                </a:solidFill>
                <a:latin typeface="Courier New" panose="02070309020205020404" pitchFamily="49" charset="0"/>
              </a:rPr>
              <a:t>) (c));</a:t>
            </a:r>
          </a:p>
          <a:p>
            <a:r>
              <a:rPr lang="en-US" sz="1200"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else</a:t>
            </a:r>
          </a:p>
          <a:p>
            <a:r>
              <a:rPr lang="en-US" sz="1200" dirty="0" err="1">
                <a:solidFill>
                  <a:srgbClr val="000000"/>
                </a:solidFill>
                <a:latin typeface="Courier New" panose="02070309020205020404" pitchFamily="49" charset="0"/>
              </a:rPr>
              <a:t>System.</a:t>
            </a:r>
            <a:r>
              <a:rPr lang="en-US" sz="1200" i="1" dirty="0" err="1">
                <a:solidFill>
                  <a:srgbClr val="0000C0"/>
                </a:solidFill>
                <a:latin typeface="Courier New" panose="02070309020205020404" pitchFamily="49" charset="0"/>
              </a:rPr>
              <a:t>out</a:t>
            </a:r>
            <a:r>
              <a:rPr lang="en-US" sz="1200" i="1" dirty="0" err="1">
                <a:solidFill>
                  <a:srgbClr val="000000"/>
                </a:solidFill>
                <a:latin typeface="Courier New" panose="02070309020205020404" pitchFamily="49" charset="0"/>
              </a:rPr>
              <a:t>.print</a:t>
            </a:r>
            <a:r>
              <a:rPr lang="en-US" sz="1200" i="1" dirty="0">
                <a:solidFill>
                  <a:srgbClr val="000000"/>
                </a:solidFill>
                <a:latin typeface="Courier New" panose="02070309020205020404" pitchFamily="49" charset="0"/>
              </a:rPr>
              <a:t>((</a:t>
            </a:r>
            <a:r>
              <a:rPr lang="en-US" sz="1200" b="1" i="1" dirty="0">
                <a:solidFill>
                  <a:srgbClr val="7F0055"/>
                </a:solidFill>
                <a:latin typeface="Courier New" panose="02070309020205020404" pitchFamily="49" charset="0"/>
              </a:rPr>
              <a:t>char</a:t>
            </a:r>
            <a:r>
              <a:rPr lang="en-US" sz="1200" b="1" i="1" dirty="0">
                <a:solidFill>
                  <a:srgbClr val="000000"/>
                </a:solidFill>
                <a:latin typeface="Courier New" panose="02070309020205020404" pitchFamily="49" charset="0"/>
              </a:rPr>
              <a:t>) (33 ^ (b &amp; 0x01)));</a:t>
            </a:r>
          </a:p>
          <a:p>
            <a:r>
              <a:rPr lang="en-US" sz="1200"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 </a:t>
            </a:r>
            <a:r>
              <a:rPr lang="en-US" sz="1200" b="1" dirty="0">
                <a:solidFill>
                  <a:srgbClr val="7F0055"/>
                </a:solidFill>
                <a:latin typeface="Courier New" panose="02070309020205020404" pitchFamily="49" charset="0"/>
              </a:rPr>
              <a:t>else</a:t>
            </a:r>
          </a:p>
          <a:p>
            <a:r>
              <a:rPr lang="en-US" sz="1200" b="1" dirty="0">
                <a:solidFill>
                  <a:srgbClr val="7F0055"/>
                </a:solidFill>
                <a:latin typeface="Courier New" panose="02070309020205020404" pitchFamily="49" charset="0"/>
              </a:rPr>
              <a:t>break</a:t>
            </a:r>
            <a:r>
              <a:rPr lang="en-US" sz="1200" b="1" dirty="0">
                <a:solidFill>
                  <a:srgbClr val="000000"/>
                </a:solidFill>
                <a:latin typeface="Courier New" panose="02070309020205020404" pitchFamily="49" charset="0"/>
              </a:rPr>
              <a:t>;</a:t>
            </a:r>
          </a:p>
          <a:p>
            <a:r>
              <a:rPr lang="en-US" sz="1200" dirty="0">
                <a:solidFill>
                  <a:srgbClr val="000000"/>
                </a:solidFill>
                <a:latin typeface="Courier New" panose="02070309020205020404" pitchFamily="49" charset="0"/>
              </a:rPr>
              <a:t>}}}</a:t>
            </a:r>
            <a:endParaRPr lang="en-US" sz="1200"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dirty="0"/>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63</a:t>
            </a:fld>
            <a:endParaRPr lang="en-US"/>
          </a:p>
        </p:txBody>
      </p:sp>
    </p:spTree>
    <p:extLst>
      <p:ext uri="{BB962C8B-B14F-4D97-AF65-F5344CB8AC3E}">
        <p14:creationId xmlns:p14="http://schemas.microsoft.com/office/powerpoint/2010/main" val="26166377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64</a:t>
            </a:fld>
            <a:endParaRPr lang="en-US"/>
          </a:p>
        </p:txBody>
      </p:sp>
      <p:pic>
        <p:nvPicPr>
          <p:cNvPr id="2051" name="Picture 3" descr="image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102" y="1930400"/>
            <a:ext cx="6858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47162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658" y="168317"/>
            <a:ext cx="9601196" cy="416900"/>
          </a:xfrm>
        </p:spPr>
        <p:txBody>
          <a:bodyPr>
            <a:normAutofit fontScale="90000"/>
          </a:bodyPr>
          <a:lstStyle/>
          <a:p>
            <a:r>
              <a:rPr lang="en-US" dirty="0"/>
              <a:t>WAP to print </a:t>
            </a:r>
            <a:r>
              <a:rPr lang="en-US" dirty="0" err="1"/>
              <a:t>fibonacci</a:t>
            </a:r>
            <a:r>
              <a:rPr lang="en-US" dirty="0"/>
              <a:t> series from 1 to 20</a:t>
            </a:r>
          </a:p>
        </p:txBody>
      </p:sp>
      <p:sp>
        <p:nvSpPr>
          <p:cNvPr id="3" name="Content Placeholder 2"/>
          <p:cNvSpPr>
            <a:spLocks noGrp="1"/>
          </p:cNvSpPr>
          <p:nvPr>
            <p:ph idx="1"/>
          </p:nvPr>
        </p:nvSpPr>
        <p:spPr>
          <a:xfrm>
            <a:off x="677334" y="1225296"/>
            <a:ext cx="8596668" cy="4816067"/>
          </a:xfrm>
        </p:spPr>
        <p:txBody>
          <a:bodyPr>
            <a:normAutofit fontScale="85000" lnSpcReduction="20000"/>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FibonacciSeries</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n1</a:t>
            </a:r>
            <a:r>
              <a:rPr lang="en-US" b="1" dirty="0">
                <a:solidFill>
                  <a:srgbClr val="000000"/>
                </a:solidFill>
                <a:latin typeface="Consolas" panose="020B0609020204030204" pitchFamily="49" charset="0"/>
              </a:rPr>
              <a:t> = 0;</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n2</a:t>
            </a:r>
            <a:r>
              <a:rPr lang="en-US" b="1" dirty="0">
                <a:solidFill>
                  <a:srgbClr val="000000"/>
                </a:solidFill>
                <a:latin typeface="Consolas" panose="020B0609020204030204" pitchFamily="49" charset="0"/>
              </a:rPr>
              <a:t> = 1;</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n3</a:t>
            </a:r>
            <a:r>
              <a:rPr lang="en-US" b="1"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n1</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 "</a:t>
            </a:r>
            <a:r>
              <a:rPr lang="en-US" b="1" i="1" dirty="0">
                <a:solidFill>
                  <a:srgbClr val="000000"/>
                </a:solidFill>
                <a:latin typeface="Consolas" panose="020B0609020204030204" pitchFamily="49" charset="0"/>
              </a:rPr>
              <a:t> + </a:t>
            </a:r>
            <a:r>
              <a:rPr lang="en-US" b="1" i="1" dirty="0">
                <a:solidFill>
                  <a:srgbClr val="6A3E3E"/>
                </a:solidFill>
                <a:latin typeface="Consolas" panose="020B0609020204030204" pitchFamily="49" charset="0"/>
              </a:rPr>
              <a:t>n2</a:t>
            </a:r>
            <a:r>
              <a:rPr lang="en-US" b="1" i="1" dirty="0">
                <a:solidFill>
                  <a:srgbClr val="000000"/>
                </a:solidFill>
                <a:latin typeface="Consolas" panose="020B0609020204030204" pitchFamily="49" charset="0"/>
              </a:rPr>
              <a:t>);</a:t>
            </a:r>
          </a:p>
          <a:p>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 1;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&lt; 20;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a:t>
            </a:r>
          </a:p>
          <a:p>
            <a:r>
              <a:rPr lang="en-US" dirty="0">
                <a:solidFill>
                  <a:srgbClr val="6A3E3E"/>
                </a:solidFill>
                <a:latin typeface="Consolas" panose="020B0609020204030204" pitchFamily="49" charset="0"/>
              </a:rPr>
              <a:t>n3</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n1</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n2</a:t>
            </a:r>
            <a:r>
              <a:rPr lang="en-US" dirty="0">
                <a:solidFill>
                  <a:srgbClr val="000000"/>
                </a:solidFill>
                <a:latin typeface="Consolas" panose="020B0609020204030204" pitchFamily="49" charset="0"/>
              </a:rPr>
              <a:t>;</a:t>
            </a:r>
          </a:p>
          <a:p>
            <a:r>
              <a:rPr lang="en-US" dirty="0">
                <a:solidFill>
                  <a:srgbClr val="3F7F5F"/>
                </a:solidFill>
                <a:latin typeface="Consolas" panose="020B0609020204030204" pitchFamily="49" charset="0"/>
              </a:rPr>
              <a:t>// swapping</a:t>
            </a:r>
          </a:p>
          <a:p>
            <a:r>
              <a:rPr lang="en-US" dirty="0">
                <a:solidFill>
                  <a:srgbClr val="6A3E3E"/>
                </a:solidFill>
                <a:latin typeface="Consolas" panose="020B0609020204030204" pitchFamily="49" charset="0"/>
              </a:rPr>
              <a:t>n1</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n2</a:t>
            </a:r>
            <a:r>
              <a:rPr lang="en-US" dirty="0">
                <a:solidFill>
                  <a:srgbClr val="000000"/>
                </a:solidFill>
                <a:latin typeface="Consolas" panose="020B0609020204030204" pitchFamily="49" charset="0"/>
              </a:rPr>
              <a:t>;</a:t>
            </a:r>
          </a:p>
          <a:p>
            <a:r>
              <a:rPr lang="en-US" dirty="0">
                <a:solidFill>
                  <a:srgbClr val="6A3E3E"/>
                </a:solidFill>
                <a:latin typeface="Consolas" panose="020B0609020204030204" pitchFamily="49" charset="0"/>
              </a:rPr>
              <a:t>n2</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n3</a:t>
            </a:r>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 "</a:t>
            </a:r>
            <a:r>
              <a:rPr lang="en-US" b="1" i="1" dirty="0">
                <a:solidFill>
                  <a:srgbClr val="000000"/>
                </a:solidFill>
                <a:latin typeface="Consolas" panose="020B0609020204030204" pitchFamily="49" charset="0"/>
              </a:rPr>
              <a:t> + </a:t>
            </a:r>
            <a:r>
              <a:rPr lang="en-US" b="1" i="1" dirty="0">
                <a:solidFill>
                  <a:srgbClr val="6A3E3E"/>
                </a:solidFill>
                <a:latin typeface="Consolas" panose="020B0609020204030204" pitchFamily="49" charset="0"/>
              </a:rPr>
              <a:t>n3</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65</a:t>
            </a:fld>
            <a:endParaRPr lang="en-US"/>
          </a:p>
        </p:txBody>
      </p:sp>
    </p:spTree>
    <p:extLst>
      <p:ext uri="{BB962C8B-B14F-4D97-AF65-F5344CB8AC3E}">
        <p14:creationId xmlns:p14="http://schemas.microsoft.com/office/powerpoint/2010/main" val="1780684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series output</a:t>
            </a:r>
          </a:p>
        </p:txBody>
      </p:sp>
      <p:sp>
        <p:nvSpPr>
          <p:cNvPr id="3" name="Content Placeholder 2"/>
          <p:cNvSpPr>
            <a:spLocks noGrp="1"/>
          </p:cNvSpPr>
          <p:nvPr>
            <p:ph idx="1"/>
          </p:nvPr>
        </p:nvSpPr>
        <p:spPr/>
        <p:txBody>
          <a:bodyPr/>
          <a:lstStyle/>
          <a:p>
            <a:r>
              <a:rPr lang="en-US" dirty="0"/>
              <a:t>0 1 1 2 3 5 8 13 21 34 55 89 144 233 377 610 987 1597 2584 4181 6765</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66</a:t>
            </a:fld>
            <a:endParaRPr lang="en-US"/>
          </a:p>
        </p:txBody>
      </p:sp>
    </p:spTree>
    <p:extLst>
      <p:ext uri="{BB962C8B-B14F-4D97-AF65-F5344CB8AC3E}">
        <p14:creationId xmlns:p14="http://schemas.microsoft.com/office/powerpoint/2010/main" val="30093550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630" y="0"/>
            <a:ext cx="8596668" cy="813816"/>
          </a:xfrm>
        </p:spPr>
        <p:txBody>
          <a:bodyPr>
            <a:noAutofit/>
          </a:bodyPr>
          <a:lstStyle/>
          <a:p>
            <a:r>
              <a:rPr lang="en-US" sz="2800" dirty="0">
                <a:solidFill>
                  <a:srgbClr val="3F7F5F"/>
                </a:solidFill>
                <a:latin typeface="Consolas" panose="020B0609020204030204" pitchFamily="49" charset="0"/>
              </a:rPr>
              <a:t>WAP to find given number is prime or not?</a:t>
            </a:r>
            <a:br>
              <a:rPr lang="en-US" sz="2800" dirty="0">
                <a:solidFill>
                  <a:srgbClr val="3F7F5F"/>
                </a:solidFill>
                <a:latin typeface="Consolas" panose="020B0609020204030204" pitchFamily="49" charset="0"/>
              </a:rPr>
            </a:br>
            <a:endParaRPr lang="en-US" sz="2800" dirty="0"/>
          </a:p>
        </p:txBody>
      </p:sp>
      <p:sp>
        <p:nvSpPr>
          <p:cNvPr id="3" name="Content Placeholder 2"/>
          <p:cNvSpPr>
            <a:spLocks noGrp="1"/>
          </p:cNvSpPr>
          <p:nvPr>
            <p:ph idx="1"/>
          </p:nvPr>
        </p:nvSpPr>
        <p:spPr>
          <a:xfrm>
            <a:off x="677334" y="813816"/>
            <a:ext cx="8596668" cy="5227547"/>
          </a:xfrm>
        </p:spPr>
        <p:txBody>
          <a:bodyPr>
            <a:noAutofit/>
          </a:bodyPr>
          <a:lstStyle/>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CheckPrimeNumber</a:t>
            </a:r>
            <a:r>
              <a:rPr lang="en-US" sz="1200" b="1"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b="1" dirty="0" err="1">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n</a:t>
            </a:r>
            <a:r>
              <a:rPr lang="en-US" sz="1200" b="1" dirty="0">
                <a:solidFill>
                  <a:srgbClr val="000000"/>
                </a:solidFill>
                <a:latin typeface="Consolas" panose="020B0609020204030204" pitchFamily="49" charset="0"/>
              </a:rPr>
              <a:t> = 9;</a:t>
            </a:r>
          </a:p>
          <a:p>
            <a:r>
              <a:rPr lang="en-US" sz="1200" b="1" dirty="0" err="1">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count</a:t>
            </a:r>
            <a:r>
              <a:rPr lang="en-US" sz="1200" b="1" dirty="0">
                <a:solidFill>
                  <a:srgbClr val="000000"/>
                </a:solidFill>
                <a:latin typeface="Consolas" panose="020B0609020204030204" pitchFamily="49" charset="0"/>
              </a:rPr>
              <a:t> = 0;</a:t>
            </a:r>
          </a:p>
          <a:p>
            <a:r>
              <a:rPr lang="nn-NO" sz="1200" b="1" dirty="0">
                <a:solidFill>
                  <a:srgbClr val="7F0055"/>
                </a:solidFill>
                <a:latin typeface="Consolas" panose="020B0609020204030204" pitchFamily="49" charset="0"/>
              </a:rPr>
              <a:t>for</a:t>
            </a:r>
            <a:r>
              <a:rPr lang="nn-NO" sz="1200" b="1" dirty="0">
                <a:solidFill>
                  <a:srgbClr val="000000"/>
                </a:solidFill>
                <a:latin typeface="Consolas" panose="020B0609020204030204" pitchFamily="49" charset="0"/>
              </a:rPr>
              <a:t> (</a:t>
            </a:r>
            <a:r>
              <a:rPr lang="nn-NO" sz="1200" b="1" dirty="0">
                <a:solidFill>
                  <a:srgbClr val="7F0055"/>
                </a:solidFill>
                <a:latin typeface="Consolas" panose="020B0609020204030204" pitchFamily="49" charset="0"/>
              </a:rPr>
              <a:t>int</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 2;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&lt; </a:t>
            </a:r>
            <a:r>
              <a:rPr lang="nn-NO" sz="1200" b="1" dirty="0">
                <a:solidFill>
                  <a:srgbClr val="6A3E3E"/>
                </a:solidFill>
                <a:latin typeface="Consolas" panose="020B0609020204030204" pitchFamily="49" charset="0"/>
              </a:rPr>
              <a:t>n</a:t>
            </a:r>
            <a:r>
              <a:rPr lang="nn-NO" sz="1200" b="1" dirty="0">
                <a:solidFill>
                  <a:srgbClr val="000000"/>
                </a:solidFill>
                <a:latin typeface="Consolas" panose="020B0609020204030204" pitchFamily="49" charset="0"/>
              </a:rPr>
              <a:t>; </a:t>
            </a:r>
            <a:r>
              <a:rPr lang="nn-NO" sz="1200" b="1" dirty="0">
                <a:solidFill>
                  <a:srgbClr val="6A3E3E"/>
                </a:solidFill>
                <a:latin typeface="Consolas" panose="020B0609020204030204" pitchFamily="49" charset="0"/>
              </a:rPr>
              <a:t>i</a:t>
            </a:r>
            <a:r>
              <a:rPr lang="nn-NO" sz="1200" b="1"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a:t>
            </a:r>
            <a:r>
              <a:rPr lang="en-US" sz="1200" b="1" dirty="0" err="1">
                <a:solidFill>
                  <a:srgbClr val="6A3E3E"/>
                </a:solidFill>
                <a:latin typeface="Consolas" panose="020B0609020204030204" pitchFamily="49" charset="0"/>
              </a:rPr>
              <a:t>n</a:t>
            </a:r>
            <a:r>
              <a:rPr lang="en-US" sz="1200" b="1" dirty="0" err="1">
                <a:solidFill>
                  <a:srgbClr val="000000"/>
                </a:solidFill>
                <a:latin typeface="Consolas" panose="020B0609020204030204" pitchFamily="49" charset="0"/>
              </a:rPr>
              <a:t>%</a:t>
            </a:r>
            <a:r>
              <a:rPr lang="en-US" sz="1200" b="1" dirty="0" err="1">
                <a:solidFill>
                  <a:srgbClr val="6A3E3E"/>
                </a:solidFill>
                <a:latin typeface="Consolas" panose="020B0609020204030204" pitchFamily="49" charset="0"/>
              </a:rPr>
              <a:t>i</a:t>
            </a:r>
            <a:r>
              <a:rPr lang="en-US" sz="1200" b="1" dirty="0">
                <a:solidFill>
                  <a:srgbClr val="000000"/>
                </a:solidFill>
                <a:latin typeface="Consolas" panose="020B0609020204030204" pitchFamily="49" charset="0"/>
              </a:rPr>
              <a:t>==0){</a:t>
            </a:r>
          </a:p>
          <a:p>
            <a:r>
              <a:rPr lang="en-US" sz="1200" dirty="0">
                <a:solidFill>
                  <a:srgbClr val="6A3E3E"/>
                </a:solidFill>
                <a:latin typeface="Consolas" panose="020B0609020204030204" pitchFamily="49" charset="0"/>
              </a:rPr>
              <a:t>count</a:t>
            </a:r>
            <a:r>
              <a:rPr lang="en-US" sz="1200" dirty="0">
                <a:solidFill>
                  <a:srgbClr val="000000"/>
                </a:solidFill>
                <a:latin typeface="Consolas" panose="020B0609020204030204" pitchFamily="49" charset="0"/>
              </a:rPr>
              <a:t>++;</a:t>
            </a:r>
          </a:p>
          <a:p>
            <a:r>
              <a:rPr lang="en-US" sz="1200" b="1" dirty="0">
                <a:solidFill>
                  <a:srgbClr val="7F0055"/>
                </a:solidFill>
                <a:latin typeface="Consolas" panose="020B0609020204030204" pitchFamily="49" charset="0"/>
              </a:rPr>
              <a:t>break</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r>
              <a:rPr lang="en-US" sz="1200" b="1" dirty="0">
                <a:solidFill>
                  <a:srgbClr val="7F0055"/>
                </a:solidFill>
                <a:latin typeface="Consolas" panose="020B0609020204030204" pitchFamily="49" charset="0"/>
              </a:rPr>
              <a:t>if</a:t>
            </a:r>
            <a:r>
              <a:rPr lang="en-US" sz="1200" b="1" dirty="0">
                <a:solidFill>
                  <a:srgbClr val="000000"/>
                </a:solidFill>
                <a:latin typeface="Consolas" panose="020B0609020204030204" pitchFamily="49" charset="0"/>
              </a:rPr>
              <a:t>(</a:t>
            </a:r>
            <a:r>
              <a:rPr lang="en-US" sz="1200" b="1" dirty="0">
                <a:solidFill>
                  <a:srgbClr val="6A3E3E"/>
                </a:solidFill>
                <a:latin typeface="Consolas" panose="020B0609020204030204" pitchFamily="49" charset="0"/>
              </a:rPr>
              <a:t>count</a:t>
            </a:r>
            <a:r>
              <a:rPr lang="en-US" sz="1200" b="1" dirty="0">
                <a:solidFill>
                  <a:srgbClr val="000000"/>
                </a:solidFill>
                <a:latin typeface="Consolas" panose="020B0609020204030204" pitchFamily="49" charset="0"/>
              </a:rPr>
              <a:t>&gt;0){</a:t>
            </a:r>
          </a:p>
          <a:p>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"Given number "</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 is not a prime number "</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r>
              <a:rPr lang="en-US" sz="1200" b="1" dirty="0">
                <a:solidFill>
                  <a:srgbClr val="7F0055"/>
                </a:solidFill>
                <a:latin typeface="Consolas" panose="020B0609020204030204" pitchFamily="49" charset="0"/>
              </a:rPr>
              <a:t>else</a:t>
            </a:r>
            <a:r>
              <a:rPr lang="en-US" sz="1200" b="1" dirty="0">
                <a:solidFill>
                  <a:srgbClr val="000000"/>
                </a:solidFill>
                <a:latin typeface="Consolas" panose="020B0609020204030204" pitchFamily="49" charset="0"/>
              </a:rPr>
              <a:t>{</a:t>
            </a:r>
          </a:p>
          <a:p>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"Given number "</a:t>
            </a:r>
            <a:r>
              <a:rPr lang="en-US" sz="1200" b="1" i="1" dirty="0">
                <a:solidFill>
                  <a:srgbClr val="000000"/>
                </a:solidFill>
                <a:latin typeface="Consolas" panose="020B0609020204030204" pitchFamily="49" charset="0"/>
              </a:rPr>
              <a:t>+</a:t>
            </a:r>
            <a:r>
              <a:rPr lang="en-US" sz="1200" b="1" i="1" dirty="0">
                <a:solidFill>
                  <a:srgbClr val="6A3E3E"/>
                </a:solidFill>
                <a:latin typeface="Consolas" panose="020B0609020204030204" pitchFamily="49" charset="0"/>
              </a:rPr>
              <a:t>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 is a prime number "</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endParaRPr lang="en-US" sz="1200"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67</a:t>
            </a:fld>
            <a:endParaRPr lang="en-US"/>
          </a:p>
        </p:txBody>
      </p:sp>
    </p:spTree>
    <p:extLst>
      <p:ext uri="{BB962C8B-B14F-4D97-AF65-F5344CB8AC3E}">
        <p14:creationId xmlns:p14="http://schemas.microsoft.com/office/powerpoint/2010/main" val="28298908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code to find prime</a:t>
            </a:r>
          </a:p>
        </p:txBody>
      </p:sp>
      <p:sp>
        <p:nvSpPr>
          <p:cNvPr id="3" name="Content Placeholder 2"/>
          <p:cNvSpPr>
            <a:spLocks noGrp="1"/>
          </p:cNvSpPr>
          <p:nvPr>
            <p:ph idx="1"/>
          </p:nvPr>
        </p:nvSpPr>
        <p:spPr/>
        <p:txBody>
          <a:bodyPr>
            <a:normAutofit fontScale="85000" lnSpcReduction="20000"/>
          </a:bodyPr>
          <a:lstStyle/>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class</a:t>
            </a:r>
            <a:r>
              <a:rPr lang="en-US" b="1" dirty="0">
                <a:solidFill>
                  <a:srgbClr val="000000"/>
                </a:solidFill>
                <a:latin typeface="Courier New" panose="02070309020205020404" pitchFamily="49" charset="0"/>
              </a:rPr>
              <a:t> Test {</a:t>
            </a:r>
          </a:p>
          <a:p>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String </a:t>
            </a:r>
            <a:r>
              <a:rPr lang="en-US" b="1" dirty="0" err="1">
                <a:solidFill>
                  <a:srgbClr val="000000"/>
                </a:solidFill>
                <a:latin typeface="Courier New" panose="02070309020205020404" pitchFamily="49" charset="0"/>
              </a:rPr>
              <a:t>isPrime</a:t>
            </a:r>
            <a:r>
              <a:rPr lang="en-US" b="1" dirty="0">
                <a:solidFill>
                  <a:srgbClr val="000000"/>
                </a:solidFill>
                <a:latin typeface="Courier New" panose="02070309020205020404" pitchFamily="49" charset="0"/>
              </a:rPr>
              <a:t>(</a:t>
            </a:r>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n) {</a:t>
            </a:r>
          </a:p>
          <a:p>
            <a:r>
              <a:rPr lang="nn-NO" b="1" dirty="0">
                <a:solidFill>
                  <a:srgbClr val="7F0055"/>
                </a:solidFill>
                <a:latin typeface="Courier New" panose="02070309020205020404" pitchFamily="49" charset="0"/>
              </a:rPr>
              <a:t>for</a:t>
            </a:r>
            <a:r>
              <a:rPr lang="nn-NO" b="1" dirty="0">
                <a:solidFill>
                  <a:srgbClr val="000000"/>
                </a:solidFill>
                <a:latin typeface="Courier New" panose="02070309020205020404" pitchFamily="49" charset="0"/>
              </a:rPr>
              <a:t> (</a:t>
            </a:r>
            <a:r>
              <a:rPr lang="nn-NO" b="1" dirty="0">
                <a:solidFill>
                  <a:srgbClr val="7F0055"/>
                </a:solidFill>
                <a:latin typeface="Courier New" panose="02070309020205020404" pitchFamily="49" charset="0"/>
              </a:rPr>
              <a:t>int</a:t>
            </a:r>
            <a:r>
              <a:rPr lang="nn-NO" b="1" dirty="0">
                <a:solidFill>
                  <a:srgbClr val="000000"/>
                </a:solidFill>
                <a:latin typeface="Courier New" panose="02070309020205020404" pitchFamily="49" charset="0"/>
              </a:rPr>
              <a:t> i = 2; i &lt; Math.</a:t>
            </a:r>
            <a:r>
              <a:rPr lang="nn-NO" b="1" i="1" dirty="0">
                <a:solidFill>
                  <a:srgbClr val="000000"/>
                </a:solidFill>
                <a:latin typeface="Courier New" panose="02070309020205020404" pitchFamily="49" charset="0"/>
              </a:rPr>
              <a:t>sqrt(n); i++) {</a:t>
            </a:r>
          </a:p>
          <a:p>
            <a:r>
              <a:rPr lang="en-US" b="1" dirty="0">
                <a:solidFill>
                  <a:srgbClr val="7F0055"/>
                </a:solidFill>
                <a:latin typeface="Courier New" panose="02070309020205020404" pitchFamily="49" charset="0"/>
              </a:rPr>
              <a:t>if</a:t>
            </a:r>
            <a:r>
              <a:rPr lang="en-US" b="1" dirty="0">
                <a:solidFill>
                  <a:srgbClr val="000000"/>
                </a:solidFill>
                <a:latin typeface="Courier New" panose="02070309020205020404" pitchFamily="49" charset="0"/>
              </a:rPr>
              <a:t> (n % </a:t>
            </a:r>
            <a:r>
              <a:rPr lang="en-US" b="1" dirty="0" err="1">
                <a:solidFill>
                  <a:srgbClr val="000000"/>
                </a:solidFill>
                <a:latin typeface="Courier New" panose="02070309020205020404" pitchFamily="49" charset="0"/>
              </a:rPr>
              <a:t>i</a:t>
            </a:r>
            <a:r>
              <a:rPr lang="en-US" b="1" dirty="0">
                <a:solidFill>
                  <a:srgbClr val="000000"/>
                </a:solidFill>
                <a:latin typeface="Courier New" panose="02070309020205020404" pitchFamily="49" charset="0"/>
              </a:rPr>
              <a:t> == 0) {</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a:solidFill>
                  <a:srgbClr val="2A00FF"/>
                </a:solidFill>
                <a:latin typeface="Courier New" panose="02070309020205020404" pitchFamily="49" charset="0"/>
              </a:rPr>
              <a:t>"Not prime"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 }</a:t>
            </a:r>
          </a:p>
          <a:p>
            <a:r>
              <a:rPr lang="en-US" b="1" dirty="0">
                <a:solidFill>
                  <a:srgbClr val="7F0055"/>
                </a:solidFill>
                <a:latin typeface="Courier New" panose="02070309020205020404" pitchFamily="49" charset="0"/>
              </a:rPr>
              <a:t>return</a:t>
            </a:r>
            <a:r>
              <a:rPr lang="en-US" b="1" dirty="0">
                <a:solidFill>
                  <a:srgbClr val="000000"/>
                </a:solidFill>
                <a:latin typeface="Courier New" panose="02070309020205020404" pitchFamily="49" charset="0"/>
              </a:rPr>
              <a:t> </a:t>
            </a:r>
            <a:r>
              <a:rPr lang="en-US" b="1" dirty="0">
                <a:solidFill>
                  <a:srgbClr val="2A00FF"/>
                </a:solidFill>
                <a:latin typeface="Courier New" panose="02070309020205020404" pitchFamily="49" charset="0"/>
              </a:rPr>
              <a:t>"prime"</a:t>
            </a:r>
            <a:r>
              <a:rPr lang="en-US" b="1"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a:t>
            </a:r>
          </a:p>
          <a:p>
            <a:r>
              <a:rPr lang="en-US" b="1" dirty="0">
                <a:solidFill>
                  <a:srgbClr val="7F0055"/>
                </a:solidFill>
                <a:latin typeface="Courier New" panose="02070309020205020404" pitchFamily="49" charset="0"/>
              </a:rPr>
              <a:t>public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static</a:t>
            </a:r>
            <a:r>
              <a:rPr lang="en-US" b="1" dirty="0">
                <a:solidFill>
                  <a:srgbClr val="000000"/>
                </a:solidFill>
                <a:latin typeface="Courier New" panose="02070309020205020404" pitchFamily="49" charset="0"/>
              </a:rPr>
              <a:t> </a:t>
            </a:r>
            <a:r>
              <a:rPr lang="en-US" b="1" dirty="0">
                <a:solidFill>
                  <a:srgbClr val="7F0055"/>
                </a:solidFill>
                <a:latin typeface="Courier New" panose="02070309020205020404" pitchFamily="49" charset="0"/>
              </a:rPr>
              <a:t>void</a:t>
            </a:r>
            <a:r>
              <a:rPr lang="en-US" b="1" dirty="0">
                <a:solidFill>
                  <a:srgbClr val="000000"/>
                </a:solidFill>
                <a:latin typeface="Courier New" panose="02070309020205020404" pitchFamily="49" charset="0"/>
              </a:rPr>
              <a:t> main(String[] </a:t>
            </a:r>
            <a:r>
              <a:rPr lang="en-US" b="1" dirty="0" err="1">
                <a:solidFill>
                  <a:srgbClr val="000000"/>
                </a:solidFill>
                <a:latin typeface="Courier New" panose="02070309020205020404" pitchFamily="49" charset="0"/>
              </a:rPr>
              <a:t>args</a:t>
            </a:r>
            <a:r>
              <a:rPr lang="en-US" b="1" dirty="0">
                <a:solidFill>
                  <a:srgbClr val="000000"/>
                </a:solidFill>
                <a:latin typeface="Courier New" panose="02070309020205020404" pitchFamily="49" charset="0"/>
              </a:rPr>
              <a:t>) {</a:t>
            </a:r>
          </a:p>
          <a:p>
            <a:r>
              <a:rPr lang="en-US" b="1" dirty="0" err="1">
                <a:solidFill>
                  <a:srgbClr val="7F0055"/>
                </a:solidFill>
                <a:latin typeface="Courier New" panose="02070309020205020404" pitchFamily="49" charset="0"/>
              </a:rPr>
              <a:t>int</a:t>
            </a:r>
            <a:r>
              <a:rPr lang="en-US" b="1" dirty="0">
                <a:solidFill>
                  <a:srgbClr val="000000"/>
                </a:solidFill>
                <a:latin typeface="Courier New" panose="02070309020205020404" pitchFamily="49" charset="0"/>
              </a:rPr>
              <a:t> n = 11;</a:t>
            </a:r>
          </a:p>
          <a:p>
            <a:r>
              <a:rPr lang="en-US" dirty="0" err="1">
                <a:solidFill>
                  <a:srgbClr val="000000"/>
                </a:solidFill>
                <a:latin typeface="Courier New" panose="02070309020205020404" pitchFamily="49" charset="0"/>
              </a:rPr>
              <a:t>System.</a:t>
            </a:r>
            <a:r>
              <a:rPr lang="en-US" i="1" dirty="0" err="1">
                <a:solidFill>
                  <a:srgbClr val="0000C0"/>
                </a:solidFill>
                <a:latin typeface="Courier New" panose="02070309020205020404" pitchFamily="49" charset="0"/>
              </a:rPr>
              <a:t>out</a:t>
            </a:r>
            <a:r>
              <a:rPr lang="en-US" i="1" dirty="0" err="1">
                <a:solidFill>
                  <a:srgbClr val="000000"/>
                </a:solidFill>
                <a:latin typeface="Courier New" panose="02070309020205020404" pitchFamily="49" charset="0"/>
              </a:rPr>
              <a:t>.println</a:t>
            </a:r>
            <a:r>
              <a:rPr lang="en-US" i="1" dirty="0">
                <a:solidFill>
                  <a:srgbClr val="000000"/>
                </a:solidFill>
                <a:latin typeface="Courier New" panose="02070309020205020404" pitchFamily="49" charset="0"/>
              </a:rPr>
              <a:t>(</a:t>
            </a:r>
            <a:r>
              <a:rPr lang="en-US" i="1" dirty="0" err="1">
                <a:solidFill>
                  <a:srgbClr val="000000"/>
                </a:solidFill>
                <a:latin typeface="Courier New" panose="02070309020205020404" pitchFamily="49" charset="0"/>
              </a:rPr>
              <a:t>isPrime</a:t>
            </a:r>
            <a:r>
              <a:rPr lang="en-US" i="1" dirty="0">
                <a:solidFill>
                  <a:srgbClr val="000000"/>
                </a:solidFill>
                <a:latin typeface="Courier New" panose="02070309020205020404" pitchFamily="49" charset="0"/>
              </a:rPr>
              <a:t>(n));</a:t>
            </a:r>
          </a:p>
          <a:p>
            <a:r>
              <a:rPr lang="en-US" dirty="0">
                <a:solidFill>
                  <a:srgbClr val="000000"/>
                </a:solidFill>
                <a:latin typeface="Courier New" panose="02070309020205020404" pitchFamily="49" charset="0"/>
              </a:rPr>
              <a:t>} }</a:t>
            </a:r>
          </a:p>
          <a:p>
            <a:pPr marL="0" indent="0">
              <a:buNone/>
            </a:pPr>
            <a:endParaRPr lang="en-US"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68</a:t>
            </a:fld>
            <a:endParaRPr lang="en-US"/>
          </a:p>
        </p:txBody>
      </p:sp>
    </p:spTree>
    <p:extLst>
      <p:ext uri="{BB962C8B-B14F-4D97-AF65-F5344CB8AC3E}">
        <p14:creationId xmlns:p14="http://schemas.microsoft.com/office/powerpoint/2010/main" val="13008980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Given number 9 is not a prime number </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69</a:t>
            </a:fld>
            <a:endParaRPr lang="en-US"/>
          </a:p>
        </p:txBody>
      </p:sp>
    </p:spTree>
    <p:extLst>
      <p:ext uri="{BB962C8B-B14F-4D97-AF65-F5344CB8AC3E}">
        <p14:creationId xmlns:p14="http://schemas.microsoft.com/office/powerpoint/2010/main" val="247115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While loop</a:t>
            </a:r>
            <a:endParaRPr lang="en-US" dirty="0"/>
          </a:p>
        </p:txBody>
      </p:sp>
      <p:sp>
        <p:nvSpPr>
          <p:cNvPr id="3" name="Content Placeholder 2"/>
          <p:cNvSpPr>
            <a:spLocks noGrp="1"/>
          </p:cNvSpPr>
          <p:nvPr>
            <p:ph idx="1"/>
          </p:nvPr>
        </p:nvSpPr>
        <p:spPr/>
        <p:txBody>
          <a:bodyPr/>
          <a:lstStyle/>
          <a:p>
            <a:r>
              <a:rPr lang="en-US" dirty="0"/>
              <a:t>A while loop is a control structure that allows you to repeat a task a certain number of times.</a:t>
            </a:r>
          </a:p>
          <a:p>
            <a:endParaRPr lang="en-US" dirty="0"/>
          </a:p>
        </p:txBody>
      </p:sp>
      <p:sp>
        <p:nvSpPr>
          <p:cNvPr id="4" name="Date Placeholder 3"/>
          <p:cNvSpPr>
            <a:spLocks noGrp="1"/>
          </p:cNvSpPr>
          <p:nvPr>
            <p:ph type="dt" sz="half" idx="10"/>
          </p:nvPr>
        </p:nvSpPr>
        <p:spPr/>
        <p:txBody>
          <a:bodyPr/>
          <a:lstStyle/>
          <a:p>
            <a:fld id="{1900F433-AF31-43B8-91B9-2E6C2AF3942E}"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7</a:t>
            </a:fld>
            <a:endParaRPr lang="en-US"/>
          </a:p>
        </p:txBody>
      </p:sp>
    </p:spTree>
    <p:extLst>
      <p:ext uri="{BB962C8B-B14F-4D97-AF65-F5344CB8AC3E}">
        <p14:creationId xmlns:p14="http://schemas.microsoft.com/office/powerpoint/2010/main" val="3429310640"/>
      </p:ext>
    </p:extLst>
  </p:cSld>
  <p:clrMapOvr>
    <a:masterClrMapping/>
  </p:clrMapOvr>
  <p:transition spd="slow">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24840"/>
          </a:xfrm>
        </p:spPr>
        <p:txBody>
          <a:bodyPr>
            <a:noAutofit/>
          </a:bodyPr>
          <a:lstStyle/>
          <a:p>
            <a:r>
              <a:rPr lang="en-US" sz="2400" dirty="0">
                <a:solidFill>
                  <a:srgbClr val="3F7F5F"/>
                </a:solidFill>
                <a:latin typeface="Consolas" panose="020B0609020204030204" pitchFamily="49" charset="0"/>
              </a:rPr>
              <a:t>//WAP to print prime numbers from 2 to 20</a:t>
            </a:r>
            <a:br>
              <a:rPr lang="en-US" sz="2400" dirty="0">
                <a:solidFill>
                  <a:srgbClr val="3F7F5F"/>
                </a:solidFill>
                <a:latin typeface="Consolas" panose="020B0609020204030204" pitchFamily="49" charset="0"/>
              </a:rPr>
            </a:br>
            <a:endParaRPr lang="en-US" sz="2400" dirty="0"/>
          </a:p>
        </p:txBody>
      </p:sp>
      <p:sp>
        <p:nvSpPr>
          <p:cNvPr id="3" name="Content Placeholder 2"/>
          <p:cNvSpPr>
            <a:spLocks noGrp="1"/>
          </p:cNvSpPr>
          <p:nvPr>
            <p:ph idx="1"/>
          </p:nvPr>
        </p:nvSpPr>
        <p:spPr>
          <a:xfrm>
            <a:off x="677334" y="521209"/>
            <a:ext cx="8596668" cy="5520154"/>
          </a:xfrm>
        </p:spPr>
        <p:txBody>
          <a:bodyPr>
            <a:normAutofit fontScale="77500" lnSpcReduction="20000"/>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PrintPrimeNumbers</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n</a:t>
            </a:r>
            <a:r>
              <a:rPr lang="en-US" b="1" dirty="0">
                <a:solidFill>
                  <a:srgbClr val="000000"/>
                </a:solidFill>
                <a:latin typeface="Consolas" panose="020B0609020204030204" pitchFamily="49" charset="0"/>
              </a:rPr>
              <a:t> = 20;</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count</a:t>
            </a:r>
            <a:r>
              <a:rPr lang="en-US" b="1" dirty="0">
                <a:solidFill>
                  <a:srgbClr val="000000"/>
                </a:solidFill>
                <a:latin typeface="Consolas" panose="020B0609020204030204" pitchFamily="49" charset="0"/>
              </a:rPr>
              <a:t>;</a:t>
            </a:r>
          </a:p>
          <a:p>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 2;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&lt;=</a:t>
            </a:r>
            <a:r>
              <a:rPr lang="nn-NO" b="1" dirty="0">
                <a:solidFill>
                  <a:srgbClr val="6A3E3E"/>
                </a:solidFill>
                <a:latin typeface="Consolas" panose="020B0609020204030204" pitchFamily="49" charset="0"/>
              </a:rPr>
              <a:t>n</a:t>
            </a:r>
            <a:r>
              <a:rPr lang="nn-NO" b="1" dirty="0">
                <a:solidFill>
                  <a:srgbClr val="000000"/>
                </a:solidFill>
                <a:latin typeface="Consolas" panose="020B0609020204030204" pitchFamily="49" charset="0"/>
              </a:rPr>
              <a:t> ;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a:t>
            </a:r>
          </a:p>
          <a:p>
            <a:r>
              <a:rPr lang="en-US" dirty="0">
                <a:solidFill>
                  <a:srgbClr val="6A3E3E"/>
                </a:solidFill>
                <a:latin typeface="Consolas" panose="020B0609020204030204" pitchFamily="49" charset="0"/>
              </a:rPr>
              <a:t>count</a:t>
            </a:r>
            <a:r>
              <a:rPr lang="en-US" dirty="0">
                <a:solidFill>
                  <a:srgbClr val="000000"/>
                </a:solidFill>
                <a:latin typeface="Consolas" panose="020B0609020204030204" pitchFamily="49" charset="0"/>
              </a:rPr>
              <a:t> = 0;</a:t>
            </a:r>
          </a:p>
          <a:p>
            <a:r>
              <a:rPr lang="nb-NO" b="1" dirty="0">
                <a:solidFill>
                  <a:srgbClr val="7F0055"/>
                </a:solidFill>
                <a:latin typeface="Consolas" panose="020B0609020204030204" pitchFamily="49" charset="0"/>
              </a:rPr>
              <a:t>for</a:t>
            </a:r>
            <a:r>
              <a:rPr lang="nb-NO" b="1" dirty="0">
                <a:solidFill>
                  <a:srgbClr val="000000"/>
                </a:solidFill>
                <a:latin typeface="Consolas" panose="020B0609020204030204" pitchFamily="49" charset="0"/>
              </a:rPr>
              <a:t> (</a:t>
            </a:r>
            <a:r>
              <a:rPr lang="nb-NO" b="1" dirty="0">
                <a:solidFill>
                  <a:srgbClr val="7F0055"/>
                </a:solidFill>
                <a:latin typeface="Consolas" panose="020B0609020204030204" pitchFamily="49" charset="0"/>
              </a:rPr>
              <a:t>int</a:t>
            </a:r>
            <a:r>
              <a:rPr lang="nb-NO" b="1" dirty="0">
                <a:solidFill>
                  <a:srgbClr val="000000"/>
                </a:solidFill>
                <a:latin typeface="Consolas" panose="020B0609020204030204" pitchFamily="49" charset="0"/>
              </a:rPr>
              <a:t> </a:t>
            </a:r>
            <a:r>
              <a:rPr lang="nb-NO" b="1" dirty="0">
                <a:solidFill>
                  <a:srgbClr val="6A3E3E"/>
                </a:solidFill>
                <a:latin typeface="Consolas" panose="020B0609020204030204" pitchFamily="49" charset="0"/>
              </a:rPr>
              <a:t>j</a:t>
            </a:r>
            <a:r>
              <a:rPr lang="nb-NO" b="1" dirty="0">
                <a:solidFill>
                  <a:srgbClr val="000000"/>
                </a:solidFill>
                <a:latin typeface="Consolas" panose="020B0609020204030204" pitchFamily="49" charset="0"/>
              </a:rPr>
              <a:t> = 2; </a:t>
            </a:r>
            <a:r>
              <a:rPr lang="nb-NO" b="1" dirty="0">
                <a:solidFill>
                  <a:srgbClr val="6A3E3E"/>
                </a:solidFill>
                <a:latin typeface="Consolas" panose="020B0609020204030204" pitchFamily="49" charset="0"/>
              </a:rPr>
              <a:t>j</a:t>
            </a:r>
            <a:r>
              <a:rPr lang="nb-NO" b="1" dirty="0">
                <a:solidFill>
                  <a:srgbClr val="000000"/>
                </a:solidFill>
                <a:latin typeface="Consolas" panose="020B0609020204030204" pitchFamily="49" charset="0"/>
              </a:rPr>
              <a:t> &lt;</a:t>
            </a:r>
            <a:r>
              <a:rPr lang="nb-NO" b="1" dirty="0">
                <a:solidFill>
                  <a:srgbClr val="6A3E3E"/>
                </a:solidFill>
                <a:latin typeface="Consolas" panose="020B0609020204030204" pitchFamily="49" charset="0"/>
              </a:rPr>
              <a:t>i</a:t>
            </a:r>
            <a:r>
              <a:rPr lang="nb-NO" b="1" dirty="0">
                <a:solidFill>
                  <a:srgbClr val="000000"/>
                </a:solidFill>
                <a:latin typeface="Consolas" panose="020B0609020204030204" pitchFamily="49" charset="0"/>
              </a:rPr>
              <a:t>; </a:t>
            </a:r>
            <a:r>
              <a:rPr lang="nb-NO" b="1" dirty="0">
                <a:solidFill>
                  <a:srgbClr val="6A3E3E"/>
                </a:solidFill>
                <a:latin typeface="Consolas" panose="020B0609020204030204" pitchFamily="49" charset="0"/>
              </a:rPr>
              <a:t>j</a:t>
            </a:r>
            <a:r>
              <a:rPr lang="nb-NO"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i</a:t>
            </a:r>
            <a:r>
              <a:rPr lang="en-US" b="1" dirty="0" err="1">
                <a:solidFill>
                  <a:srgbClr val="000000"/>
                </a:solidFill>
                <a:latin typeface="Consolas" panose="020B0609020204030204" pitchFamily="49" charset="0"/>
              </a:rPr>
              <a:t>%</a:t>
            </a:r>
            <a:r>
              <a:rPr lang="en-US" b="1" dirty="0" err="1">
                <a:solidFill>
                  <a:srgbClr val="6A3E3E"/>
                </a:solidFill>
                <a:latin typeface="Consolas" panose="020B0609020204030204" pitchFamily="49" charset="0"/>
              </a:rPr>
              <a:t>j</a:t>
            </a:r>
            <a:r>
              <a:rPr lang="en-US" b="1" dirty="0">
                <a:solidFill>
                  <a:srgbClr val="000000"/>
                </a:solidFill>
                <a:latin typeface="Consolas" panose="020B0609020204030204" pitchFamily="49" charset="0"/>
              </a:rPr>
              <a:t>==0){</a:t>
            </a:r>
          </a:p>
          <a:p>
            <a:r>
              <a:rPr lang="en-US" dirty="0">
                <a:solidFill>
                  <a:srgbClr val="6A3E3E"/>
                </a:solidFill>
                <a:latin typeface="Consolas" panose="020B0609020204030204" pitchFamily="49" charset="0"/>
              </a:rPr>
              <a:t>count</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break</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count</a:t>
            </a:r>
            <a:r>
              <a:rPr lang="en-US" b="1" dirty="0">
                <a:solidFill>
                  <a:srgbClr val="000000"/>
                </a:solidFill>
                <a:latin typeface="Consolas" panose="020B0609020204030204" pitchFamily="49" charset="0"/>
              </a:rPr>
              <a:t>==0){</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i</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 "</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70</a:t>
            </a:fld>
            <a:endParaRPr lang="en-US"/>
          </a:p>
        </p:txBody>
      </p:sp>
    </p:spTree>
    <p:extLst>
      <p:ext uri="{BB962C8B-B14F-4D97-AF65-F5344CB8AC3E}">
        <p14:creationId xmlns:p14="http://schemas.microsoft.com/office/powerpoint/2010/main" val="23989103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2 3 5 7 11 13 17 19 </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71</a:t>
            </a:fld>
            <a:endParaRPr lang="en-US"/>
          </a:p>
        </p:txBody>
      </p:sp>
    </p:spTree>
    <p:extLst>
      <p:ext uri="{BB962C8B-B14F-4D97-AF65-F5344CB8AC3E}">
        <p14:creationId xmlns:p14="http://schemas.microsoft.com/office/powerpoint/2010/main" val="12469631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3F7F5F"/>
                </a:solidFill>
                <a:latin typeface="Consolas" panose="020B0609020204030204" pitchFamily="49" charset="0"/>
              </a:rPr>
              <a:t>WAP to print reverse of a given integer number</a:t>
            </a:r>
            <a:br>
              <a:rPr lang="en-US" dirty="0">
                <a:solidFill>
                  <a:srgbClr val="3F7F5F"/>
                </a:solidFill>
                <a:latin typeface="Consolas" panose="020B0609020204030204" pitchFamily="49" charset="0"/>
              </a:rPr>
            </a:br>
            <a:endParaRPr lang="en-US" dirty="0"/>
          </a:p>
        </p:txBody>
      </p:sp>
      <p:sp>
        <p:nvSpPr>
          <p:cNvPr id="3" name="Content Placeholder 2"/>
          <p:cNvSpPr>
            <a:spLocks noGrp="1"/>
          </p:cNvSpPr>
          <p:nvPr>
            <p:ph idx="1"/>
          </p:nvPr>
        </p:nvSpPr>
        <p:spPr/>
        <p:txBody>
          <a:bodyPr>
            <a:normAutofit fontScale="77500" lnSpcReduction="20000"/>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ReverseNumber</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n</a:t>
            </a:r>
            <a:r>
              <a:rPr lang="en-US" b="1" dirty="0">
                <a:solidFill>
                  <a:srgbClr val="000000"/>
                </a:solidFill>
                <a:latin typeface="Consolas" panose="020B0609020204030204" pitchFamily="49" charset="0"/>
              </a:rPr>
              <a:t> = 12345;</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temp</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n</a:t>
            </a:r>
            <a:r>
              <a:rPr lang="en-US" b="1" dirty="0">
                <a:solidFill>
                  <a:srgbClr val="000000"/>
                </a:solidFill>
                <a:latin typeface="Consolas" panose="020B0609020204030204" pitchFamily="49" charset="0"/>
              </a:rPr>
              <a:t>;</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highlight>
                  <a:srgbClr val="F0D8A8"/>
                </a:highlight>
                <a:latin typeface="Consolas" panose="020B0609020204030204" pitchFamily="49" charset="0"/>
              </a:rPr>
              <a:t>reverse</a:t>
            </a:r>
            <a:r>
              <a:rPr lang="en-US" b="1" dirty="0">
                <a:solidFill>
                  <a:srgbClr val="000000"/>
                </a:solidFill>
                <a:highlight>
                  <a:srgbClr val="F0D8A8"/>
                </a:highlight>
                <a:latin typeface="Consolas" panose="020B0609020204030204" pitchFamily="49" charset="0"/>
              </a:rPr>
              <a:t> = 0;</a:t>
            </a:r>
          </a:p>
          <a:p>
            <a:r>
              <a:rPr lang="en-US" b="1" dirty="0">
                <a:solidFill>
                  <a:srgbClr val="7F0055"/>
                </a:solidFill>
                <a:latin typeface="Consolas" panose="020B0609020204030204" pitchFamily="49" charset="0"/>
              </a:rPr>
              <a:t>while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n</a:t>
            </a:r>
            <a:r>
              <a:rPr lang="en-US" b="1" dirty="0">
                <a:solidFill>
                  <a:srgbClr val="000000"/>
                </a:solidFill>
                <a:latin typeface="Consolas" panose="020B0609020204030204" pitchFamily="49" charset="0"/>
              </a:rPr>
              <a:t>!=0) {</a:t>
            </a:r>
          </a:p>
          <a:p>
            <a:r>
              <a:rPr lang="en-US" dirty="0">
                <a:solidFill>
                  <a:srgbClr val="6A3E3E"/>
                </a:solidFill>
                <a:highlight>
                  <a:srgbClr val="F0D8A8"/>
                </a:highlight>
                <a:latin typeface="Consolas" panose="020B0609020204030204" pitchFamily="49" charset="0"/>
              </a:rPr>
              <a:t>reverse</a:t>
            </a:r>
            <a:r>
              <a:rPr lang="en-US" dirty="0">
                <a:solidFill>
                  <a:srgbClr val="000000"/>
                </a:solidFill>
                <a:highlight>
                  <a:srgbClr val="F0D8A8"/>
                </a:highlight>
                <a:latin typeface="Consolas" panose="020B0609020204030204" pitchFamily="49" charset="0"/>
              </a:rPr>
              <a:t> = (</a:t>
            </a:r>
            <a:r>
              <a:rPr lang="en-US" dirty="0">
                <a:solidFill>
                  <a:srgbClr val="6A3E3E"/>
                </a:solidFill>
                <a:highlight>
                  <a:srgbClr val="D4D4D4"/>
                </a:highlight>
                <a:latin typeface="Consolas" panose="020B0609020204030204" pitchFamily="49" charset="0"/>
              </a:rPr>
              <a:t>reverse</a:t>
            </a:r>
            <a:r>
              <a:rPr lang="en-US" dirty="0">
                <a:solidFill>
                  <a:srgbClr val="000000"/>
                </a:solidFill>
                <a:highlight>
                  <a:srgbClr val="D4D4D4"/>
                </a:highlight>
                <a:latin typeface="Consolas" panose="020B0609020204030204" pitchFamily="49" charset="0"/>
              </a:rPr>
              <a:t>* 10) + (</a:t>
            </a:r>
            <a:r>
              <a:rPr lang="en-US" dirty="0">
                <a:solidFill>
                  <a:srgbClr val="6A3E3E"/>
                </a:solidFill>
                <a:highlight>
                  <a:srgbClr val="D4D4D4"/>
                </a:highlight>
                <a:latin typeface="Consolas" panose="020B0609020204030204" pitchFamily="49" charset="0"/>
              </a:rPr>
              <a:t>n</a:t>
            </a:r>
            <a:r>
              <a:rPr lang="en-US" dirty="0">
                <a:solidFill>
                  <a:srgbClr val="000000"/>
                </a:solidFill>
                <a:highlight>
                  <a:srgbClr val="D4D4D4"/>
                </a:highlight>
                <a:latin typeface="Consolas" panose="020B0609020204030204" pitchFamily="49" charset="0"/>
              </a:rPr>
              <a:t>%10);</a:t>
            </a:r>
          </a:p>
          <a:p>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/10;</a:t>
            </a:r>
          </a:p>
          <a:p>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"Given number   "</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temp</a:t>
            </a:r>
            <a:r>
              <a:rPr lang="en-US" b="1" i="1"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"Reverse number "</a:t>
            </a:r>
            <a:r>
              <a:rPr lang="en-US" b="1" i="1" dirty="0">
                <a:solidFill>
                  <a:srgbClr val="000000"/>
                </a:solidFill>
                <a:latin typeface="Consolas" panose="020B0609020204030204" pitchFamily="49" charset="0"/>
              </a:rPr>
              <a:t>+</a:t>
            </a:r>
            <a:r>
              <a:rPr lang="en-US" b="1" i="1" dirty="0">
                <a:solidFill>
                  <a:srgbClr val="6A3E3E"/>
                </a:solidFill>
                <a:highlight>
                  <a:srgbClr val="D4D4D4"/>
                </a:highlight>
                <a:latin typeface="Consolas" panose="020B0609020204030204" pitchFamily="49" charset="0"/>
              </a:rPr>
              <a:t>reverse</a:t>
            </a:r>
            <a:r>
              <a:rPr lang="en-US" b="1" i="1" dirty="0">
                <a:solidFill>
                  <a:srgbClr val="000000"/>
                </a:solidFill>
                <a:highlight>
                  <a:srgbClr val="D4D4D4"/>
                </a:highlight>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72</a:t>
            </a:fld>
            <a:endParaRPr lang="en-US"/>
          </a:p>
        </p:txBody>
      </p:sp>
    </p:spTree>
    <p:extLst>
      <p:ext uri="{BB962C8B-B14F-4D97-AF65-F5344CB8AC3E}">
        <p14:creationId xmlns:p14="http://schemas.microsoft.com/office/powerpoint/2010/main" val="32249817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Given number   12345</a:t>
            </a:r>
          </a:p>
          <a:p>
            <a:r>
              <a:rPr lang="en-US" dirty="0"/>
              <a:t>Reverse number 54321</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73</a:t>
            </a:fld>
            <a:endParaRPr lang="en-US"/>
          </a:p>
        </p:txBody>
      </p:sp>
    </p:spTree>
    <p:extLst>
      <p:ext uri="{BB962C8B-B14F-4D97-AF65-F5344CB8AC3E}">
        <p14:creationId xmlns:p14="http://schemas.microsoft.com/office/powerpoint/2010/main" val="7898307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60248"/>
          </a:xfrm>
        </p:spPr>
        <p:txBody>
          <a:bodyPr>
            <a:normAutofit/>
          </a:bodyPr>
          <a:lstStyle/>
          <a:p>
            <a:r>
              <a:rPr lang="en-US" sz="2400" dirty="0">
                <a:solidFill>
                  <a:srgbClr val="3F7F5F"/>
                </a:solidFill>
                <a:latin typeface="Consolas" panose="020B0609020204030204" pitchFamily="49" charset="0"/>
              </a:rPr>
              <a:t>WAP to check given number is </a:t>
            </a:r>
            <a:r>
              <a:rPr lang="en-US" sz="2400" u="sng" dirty="0">
                <a:solidFill>
                  <a:srgbClr val="3F7F5F"/>
                </a:solidFill>
                <a:latin typeface="Consolas" panose="020B0609020204030204" pitchFamily="49" charset="0"/>
              </a:rPr>
              <a:t>palindrome or not</a:t>
            </a:r>
            <a:endParaRPr lang="en-US" sz="2400" dirty="0"/>
          </a:p>
        </p:txBody>
      </p:sp>
      <p:sp>
        <p:nvSpPr>
          <p:cNvPr id="3" name="Content Placeholder 2"/>
          <p:cNvSpPr>
            <a:spLocks noGrp="1"/>
          </p:cNvSpPr>
          <p:nvPr>
            <p:ph idx="1"/>
          </p:nvPr>
        </p:nvSpPr>
        <p:spPr>
          <a:xfrm>
            <a:off x="677334" y="1207009"/>
            <a:ext cx="8596668" cy="4834354"/>
          </a:xfrm>
        </p:spPr>
        <p:txBody>
          <a:bodyPr>
            <a:normAutofit fontScale="62500" lnSpcReduction="20000"/>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CheckPalindromeNumber</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n</a:t>
            </a:r>
            <a:r>
              <a:rPr lang="en-US" b="1" dirty="0">
                <a:solidFill>
                  <a:srgbClr val="000000"/>
                </a:solidFill>
                <a:latin typeface="Consolas" panose="020B0609020204030204" pitchFamily="49" charset="0"/>
              </a:rPr>
              <a:t> =12321;</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temp</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n</a:t>
            </a:r>
            <a:r>
              <a:rPr lang="en-US" b="1" dirty="0">
                <a:solidFill>
                  <a:srgbClr val="000000"/>
                </a:solidFill>
                <a:latin typeface="Consolas" panose="020B0609020204030204" pitchFamily="49" charset="0"/>
              </a:rPr>
              <a:t>;</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reverse</a:t>
            </a:r>
            <a:r>
              <a:rPr lang="en-US" b="1" dirty="0">
                <a:solidFill>
                  <a:srgbClr val="000000"/>
                </a:solidFill>
                <a:latin typeface="Consolas" panose="020B0609020204030204" pitchFamily="49" charset="0"/>
              </a:rPr>
              <a:t> = 0;</a:t>
            </a:r>
          </a:p>
          <a:p>
            <a:r>
              <a:rPr lang="en-US" b="1" dirty="0">
                <a:solidFill>
                  <a:srgbClr val="7F0055"/>
                </a:solidFill>
                <a:latin typeface="Consolas" panose="020B0609020204030204" pitchFamily="49" charset="0"/>
              </a:rPr>
              <a:t>while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n</a:t>
            </a:r>
            <a:r>
              <a:rPr lang="en-US" b="1" dirty="0">
                <a:solidFill>
                  <a:srgbClr val="000000"/>
                </a:solidFill>
                <a:latin typeface="Consolas" panose="020B0609020204030204" pitchFamily="49" charset="0"/>
              </a:rPr>
              <a:t>!=0) {</a:t>
            </a:r>
          </a:p>
          <a:p>
            <a:r>
              <a:rPr lang="en-US" dirty="0">
                <a:solidFill>
                  <a:srgbClr val="6A3E3E"/>
                </a:solidFill>
                <a:latin typeface="Consolas" panose="020B0609020204030204" pitchFamily="49" charset="0"/>
              </a:rPr>
              <a:t>reverse</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reverse</a:t>
            </a:r>
            <a:r>
              <a:rPr lang="en-US" dirty="0">
                <a:solidFill>
                  <a:srgbClr val="000000"/>
                </a:solidFill>
                <a:latin typeface="Consolas" panose="020B0609020204030204" pitchFamily="49" charset="0"/>
              </a:rPr>
              <a:t> * 10) + (</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%10);</a:t>
            </a:r>
          </a:p>
          <a:p>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/10;</a:t>
            </a:r>
          </a:p>
          <a:p>
            <a:r>
              <a:rPr lang="en-US" dirty="0">
                <a:solidFill>
                  <a:srgbClr val="000000"/>
                </a:solidFill>
                <a:latin typeface="Consolas" panose="020B0609020204030204" pitchFamily="49" charset="0"/>
              </a:rPr>
              <a:t>}</a:t>
            </a:r>
          </a:p>
          <a:p>
            <a:r>
              <a:rPr lang="en-US" dirty="0" err="1">
                <a:solidFill>
                  <a:srgbClr val="000000"/>
                </a:solidFill>
                <a:highlight>
                  <a:srgbClr val="D4D4D4"/>
                </a:highlight>
                <a:latin typeface="Consolas" panose="020B0609020204030204" pitchFamily="49" charset="0"/>
              </a:rPr>
              <a:t>System.</a:t>
            </a:r>
            <a:r>
              <a:rPr lang="en-US" b="1" i="1" dirty="0" err="1">
                <a:solidFill>
                  <a:srgbClr val="0000C0"/>
                </a:solidFill>
                <a:highlight>
                  <a:srgbClr val="D4D4D4"/>
                </a:highlight>
                <a:latin typeface="Consolas" panose="020B0609020204030204" pitchFamily="49" charset="0"/>
              </a:rPr>
              <a:t>out</a:t>
            </a:r>
            <a:r>
              <a:rPr lang="en-US" b="1" i="1" dirty="0" err="1">
                <a:solidFill>
                  <a:srgbClr val="000000"/>
                </a:solidFill>
                <a:highlight>
                  <a:srgbClr val="D4D4D4"/>
                </a:highlight>
                <a:latin typeface="Consolas" panose="020B0609020204030204" pitchFamily="49" charset="0"/>
              </a:rPr>
              <a:t>.println</a:t>
            </a:r>
            <a:r>
              <a:rPr lang="en-US" b="1" i="1" dirty="0">
                <a:solidFill>
                  <a:srgbClr val="000000"/>
                </a:solidFill>
                <a:highlight>
                  <a:srgbClr val="D4D4D4"/>
                </a:highlight>
                <a:latin typeface="Consolas" panose="020B0609020204030204" pitchFamily="49" charset="0"/>
              </a:rPr>
              <a:t>(</a:t>
            </a:r>
            <a:r>
              <a:rPr lang="en-US" b="1" i="1" dirty="0">
                <a:solidFill>
                  <a:srgbClr val="2A00FF"/>
                </a:solidFill>
                <a:highlight>
                  <a:srgbClr val="D4D4D4"/>
                </a:highlight>
                <a:latin typeface="Consolas" panose="020B0609020204030204" pitchFamily="49" charset="0"/>
              </a:rPr>
              <a:t>"Given number   : "</a:t>
            </a:r>
            <a:r>
              <a:rPr lang="en-US" b="1" i="1" dirty="0">
                <a:solidFill>
                  <a:srgbClr val="000000"/>
                </a:solidFill>
                <a:highlight>
                  <a:srgbClr val="D4D4D4"/>
                </a:highlight>
                <a:latin typeface="Consolas" panose="020B0609020204030204" pitchFamily="49" charset="0"/>
              </a:rPr>
              <a:t>+</a:t>
            </a:r>
            <a:r>
              <a:rPr lang="en-US" b="1" i="1" dirty="0">
                <a:solidFill>
                  <a:srgbClr val="6A3E3E"/>
                </a:solidFill>
                <a:highlight>
                  <a:srgbClr val="D4D4D4"/>
                </a:highlight>
                <a:latin typeface="Consolas" panose="020B0609020204030204" pitchFamily="49" charset="0"/>
              </a:rPr>
              <a:t>temp</a:t>
            </a:r>
            <a:r>
              <a:rPr lang="en-US" b="1" i="1" dirty="0">
                <a:solidFill>
                  <a:srgbClr val="000000"/>
                </a:solidFill>
                <a:highlight>
                  <a:srgbClr val="D4D4D4"/>
                </a:highlight>
                <a:latin typeface="Consolas" panose="020B0609020204030204" pitchFamily="49" charset="0"/>
              </a:rPr>
              <a:t>);</a:t>
            </a:r>
          </a:p>
          <a:p>
            <a:r>
              <a:rPr lang="en-US" dirty="0" err="1">
                <a:solidFill>
                  <a:srgbClr val="000000"/>
                </a:solidFill>
                <a:highlight>
                  <a:srgbClr val="D4D4D4"/>
                </a:highlight>
                <a:latin typeface="Consolas" panose="020B0609020204030204" pitchFamily="49" charset="0"/>
              </a:rPr>
              <a:t>System.</a:t>
            </a:r>
            <a:r>
              <a:rPr lang="en-US" b="1" i="1" dirty="0" err="1">
                <a:solidFill>
                  <a:srgbClr val="0000C0"/>
                </a:solidFill>
                <a:highlight>
                  <a:srgbClr val="D4D4D4"/>
                </a:highlight>
                <a:latin typeface="Consolas" panose="020B0609020204030204" pitchFamily="49" charset="0"/>
              </a:rPr>
              <a:t>out</a:t>
            </a:r>
            <a:r>
              <a:rPr lang="en-US" b="1" i="1" dirty="0" err="1">
                <a:solidFill>
                  <a:srgbClr val="000000"/>
                </a:solidFill>
                <a:highlight>
                  <a:srgbClr val="D4D4D4"/>
                </a:highlight>
                <a:latin typeface="Consolas" panose="020B0609020204030204" pitchFamily="49" charset="0"/>
              </a:rPr>
              <a:t>.println</a:t>
            </a:r>
            <a:r>
              <a:rPr lang="en-US" b="1" i="1" dirty="0">
                <a:solidFill>
                  <a:srgbClr val="000000"/>
                </a:solidFill>
                <a:highlight>
                  <a:srgbClr val="D4D4D4"/>
                </a:highlight>
                <a:latin typeface="Consolas" panose="020B0609020204030204" pitchFamily="49" charset="0"/>
              </a:rPr>
              <a:t>(</a:t>
            </a:r>
            <a:r>
              <a:rPr lang="en-US" b="1" i="1" dirty="0">
                <a:solidFill>
                  <a:srgbClr val="2A00FF"/>
                </a:solidFill>
                <a:highlight>
                  <a:srgbClr val="D4D4D4"/>
                </a:highlight>
                <a:latin typeface="Consolas" panose="020B0609020204030204" pitchFamily="49" charset="0"/>
              </a:rPr>
              <a:t>"Reverse Number : "</a:t>
            </a:r>
            <a:r>
              <a:rPr lang="en-US" b="1" i="1" dirty="0">
                <a:solidFill>
                  <a:srgbClr val="000000"/>
                </a:solidFill>
                <a:highlight>
                  <a:srgbClr val="D4D4D4"/>
                </a:highlight>
                <a:latin typeface="Consolas" panose="020B0609020204030204" pitchFamily="49" charset="0"/>
              </a:rPr>
              <a:t>+</a:t>
            </a:r>
            <a:r>
              <a:rPr lang="en-US" b="1" i="1" dirty="0">
                <a:solidFill>
                  <a:srgbClr val="6A3E3E"/>
                </a:solidFill>
                <a:highlight>
                  <a:srgbClr val="D4D4D4"/>
                </a:highlight>
                <a:latin typeface="Consolas" panose="020B0609020204030204" pitchFamily="49" charset="0"/>
              </a:rPr>
              <a:t>reverse</a:t>
            </a:r>
            <a:r>
              <a:rPr lang="en-US" b="1" i="1" dirty="0">
                <a:solidFill>
                  <a:srgbClr val="000000"/>
                </a:solidFill>
                <a:highlight>
                  <a:srgbClr val="D4D4D4"/>
                </a:highlight>
                <a:latin typeface="Consolas" panose="020B0609020204030204" pitchFamily="49" charset="0"/>
              </a:rPr>
              <a:t>);</a:t>
            </a:r>
          </a:p>
          <a:p>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reverse</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temp</a:t>
            </a:r>
            <a:r>
              <a:rPr lang="en-US" b="1" dirty="0">
                <a:solidFill>
                  <a:srgbClr val="000000"/>
                </a:solidFill>
                <a:latin typeface="Consolas" panose="020B0609020204030204" pitchFamily="49" charset="0"/>
              </a:rPr>
              <a:t>){</a:t>
            </a:r>
          </a:p>
          <a:p>
            <a:r>
              <a:rPr lang="en-US" dirty="0" err="1">
                <a:solidFill>
                  <a:srgbClr val="000000"/>
                </a:solidFill>
                <a:highlight>
                  <a:srgbClr val="D4D4D4"/>
                </a:highlight>
                <a:latin typeface="Consolas" panose="020B0609020204030204" pitchFamily="49" charset="0"/>
              </a:rPr>
              <a:t>System.</a:t>
            </a:r>
            <a:r>
              <a:rPr lang="en-US" b="1" i="1" dirty="0" err="1">
                <a:solidFill>
                  <a:srgbClr val="0000C0"/>
                </a:solidFill>
                <a:highlight>
                  <a:srgbClr val="D4D4D4"/>
                </a:highlight>
                <a:latin typeface="Consolas" panose="020B0609020204030204" pitchFamily="49" charset="0"/>
              </a:rPr>
              <a:t>out</a:t>
            </a:r>
            <a:r>
              <a:rPr lang="en-US" b="1" i="1" dirty="0" err="1">
                <a:solidFill>
                  <a:srgbClr val="000000"/>
                </a:solidFill>
                <a:highlight>
                  <a:srgbClr val="D4D4D4"/>
                </a:highlight>
                <a:latin typeface="Consolas" panose="020B0609020204030204" pitchFamily="49" charset="0"/>
              </a:rPr>
              <a:t>.println</a:t>
            </a:r>
            <a:r>
              <a:rPr lang="en-US" b="1" i="1" dirty="0">
                <a:solidFill>
                  <a:srgbClr val="000000"/>
                </a:solidFill>
                <a:highlight>
                  <a:srgbClr val="D4D4D4"/>
                </a:highlight>
                <a:latin typeface="Consolas" panose="020B0609020204030204" pitchFamily="49" charset="0"/>
              </a:rPr>
              <a:t>(</a:t>
            </a:r>
            <a:r>
              <a:rPr lang="en-US" b="1" i="1" dirty="0">
                <a:solidFill>
                  <a:srgbClr val="6A3E3E"/>
                </a:solidFill>
                <a:highlight>
                  <a:srgbClr val="D4D4D4"/>
                </a:highlight>
                <a:latin typeface="Consolas" panose="020B0609020204030204" pitchFamily="49" charset="0"/>
              </a:rPr>
              <a:t>temp</a:t>
            </a:r>
            <a:r>
              <a:rPr lang="en-US" b="1" i="1" dirty="0">
                <a:solidFill>
                  <a:srgbClr val="000000"/>
                </a:solidFill>
                <a:highlight>
                  <a:srgbClr val="D4D4D4"/>
                </a:highlight>
                <a:latin typeface="Consolas" panose="020B0609020204030204" pitchFamily="49" charset="0"/>
              </a:rPr>
              <a:t> +</a:t>
            </a:r>
            <a:r>
              <a:rPr lang="en-US" b="1" i="1" dirty="0">
                <a:solidFill>
                  <a:srgbClr val="2A00FF"/>
                </a:solidFill>
                <a:highlight>
                  <a:srgbClr val="D4D4D4"/>
                </a:highlight>
                <a:latin typeface="Consolas" panose="020B0609020204030204" pitchFamily="49" charset="0"/>
              </a:rPr>
              <a:t>" is Palindrome"</a:t>
            </a:r>
            <a:r>
              <a:rPr lang="en-US" b="1" i="1" dirty="0">
                <a:solidFill>
                  <a:srgbClr val="000000"/>
                </a:solidFill>
                <a:highlight>
                  <a:srgbClr val="D4D4D4"/>
                </a:highlight>
                <a:latin typeface="Consolas" panose="020B0609020204030204" pitchFamily="49" charset="0"/>
              </a:rPr>
              <a:t>);</a:t>
            </a:r>
          </a:p>
          <a:p>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dirty="0" err="1">
                <a:solidFill>
                  <a:srgbClr val="000000"/>
                </a:solidFill>
                <a:highlight>
                  <a:srgbClr val="D4D4D4"/>
                </a:highlight>
                <a:latin typeface="Consolas" panose="020B0609020204030204" pitchFamily="49" charset="0"/>
              </a:rPr>
              <a:t>System.</a:t>
            </a:r>
            <a:r>
              <a:rPr lang="en-US" b="1" i="1" dirty="0" err="1">
                <a:solidFill>
                  <a:srgbClr val="0000C0"/>
                </a:solidFill>
                <a:highlight>
                  <a:srgbClr val="D4D4D4"/>
                </a:highlight>
                <a:latin typeface="Consolas" panose="020B0609020204030204" pitchFamily="49" charset="0"/>
              </a:rPr>
              <a:t>out</a:t>
            </a:r>
            <a:r>
              <a:rPr lang="en-US" b="1" i="1" dirty="0" err="1">
                <a:solidFill>
                  <a:srgbClr val="000000"/>
                </a:solidFill>
                <a:highlight>
                  <a:srgbClr val="D4D4D4"/>
                </a:highlight>
                <a:latin typeface="Consolas" panose="020B0609020204030204" pitchFamily="49" charset="0"/>
              </a:rPr>
              <a:t>.println</a:t>
            </a:r>
            <a:r>
              <a:rPr lang="en-US" b="1" i="1" dirty="0">
                <a:solidFill>
                  <a:srgbClr val="000000"/>
                </a:solidFill>
                <a:highlight>
                  <a:srgbClr val="D4D4D4"/>
                </a:highlight>
                <a:latin typeface="Consolas" panose="020B0609020204030204" pitchFamily="49" charset="0"/>
              </a:rPr>
              <a:t>(</a:t>
            </a:r>
            <a:r>
              <a:rPr lang="en-US" b="1" i="1" dirty="0">
                <a:solidFill>
                  <a:srgbClr val="6A3E3E"/>
                </a:solidFill>
                <a:highlight>
                  <a:srgbClr val="D4D4D4"/>
                </a:highlight>
                <a:latin typeface="Consolas" panose="020B0609020204030204" pitchFamily="49" charset="0"/>
              </a:rPr>
              <a:t>temp</a:t>
            </a:r>
            <a:r>
              <a:rPr lang="en-US" b="1" i="1" dirty="0">
                <a:solidFill>
                  <a:srgbClr val="000000"/>
                </a:solidFill>
                <a:highlight>
                  <a:srgbClr val="D4D4D4"/>
                </a:highlight>
                <a:latin typeface="Consolas" panose="020B0609020204030204" pitchFamily="49" charset="0"/>
              </a:rPr>
              <a:t> + </a:t>
            </a:r>
            <a:r>
              <a:rPr lang="en-US" b="1" i="1" dirty="0">
                <a:solidFill>
                  <a:srgbClr val="2A00FF"/>
                </a:solidFill>
                <a:highlight>
                  <a:srgbClr val="D4D4D4"/>
                </a:highlight>
                <a:latin typeface="Consolas" panose="020B0609020204030204" pitchFamily="49" charset="0"/>
              </a:rPr>
              <a:t>" Not palindrome"</a:t>
            </a:r>
            <a:r>
              <a:rPr lang="en-US" b="1" i="1" dirty="0">
                <a:solidFill>
                  <a:srgbClr val="000000"/>
                </a:solidFill>
                <a:highlight>
                  <a:srgbClr val="D4D4D4"/>
                </a:highlight>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74</a:t>
            </a:fld>
            <a:endParaRPr lang="en-US"/>
          </a:p>
        </p:txBody>
      </p:sp>
    </p:spTree>
    <p:extLst>
      <p:ext uri="{BB962C8B-B14F-4D97-AF65-F5344CB8AC3E}">
        <p14:creationId xmlns:p14="http://schemas.microsoft.com/office/powerpoint/2010/main" val="17181851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Given number   : 12321</a:t>
            </a:r>
          </a:p>
          <a:p>
            <a:r>
              <a:rPr lang="en-US" dirty="0"/>
              <a:t>Reverse Number : 12321</a:t>
            </a:r>
          </a:p>
          <a:p>
            <a:r>
              <a:rPr lang="en-US" dirty="0"/>
              <a:t>12321 is Palindrome</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75</a:t>
            </a:fld>
            <a:endParaRPr lang="en-US"/>
          </a:p>
        </p:txBody>
      </p:sp>
    </p:spTree>
    <p:extLst>
      <p:ext uri="{BB962C8B-B14F-4D97-AF65-F5344CB8AC3E}">
        <p14:creationId xmlns:p14="http://schemas.microsoft.com/office/powerpoint/2010/main" val="41344883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Armstrong Numbers</a:t>
            </a:r>
            <a:br>
              <a:rPr lang="en-US" b="1" dirty="0"/>
            </a:br>
            <a:endParaRPr lang="en-US" dirty="0"/>
          </a:p>
        </p:txBody>
      </p:sp>
      <p:sp>
        <p:nvSpPr>
          <p:cNvPr id="3" name="Content Placeholder 2"/>
          <p:cNvSpPr>
            <a:spLocks noGrp="1"/>
          </p:cNvSpPr>
          <p:nvPr>
            <p:ph idx="1"/>
          </p:nvPr>
        </p:nvSpPr>
        <p:spPr/>
        <p:txBody>
          <a:bodyPr/>
          <a:lstStyle/>
          <a:p>
            <a:r>
              <a:rPr lang="en-US" dirty="0"/>
              <a:t>An </a:t>
            </a:r>
            <a:r>
              <a:rPr lang="en-US" b="1" dirty="0"/>
              <a:t>Armstrong number</a:t>
            </a:r>
            <a:r>
              <a:rPr lang="en-US" dirty="0"/>
              <a:t> of three digits is an integer such that the sum of the cubes of its digits is equal to the </a:t>
            </a:r>
            <a:r>
              <a:rPr lang="en-US" b="1" dirty="0"/>
              <a:t>number</a:t>
            </a:r>
            <a:r>
              <a:rPr lang="en-US" dirty="0"/>
              <a:t> itself. For example, 371 is an </a:t>
            </a:r>
            <a:r>
              <a:rPr lang="en-US" b="1" dirty="0"/>
              <a:t>Armstrong number</a:t>
            </a:r>
            <a:r>
              <a:rPr lang="en-US" dirty="0"/>
              <a:t> since 3**3 + 7**3 + 1**3 = 371.</a:t>
            </a:r>
          </a:p>
          <a:p>
            <a:r>
              <a:rPr lang="en-US" dirty="0" err="1"/>
              <a:t>Eg</a:t>
            </a:r>
            <a:r>
              <a:rPr lang="en-US" dirty="0"/>
              <a:t>:</a:t>
            </a:r>
          </a:p>
          <a:p>
            <a:r>
              <a:rPr lang="en-US" dirty="0"/>
              <a:t>153</a:t>
            </a:r>
          </a:p>
          <a:p>
            <a:r>
              <a:rPr lang="en-US" dirty="0"/>
              <a:t>370</a:t>
            </a:r>
          </a:p>
          <a:p>
            <a:r>
              <a:rPr lang="en-US" dirty="0"/>
              <a:t>371</a:t>
            </a:r>
          </a:p>
          <a:p>
            <a:r>
              <a:rPr lang="en-US"/>
              <a:t>407</a:t>
            </a:r>
            <a:endParaRPr lang="en-US"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76</a:t>
            </a:fld>
            <a:endParaRPr lang="en-US"/>
          </a:p>
        </p:txBody>
      </p:sp>
    </p:spTree>
    <p:extLst>
      <p:ext uri="{BB962C8B-B14F-4D97-AF65-F5344CB8AC3E}">
        <p14:creationId xmlns:p14="http://schemas.microsoft.com/office/powerpoint/2010/main" val="8469329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12064"/>
          </a:xfrm>
        </p:spPr>
        <p:txBody>
          <a:bodyPr>
            <a:normAutofit fontScale="90000"/>
          </a:bodyPr>
          <a:lstStyle/>
          <a:p>
            <a:r>
              <a:rPr lang="en-US" sz="2800" dirty="0"/>
              <a:t>WAP to check given number is Armstrong or not?</a:t>
            </a:r>
          </a:p>
        </p:txBody>
      </p:sp>
      <p:sp>
        <p:nvSpPr>
          <p:cNvPr id="3" name="Content Placeholder 2"/>
          <p:cNvSpPr>
            <a:spLocks noGrp="1"/>
          </p:cNvSpPr>
          <p:nvPr>
            <p:ph idx="1"/>
          </p:nvPr>
        </p:nvSpPr>
        <p:spPr>
          <a:xfrm>
            <a:off x="677334" y="758953"/>
            <a:ext cx="8596668" cy="5282410"/>
          </a:xfrm>
        </p:spPr>
        <p:txBody>
          <a:bodyPr>
            <a:normAutofit fontScale="55000" lnSpcReduction="20000"/>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CheckArmstrongNumber</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n</a:t>
            </a:r>
            <a:r>
              <a:rPr lang="en-US" b="1" dirty="0">
                <a:solidFill>
                  <a:srgbClr val="000000"/>
                </a:solidFill>
                <a:latin typeface="Consolas" panose="020B0609020204030204" pitchFamily="49" charset="0"/>
              </a:rPr>
              <a:t> = 153;</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temp</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n</a:t>
            </a:r>
            <a:r>
              <a:rPr lang="en-US" b="1" dirty="0">
                <a:solidFill>
                  <a:srgbClr val="000000"/>
                </a:solidFill>
                <a:latin typeface="Consolas" panose="020B0609020204030204" pitchFamily="49" charset="0"/>
              </a:rPr>
              <a:t>;</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sumOfCubes</a:t>
            </a:r>
            <a:r>
              <a:rPr lang="en-US" b="1" dirty="0">
                <a:solidFill>
                  <a:srgbClr val="000000"/>
                </a:solidFill>
                <a:latin typeface="Consolas" panose="020B0609020204030204" pitchFamily="49" charset="0"/>
              </a:rPr>
              <a:t> = 0;</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remainder</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while</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n</a:t>
            </a:r>
            <a:r>
              <a:rPr lang="en-US" b="1" dirty="0">
                <a:solidFill>
                  <a:srgbClr val="000000"/>
                </a:solidFill>
                <a:latin typeface="Consolas" panose="020B0609020204030204" pitchFamily="49" charset="0"/>
              </a:rPr>
              <a:t>!=0){</a:t>
            </a:r>
          </a:p>
          <a:p>
            <a:r>
              <a:rPr lang="en-US" dirty="0">
                <a:solidFill>
                  <a:srgbClr val="6A3E3E"/>
                </a:solidFill>
                <a:latin typeface="Consolas" panose="020B0609020204030204" pitchFamily="49" charset="0"/>
              </a:rPr>
              <a:t>remainder</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%10;</a:t>
            </a:r>
          </a:p>
          <a:p>
            <a:r>
              <a:rPr lang="en-US" dirty="0" err="1">
                <a:solidFill>
                  <a:srgbClr val="6A3E3E"/>
                </a:solidFill>
                <a:latin typeface="Consolas" panose="020B0609020204030204" pitchFamily="49" charset="0"/>
              </a:rPr>
              <a:t>sumOfCubes</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remainder</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remainder</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remainder</a:t>
            </a:r>
            <a:r>
              <a:rPr lang="en-US" dirty="0">
                <a:solidFill>
                  <a:srgbClr val="000000"/>
                </a:solidFill>
                <a:latin typeface="Consolas" panose="020B0609020204030204" pitchFamily="49" charset="0"/>
              </a:rPr>
              <a:t>;</a:t>
            </a:r>
          </a:p>
          <a:p>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/10;</a:t>
            </a:r>
          </a:p>
          <a:p>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"Given Number: "</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temp</a:t>
            </a:r>
            <a:r>
              <a:rPr lang="en-US" b="1" i="1"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"Sum of cubes: "</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sumOfCubes</a:t>
            </a:r>
            <a:r>
              <a:rPr lang="en-US" b="1" i="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sumOfCubes</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temp</a:t>
            </a:r>
            <a:r>
              <a:rPr lang="en-US"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"Palindrome"</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"Not Palindrome"</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77</a:t>
            </a:fld>
            <a:endParaRPr lang="en-US"/>
          </a:p>
        </p:txBody>
      </p:sp>
    </p:spTree>
    <p:extLst>
      <p:ext uri="{BB962C8B-B14F-4D97-AF65-F5344CB8AC3E}">
        <p14:creationId xmlns:p14="http://schemas.microsoft.com/office/powerpoint/2010/main" val="15175013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Leap Year</a:t>
            </a:r>
          </a:p>
        </p:txBody>
      </p:sp>
      <p:sp>
        <p:nvSpPr>
          <p:cNvPr id="3" name="Content Placeholder 2"/>
          <p:cNvSpPr>
            <a:spLocks noGrp="1"/>
          </p:cNvSpPr>
          <p:nvPr>
            <p:ph idx="1"/>
          </p:nvPr>
        </p:nvSpPr>
        <p:spPr/>
        <p:txBody>
          <a:bodyPr/>
          <a:lstStyle/>
          <a:p>
            <a:r>
              <a:rPr lang="en-US" dirty="0"/>
              <a:t>Which Years are Leap Years?</a:t>
            </a:r>
          </a:p>
          <a:p>
            <a:r>
              <a:rPr lang="en-US" dirty="0"/>
              <a:t>In the Gregorian calendar 3 criteria must be taken into account to identify leap years:</a:t>
            </a:r>
          </a:p>
          <a:p>
            <a:r>
              <a:rPr lang="en-US" dirty="0"/>
              <a:t>The year is evenly divisible by 4;</a:t>
            </a:r>
          </a:p>
          <a:p>
            <a:r>
              <a:rPr lang="en-US" dirty="0"/>
              <a:t>If the year can be evenly divided by 100, it is NOT a leap year, unless;</a:t>
            </a:r>
          </a:p>
          <a:p>
            <a:r>
              <a:rPr lang="en-US" dirty="0"/>
              <a:t>The year is also evenly divisible by 400. Then it is a leap year.</a:t>
            </a:r>
          </a:p>
          <a:p>
            <a:r>
              <a:rPr lang="en-US" dirty="0"/>
              <a:t>This means that </a:t>
            </a:r>
            <a:r>
              <a:rPr lang="en-US" dirty="0">
                <a:hlinkClick r:id="rId2"/>
              </a:rPr>
              <a:t>2000</a:t>
            </a:r>
            <a:r>
              <a:rPr lang="en-US" dirty="0"/>
              <a:t> and</a:t>
            </a:r>
            <a:r>
              <a:rPr lang="en-US" dirty="0">
                <a:hlinkClick r:id="rId3"/>
              </a:rPr>
              <a:t> 2400</a:t>
            </a:r>
            <a:r>
              <a:rPr lang="en-US" dirty="0"/>
              <a:t> are leap years, while </a:t>
            </a:r>
            <a:r>
              <a:rPr lang="en-US" dirty="0">
                <a:hlinkClick r:id="rId4"/>
              </a:rPr>
              <a:t>1800</a:t>
            </a:r>
            <a:r>
              <a:rPr lang="en-US" dirty="0"/>
              <a:t>, </a:t>
            </a:r>
            <a:r>
              <a:rPr lang="en-US" dirty="0">
                <a:hlinkClick r:id="rId5"/>
              </a:rPr>
              <a:t>1900</a:t>
            </a:r>
            <a:r>
              <a:rPr lang="en-US" dirty="0"/>
              <a:t>, </a:t>
            </a:r>
            <a:r>
              <a:rPr lang="en-US" dirty="0">
                <a:hlinkClick r:id="rId6"/>
              </a:rPr>
              <a:t>2100</a:t>
            </a:r>
            <a:r>
              <a:rPr lang="en-US" dirty="0"/>
              <a:t>, </a:t>
            </a:r>
            <a:r>
              <a:rPr lang="en-US" dirty="0">
                <a:hlinkClick r:id="rId7"/>
              </a:rPr>
              <a:t>2200</a:t>
            </a:r>
            <a:r>
              <a:rPr lang="en-US" dirty="0"/>
              <a:t>, </a:t>
            </a:r>
            <a:r>
              <a:rPr lang="en-US" dirty="0">
                <a:hlinkClick r:id="rId8"/>
              </a:rPr>
              <a:t>2300</a:t>
            </a:r>
            <a:r>
              <a:rPr lang="en-US" dirty="0"/>
              <a:t> and </a:t>
            </a:r>
            <a:r>
              <a:rPr lang="en-US" dirty="0">
                <a:hlinkClick r:id="rId9"/>
              </a:rPr>
              <a:t>2500</a:t>
            </a:r>
            <a:r>
              <a:rPr lang="en-US" dirty="0"/>
              <a:t> are NOT leap years.</a:t>
            </a:r>
          </a:p>
          <a:p>
            <a:pPr marL="0" indent="0">
              <a:buNone/>
            </a:pPr>
            <a:br>
              <a:rPr lang="en-US" dirty="0"/>
            </a:br>
            <a:endParaRPr lang="en-US"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78</a:t>
            </a:fld>
            <a:endParaRPr lang="en-US"/>
          </a:p>
        </p:txBody>
      </p:sp>
    </p:spTree>
    <p:extLst>
      <p:ext uri="{BB962C8B-B14F-4D97-AF65-F5344CB8AC3E}">
        <p14:creationId xmlns:p14="http://schemas.microsoft.com/office/powerpoint/2010/main" val="23256081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 leap year is a year containing one additional day (366 days a year). Review the leap year algorithm :</a:t>
            </a:r>
          </a:p>
        </p:txBody>
      </p:sp>
      <p:pic>
        <p:nvPicPr>
          <p:cNvPr id="10" name="Content Placeholder 9"/>
          <p:cNvPicPr>
            <a:picLocks noGrp="1" noChangeAspect="1"/>
          </p:cNvPicPr>
          <p:nvPr>
            <p:ph idx="1"/>
          </p:nvPr>
        </p:nvPicPr>
        <p:blipFill>
          <a:blip r:embed="rId2"/>
          <a:stretch>
            <a:fillRect/>
          </a:stretch>
        </p:blipFill>
        <p:spPr>
          <a:xfrm>
            <a:off x="2291969" y="2606040"/>
            <a:ext cx="3785235" cy="2108729"/>
          </a:xfrm>
          <a:prstGeom prst="rect">
            <a:avLst/>
          </a:prstGeom>
        </p:spPr>
      </p:pic>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79</a:t>
            </a:fld>
            <a:endParaRPr lang="en-US"/>
          </a:p>
        </p:txBody>
      </p:sp>
    </p:spTree>
    <p:extLst>
      <p:ext uri="{BB962C8B-B14F-4D97-AF65-F5344CB8AC3E}">
        <p14:creationId xmlns:p14="http://schemas.microsoft.com/office/powerpoint/2010/main" val="372022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lstStyle/>
          <a:p>
            <a:r>
              <a:rPr lang="en-US" dirty="0"/>
              <a:t>while(</a:t>
            </a:r>
            <a:r>
              <a:rPr lang="en-US" dirty="0" err="1"/>
              <a:t>boolean_expression</a:t>
            </a:r>
            <a:r>
              <a:rPr lang="en-US" dirty="0"/>
              <a:t>){</a:t>
            </a:r>
          </a:p>
          <a:p>
            <a:pPr lvl="1"/>
            <a:r>
              <a:rPr lang="en-US" dirty="0"/>
              <a:t>//</a:t>
            </a:r>
            <a:r>
              <a:rPr lang="en-US" dirty="0" err="1"/>
              <a:t>statementes</a:t>
            </a:r>
            <a:endParaRPr lang="en-US" dirty="0"/>
          </a:p>
          <a:p>
            <a:r>
              <a:rPr lang="en-US" dirty="0"/>
              <a:t>}</a:t>
            </a:r>
          </a:p>
        </p:txBody>
      </p:sp>
      <p:sp>
        <p:nvSpPr>
          <p:cNvPr id="4" name="Date Placeholder 3"/>
          <p:cNvSpPr>
            <a:spLocks noGrp="1"/>
          </p:cNvSpPr>
          <p:nvPr>
            <p:ph type="dt" sz="half" idx="10"/>
          </p:nvPr>
        </p:nvSpPr>
        <p:spPr/>
        <p:txBody>
          <a:bodyPr/>
          <a:lstStyle/>
          <a:p>
            <a:fld id="{B12EF5FC-9EAA-4353-AE99-EA467810ABA7}"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8</a:t>
            </a:fld>
            <a:endParaRPr lang="en-US"/>
          </a:p>
        </p:txBody>
      </p:sp>
    </p:spTree>
    <p:extLst>
      <p:ext uri="{BB962C8B-B14F-4D97-AF65-F5344CB8AC3E}">
        <p14:creationId xmlns:p14="http://schemas.microsoft.com/office/powerpoint/2010/main" val="280579454"/>
      </p:ext>
    </p:extLst>
  </p:cSld>
  <p:clrMapOvr>
    <a:masterClrMapping/>
  </p:clrMapOvr>
  <p:transition spd="slow">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Leap Year or Not?</a:t>
            </a:r>
          </a:p>
        </p:txBody>
      </p:sp>
      <p:sp>
        <p:nvSpPr>
          <p:cNvPr id="3" name="Content Placeholder 2"/>
          <p:cNvSpPr>
            <a:spLocks noGrp="1"/>
          </p:cNvSpPr>
          <p:nvPr>
            <p:ph idx="1"/>
          </p:nvPr>
        </p:nvSpPr>
        <p:spPr/>
        <p:txBody>
          <a:bodyPr>
            <a:normAutofit fontScale="92500" lnSpcReduction="20000"/>
          </a:bodyPr>
          <a:lstStyle/>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CheckLeapYear</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year</a:t>
            </a:r>
            <a:r>
              <a:rPr lang="en-US" b="1" dirty="0">
                <a:solidFill>
                  <a:srgbClr val="000000"/>
                </a:solidFill>
                <a:latin typeface="Consolas" panose="020B0609020204030204" pitchFamily="49" charset="0"/>
              </a:rPr>
              <a:t> = 2000;</a:t>
            </a:r>
          </a:p>
          <a:p>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year</a:t>
            </a:r>
            <a:r>
              <a:rPr lang="en-US" b="1" dirty="0">
                <a:solidFill>
                  <a:srgbClr val="000000"/>
                </a:solidFill>
                <a:latin typeface="Consolas" panose="020B0609020204030204" pitchFamily="49" charset="0"/>
              </a:rPr>
              <a:t> % 400 == 0) || (</a:t>
            </a:r>
            <a:r>
              <a:rPr lang="en-US" b="1" dirty="0">
                <a:solidFill>
                  <a:srgbClr val="6A3E3E"/>
                </a:solidFill>
                <a:latin typeface="Consolas" panose="020B0609020204030204" pitchFamily="49" charset="0"/>
              </a:rPr>
              <a:t>year</a:t>
            </a:r>
            <a:r>
              <a:rPr lang="en-US" b="1" dirty="0">
                <a:solidFill>
                  <a:srgbClr val="000000"/>
                </a:solidFill>
                <a:latin typeface="Consolas" panose="020B0609020204030204" pitchFamily="49" charset="0"/>
              </a:rPr>
              <a:t> % 4 == 0 &amp;&amp; </a:t>
            </a:r>
            <a:r>
              <a:rPr lang="en-US" b="1" dirty="0">
                <a:solidFill>
                  <a:srgbClr val="6A3E3E"/>
                </a:solidFill>
                <a:latin typeface="Consolas" panose="020B0609020204030204" pitchFamily="49" charset="0"/>
              </a:rPr>
              <a:t>year</a:t>
            </a:r>
            <a:r>
              <a:rPr lang="en-US" b="1" dirty="0">
                <a:solidFill>
                  <a:srgbClr val="000000"/>
                </a:solidFill>
                <a:latin typeface="Consolas" panose="020B0609020204030204" pitchFamily="49" charset="0"/>
              </a:rPr>
              <a:t> % 100 != 0)) {</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year</a:t>
            </a:r>
            <a:r>
              <a:rPr lang="en-US" b="1" i="1" dirty="0">
                <a:solidFill>
                  <a:srgbClr val="000000"/>
                </a:solidFill>
                <a:latin typeface="Consolas" panose="020B0609020204030204" pitchFamily="49" charset="0"/>
              </a:rPr>
              <a:t> +</a:t>
            </a:r>
            <a:r>
              <a:rPr lang="en-US" b="1" i="1" dirty="0">
                <a:solidFill>
                  <a:srgbClr val="2A00FF"/>
                </a:solidFill>
                <a:latin typeface="Consolas" panose="020B0609020204030204" pitchFamily="49" charset="0"/>
              </a:rPr>
              <a:t>" is a leap year"</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year</a:t>
            </a:r>
            <a:r>
              <a:rPr lang="en-US" b="1" i="1" dirty="0">
                <a:solidFill>
                  <a:srgbClr val="000000"/>
                </a:solidFill>
                <a:latin typeface="Consolas" panose="020B0609020204030204" pitchFamily="49" charset="0"/>
              </a:rPr>
              <a:t> +</a:t>
            </a:r>
            <a:r>
              <a:rPr lang="en-US" b="1" i="1" dirty="0">
                <a:solidFill>
                  <a:srgbClr val="2A00FF"/>
                </a:solidFill>
                <a:latin typeface="Consolas" panose="020B0609020204030204" pitchFamily="49" charset="0"/>
              </a:rPr>
              <a:t>" is not a leap year"</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80</a:t>
            </a:fld>
            <a:endParaRPr lang="en-US"/>
          </a:p>
        </p:txBody>
      </p:sp>
    </p:spTree>
    <p:extLst>
      <p:ext uri="{BB962C8B-B14F-4D97-AF65-F5344CB8AC3E}">
        <p14:creationId xmlns:p14="http://schemas.microsoft.com/office/powerpoint/2010/main" val="42766717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r>
              <a:rPr lang="en-US" dirty="0"/>
              <a:t>2000 is a leap year</a:t>
            </a:r>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81</a:t>
            </a:fld>
            <a:endParaRPr lang="en-US"/>
          </a:p>
        </p:txBody>
      </p:sp>
    </p:spTree>
    <p:extLst>
      <p:ext uri="{BB962C8B-B14F-4D97-AF65-F5344CB8AC3E}">
        <p14:creationId xmlns:p14="http://schemas.microsoft.com/office/powerpoint/2010/main" val="6247546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Gregorian Calendar Example</a:t>
            </a:r>
          </a:p>
        </p:txBody>
      </p:sp>
      <p:sp>
        <p:nvSpPr>
          <p:cNvPr id="3" name="Content Placeholder 2"/>
          <p:cNvSpPr>
            <a:spLocks noGrp="1"/>
          </p:cNvSpPr>
          <p:nvPr>
            <p:ph idx="1"/>
          </p:nvPr>
        </p:nvSpPr>
        <p:spPr>
          <a:xfrm>
            <a:off x="677334" y="1719073"/>
            <a:ext cx="8596668" cy="4322290"/>
          </a:xfrm>
        </p:spPr>
        <p:txBody>
          <a:bodyPr>
            <a:normAutofit fontScale="77500" lnSpcReduction="20000"/>
          </a:bodyPr>
          <a:lstStyle/>
          <a:p>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java.util.GregorianCalendar</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CheckLeapYear</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year</a:t>
            </a:r>
            <a:r>
              <a:rPr lang="en-US" b="1" dirty="0">
                <a:solidFill>
                  <a:srgbClr val="000000"/>
                </a:solidFill>
                <a:latin typeface="Consolas" panose="020B0609020204030204" pitchFamily="49" charset="0"/>
              </a:rPr>
              <a:t> = 1800;</a:t>
            </a:r>
          </a:p>
          <a:p>
            <a:r>
              <a:rPr lang="en-US" dirty="0" err="1">
                <a:solidFill>
                  <a:srgbClr val="000000"/>
                </a:solidFill>
                <a:latin typeface="Consolas" panose="020B0609020204030204" pitchFamily="49" charset="0"/>
              </a:rPr>
              <a:t>GregorianCalendar</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calendar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GregorianCalendar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GregorianCalendar.</a:t>
            </a:r>
            <a:r>
              <a:rPr lang="en-US" i="1" dirty="0" err="1">
                <a:solidFill>
                  <a:srgbClr val="000000"/>
                </a:solidFill>
                <a:latin typeface="Consolas" panose="020B0609020204030204" pitchFamily="49" charset="0"/>
              </a:rPr>
              <a:t>getInstance</a:t>
            </a:r>
            <a:r>
              <a:rPr lang="en-US" i="1" dirty="0">
                <a:solidFill>
                  <a:srgbClr val="000000"/>
                </a:solidFill>
                <a:latin typeface="Consolas" panose="020B0609020204030204" pitchFamily="49" charset="0"/>
              </a:rPr>
              <a:t>();</a:t>
            </a:r>
          </a:p>
          <a:p>
            <a:r>
              <a:rPr lang="en-US" b="1" dirty="0" err="1">
                <a:solidFill>
                  <a:srgbClr val="7F0055"/>
                </a:solidFill>
                <a:latin typeface="Consolas" panose="020B0609020204030204" pitchFamily="49" charset="0"/>
              </a:rPr>
              <a:t>boolean</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result</a:t>
            </a:r>
            <a:r>
              <a:rPr lang="en-US" b="1" dirty="0">
                <a:solidFill>
                  <a:srgbClr val="000000"/>
                </a:solidFill>
                <a:latin typeface="Consolas" panose="020B0609020204030204" pitchFamily="49" charset="0"/>
              </a:rPr>
              <a:t> = </a:t>
            </a:r>
            <a:r>
              <a:rPr lang="en-US" b="1" dirty="0" err="1">
                <a:solidFill>
                  <a:srgbClr val="6A3E3E"/>
                </a:solidFill>
                <a:latin typeface="Consolas" panose="020B0609020204030204" pitchFamily="49" charset="0"/>
              </a:rPr>
              <a:t>calendar</a:t>
            </a:r>
            <a:r>
              <a:rPr lang="en-US" b="1" dirty="0" err="1">
                <a:solidFill>
                  <a:srgbClr val="000000"/>
                </a:solidFill>
                <a:latin typeface="Consolas" panose="020B0609020204030204" pitchFamily="49" charset="0"/>
              </a:rPr>
              <a:t>.isLeapYear</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year</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result</a:t>
            </a:r>
            <a:r>
              <a:rPr lang="en-US"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"leap year"</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 {</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"Not a leap year"</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82</a:t>
            </a:fld>
            <a:endParaRPr lang="en-US"/>
          </a:p>
        </p:txBody>
      </p:sp>
    </p:spTree>
    <p:extLst>
      <p:ext uri="{BB962C8B-B14F-4D97-AF65-F5344CB8AC3E}">
        <p14:creationId xmlns:p14="http://schemas.microsoft.com/office/powerpoint/2010/main" val="9233810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document</a:t>
            </a:r>
          </a:p>
        </p:txBody>
      </p:sp>
      <p:graphicFrame>
        <p:nvGraphicFramePr>
          <p:cNvPr id="9" name="Content Placeholder 8"/>
          <p:cNvGraphicFramePr>
            <a:graphicFrameLocks noGrp="1" noChangeAspect="1"/>
          </p:cNvGraphicFramePr>
          <p:nvPr>
            <p:ph idx="1"/>
            <p:extLst>
              <p:ext uri="{D42A27DB-BD31-4B8C-83A1-F6EECF244321}">
                <p14:modId xmlns:p14="http://schemas.microsoft.com/office/powerpoint/2010/main" val="2288252619"/>
              </p:ext>
            </p:extLst>
          </p:nvPr>
        </p:nvGraphicFramePr>
        <p:xfrm>
          <a:off x="4519613" y="3705225"/>
          <a:ext cx="914400" cy="792163"/>
        </p:xfrm>
        <a:graphic>
          <a:graphicData uri="http://schemas.openxmlformats.org/presentationml/2006/ole">
            <mc:AlternateContent xmlns:mc="http://schemas.openxmlformats.org/markup-compatibility/2006">
              <mc:Choice xmlns:v="urn:schemas-microsoft-com:vml" Requires="v">
                <p:oleObj spid="_x0000_s1082" name="Document" showAsIcon="1" r:id="rId3" imgW="914400" imgH="792360" progId="Word.Document.12">
                  <p:embed/>
                </p:oleObj>
              </mc:Choice>
              <mc:Fallback>
                <p:oleObj name="Document" showAsIcon="1" r:id="rId3" imgW="914400" imgH="792360" progId="Word.Document.12">
                  <p:embed/>
                  <p:pic>
                    <p:nvPicPr>
                      <p:cNvPr id="0" name=""/>
                      <p:cNvPicPr/>
                      <p:nvPr/>
                    </p:nvPicPr>
                    <p:blipFill>
                      <a:blip r:embed="rId4"/>
                      <a:stretch>
                        <a:fillRect/>
                      </a:stretch>
                    </p:blipFill>
                    <p:spPr>
                      <a:xfrm>
                        <a:off x="4519613" y="3705225"/>
                        <a:ext cx="914400" cy="792163"/>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p>
            <a:fld id="{0BE78C06-041F-4740-83C1-A6DA99187041}"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83</a:t>
            </a:fld>
            <a:endParaRPr lang="en-US"/>
          </a:p>
        </p:txBody>
      </p:sp>
    </p:spTree>
    <p:extLst>
      <p:ext uri="{BB962C8B-B14F-4D97-AF65-F5344CB8AC3E}">
        <p14:creationId xmlns:p14="http://schemas.microsoft.com/office/powerpoint/2010/main" val="21608790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C315C12B-F112-45C1-8847-667F4D1C9CB0}"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84</a:t>
            </a:fld>
            <a:endParaRPr lang="en-US"/>
          </a:p>
        </p:txBody>
      </p:sp>
    </p:spTree>
    <p:extLst>
      <p:ext uri="{BB962C8B-B14F-4D97-AF65-F5344CB8AC3E}">
        <p14:creationId xmlns:p14="http://schemas.microsoft.com/office/powerpoint/2010/main" val="2347706592"/>
      </p:ext>
    </p:extLst>
  </p:cSld>
  <p:clrMapOvr>
    <a:masterClrMapping/>
  </p:clrMapOvr>
  <p:transition spd="slow">
    <p:cove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97F804C5-DE74-4C3B-AB4F-51AC03F56D16}" type="datetime1">
              <a:rPr lang="en-US" smtClean="0"/>
              <a:t>5/28/2018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AF6C5582-FEF7-4249-8A7F-5BB8DDAEF8D2}" type="slidenum">
              <a:rPr lang="en-US" smtClean="0"/>
              <a:t>85</a:t>
            </a:fld>
            <a:endParaRPr lang="en-US"/>
          </a:p>
        </p:txBody>
      </p:sp>
    </p:spTree>
    <p:extLst>
      <p:ext uri="{BB962C8B-B14F-4D97-AF65-F5344CB8AC3E}">
        <p14:creationId xmlns:p14="http://schemas.microsoft.com/office/powerpoint/2010/main" val="3043320433"/>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When executing, if the </a:t>
            </a:r>
            <a:r>
              <a:rPr lang="en-US" i="1" dirty="0" err="1"/>
              <a:t>boolean_expression</a:t>
            </a:r>
            <a:r>
              <a:rPr lang="en-US" dirty="0"/>
              <a:t> result is true, then the actions inside the loop will be executed. This will continue as long as the expression result is true.</a:t>
            </a:r>
          </a:p>
          <a:p>
            <a:r>
              <a:rPr lang="en-US" dirty="0"/>
              <a:t>Here, key point of the </a:t>
            </a:r>
            <a:r>
              <a:rPr lang="en-US" i="1" dirty="0"/>
              <a:t>while</a:t>
            </a:r>
            <a:r>
              <a:rPr lang="en-US" dirty="0"/>
              <a:t> loop is that the loop might not ever run. When the expression is tested and the result is false, the loop body will be skipped and the first statement after the while loop will be executed.</a:t>
            </a:r>
          </a:p>
        </p:txBody>
      </p:sp>
      <p:sp>
        <p:nvSpPr>
          <p:cNvPr id="2" name="Date Placeholder 1"/>
          <p:cNvSpPr>
            <a:spLocks noGrp="1"/>
          </p:cNvSpPr>
          <p:nvPr>
            <p:ph type="dt" sz="half" idx="10"/>
          </p:nvPr>
        </p:nvSpPr>
        <p:spPr/>
        <p:txBody>
          <a:bodyPr/>
          <a:lstStyle/>
          <a:p>
            <a:fld id="{637BC96C-0225-4D03-884C-69AB26913A55}" type="datetime1">
              <a:rPr lang="en-US" smtClean="0"/>
              <a:t>5/28/2018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AF6C5582-FEF7-4249-8A7F-5BB8DDAEF8D2}" type="slidenum">
              <a:rPr lang="en-US" smtClean="0"/>
              <a:t>9</a:t>
            </a:fld>
            <a:endParaRPr lang="en-US"/>
          </a:p>
        </p:txBody>
      </p:sp>
    </p:spTree>
    <p:extLst>
      <p:ext uri="{BB962C8B-B14F-4D97-AF65-F5344CB8AC3E}">
        <p14:creationId xmlns:p14="http://schemas.microsoft.com/office/powerpoint/2010/main" val="302180848"/>
      </p:ext>
    </p:extLst>
  </p:cSld>
  <p:clrMapOvr>
    <a:masterClrMapping/>
  </p:clrMapOvr>
  <p:transition spd="slow">
    <p:cover/>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3030</TotalTime>
  <Words>3981</Words>
  <Application>Microsoft Office PowerPoint</Application>
  <PresentationFormat>Widescreen</PresentationFormat>
  <Paragraphs>837</Paragraphs>
  <Slides>85</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93" baseType="lpstr">
      <vt:lpstr>Arial</vt:lpstr>
      <vt:lpstr>Calibri</vt:lpstr>
      <vt:lpstr>Consolas</vt:lpstr>
      <vt:lpstr>Courier New</vt:lpstr>
      <vt:lpstr>Trebuchet MS</vt:lpstr>
      <vt:lpstr>Wingdings 3</vt:lpstr>
      <vt:lpstr>Facet</vt:lpstr>
      <vt:lpstr>Document</vt:lpstr>
      <vt:lpstr>Java Loop Controls</vt:lpstr>
      <vt:lpstr>Java Loop Controls</vt:lpstr>
      <vt:lpstr>Print Hello World statement 10 times</vt:lpstr>
      <vt:lpstr>Without using loop controls</vt:lpstr>
      <vt:lpstr>Using Loop Controls</vt:lpstr>
      <vt:lpstr>Java has very flexible three looping mechanisms. You can use one of the following three loops:</vt:lpstr>
      <vt:lpstr>While loop</vt:lpstr>
      <vt:lpstr>Syntax</vt:lpstr>
      <vt:lpstr>PowerPoint Presentation</vt:lpstr>
      <vt:lpstr>Example</vt:lpstr>
      <vt:lpstr>Funny example for while</vt:lpstr>
      <vt:lpstr> </vt:lpstr>
      <vt:lpstr>Guess the output</vt:lpstr>
      <vt:lpstr>Guess the output</vt:lpstr>
      <vt:lpstr>Guess the output</vt:lpstr>
      <vt:lpstr>PowerPoint Presentation</vt:lpstr>
      <vt:lpstr>do...while Loop </vt:lpstr>
      <vt:lpstr>Syntax</vt:lpstr>
      <vt:lpstr>Example</vt:lpstr>
      <vt:lpstr>Example</vt:lpstr>
      <vt:lpstr>output</vt:lpstr>
      <vt:lpstr>Difference between while and dowhile?</vt:lpstr>
      <vt:lpstr>for Loop </vt:lpstr>
      <vt:lpstr>syntax</vt:lpstr>
      <vt:lpstr>Flow of control in for loop</vt:lpstr>
      <vt:lpstr>Example</vt:lpstr>
      <vt:lpstr>output</vt:lpstr>
      <vt:lpstr>Guess the outuput</vt:lpstr>
      <vt:lpstr>Guess the output</vt:lpstr>
      <vt:lpstr>Guess the output</vt:lpstr>
      <vt:lpstr>Guess the Output?</vt:lpstr>
      <vt:lpstr>Nested for loop</vt:lpstr>
      <vt:lpstr>PowerPoint Presentation</vt:lpstr>
      <vt:lpstr>Enhanced for loop in Java </vt:lpstr>
      <vt:lpstr>Syntax</vt:lpstr>
      <vt:lpstr>PowerPoint Presentation</vt:lpstr>
      <vt:lpstr>Example</vt:lpstr>
      <vt:lpstr>output</vt:lpstr>
      <vt:lpstr>break Keyword</vt:lpstr>
      <vt:lpstr>Syntax</vt:lpstr>
      <vt:lpstr>Example</vt:lpstr>
      <vt:lpstr>output</vt:lpstr>
      <vt:lpstr>continue Keyword</vt:lpstr>
      <vt:lpstr>Syntax</vt:lpstr>
      <vt:lpstr>Example</vt:lpstr>
      <vt:lpstr>output</vt:lpstr>
      <vt:lpstr>Programs</vt:lpstr>
      <vt:lpstr>Write a program to print numbers from 10 to 1 using do While</vt:lpstr>
      <vt:lpstr>Code to print numbers in reverse order</vt:lpstr>
      <vt:lpstr>Program to Print Even Numbers from 0 to 20</vt:lpstr>
      <vt:lpstr>Write a program to Print piramids</vt:lpstr>
      <vt:lpstr>Code to print star patterns smart way</vt:lpstr>
      <vt:lpstr>Code to print Star pattern</vt:lpstr>
      <vt:lpstr>Write a program to print following pattern</vt:lpstr>
      <vt:lpstr>Program to print numbers</vt:lpstr>
      <vt:lpstr>WAP to print Google pyramid?</vt:lpstr>
      <vt:lpstr>WAP to print following pattern</vt:lpstr>
      <vt:lpstr>PowerPoint Presentation</vt:lpstr>
      <vt:lpstr>WAP to print your name in following pattern</vt:lpstr>
      <vt:lpstr>Reverse Star Pattern</vt:lpstr>
      <vt:lpstr>WAP to print below number patern</vt:lpstr>
      <vt:lpstr>Code</vt:lpstr>
      <vt:lpstr>Program to print India Map</vt:lpstr>
      <vt:lpstr>Output</vt:lpstr>
      <vt:lpstr>WAP to print fibonacci series from 1 to 20</vt:lpstr>
      <vt:lpstr>Fibonacci series output</vt:lpstr>
      <vt:lpstr>WAP to find given number is prime or not? </vt:lpstr>
      <vt:lpstr>Best code to find prime</vt:lpstr>
      <vt:lpstr>output</vt:lpstr>
      <vt:lpstr>//WAP to print prime numbers from 2 to 20 </vt:lpstr>
      <vt:lpstr>output</vt:lpstr>
      <vt:lpstr>WAP to print reverse of a given integer number </vt:lpstr>
      <vt:lpstr>output</vt:lpstr>
      <vt:lpstr>WAP to check given number is palindrome or not</vt:lpstr>
      <vt:lpstr>output</vt:lpstr>
      <vt:lpstr>Armstrong Numbers </vt:lpstr>
      <vt:lpstr>WAP to check given number is Armstrong or not?</vt:lpstr>
      <vt:lpstr>Leap Year</vt:lpstr>
      <vt:lpstr>A leap year is a year containing one additional day (366 days a year). Review the leap year algorithm :</vt:lpstr>
      <vt:lpstr>Find Leap Year or Not?</vt:lpstr>
      <vt:lpstr>output</vt:lpstr>
      <vt:lpstr>Gregorian Calendar Example</vt:lpstr>
      <vt:lpstr>Exercise document</vt:lpstr>
      <vt:lpstr>Quiz</vt:lpstr>
      <vt:lpstr>Queries?</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Loop Controls</dc:title>
  <dc:creator>Arepalli, Manga Rao</dc:creator>
  <cp:lastModifiedBy>Arepalli, Manga Rao (US - Hyderabad)</cp:lastModifiedBy>
  <cp:revision>135</cp:revision>
  <dcterms:created xsi:type="dcterms:W3CDTF">2015-08-10T14:50:10Z</dcterms:created>
  <dcterms:modified xsi:type="dcterms:W3CDTF">2018-05-28T04:04:29Z</dcterms:modified>
</cp:coreProperties>
</file>