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6" r:id="rId5"/>
    <p:sldId id="260" r:id="rId6"/>
    <p:sldId id="259"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32509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354904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084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106566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83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13832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57545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320409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9503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C94BD-001C-4E79-A00F-6812533F7CC7}"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42472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C94BD-001C-4E79-A00F-6812533F7CC7}"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97149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C94BD-001C-4E79-A00F-6812533F7CC7}" type="datetimeFigureOut">
              <a:rPr lang="en-US" smtClean="0"/>
              <a:t>6/10/2018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3322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C94BD-001C-4E79-A00F-6812533F7CC7}" type="datetimeFigureOut">
              <a:rPr lang="en-US" smtClean="0"/>
              <a:t>6/10/2018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19828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C94BD-001C-4E79-A00F-6812533F7CC7}" type="datetimeFigureOut">
              <a:rPr lang="en-US" smtClean="0"/>
              <a:t>6/10/2018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131073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C94BD-001C-4E79-A00F-6812533F7CC7}"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294123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C94BD-001C-4E79-A00F-6812533F7CC7}"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7AB4C-03CF-4422-BD21-19D4D6F2ACBE}" type="slidenum">
              <a:rPr lang="en-US" smtClean="0"/>
              <a:t>‹#›</a:t>
            </a:fld>
            <a:endParaRPr lang="en-US"/>
          </a:p>
        </p:txBody>
      </p:sp>
    </p:spTree>
    <p:extLst>
      <p:ext uri="{BB962C8B-B14F-4D97-AF65-F5344CB8AC3E}">
        <p14:creationId xmlns:p14="http://schemas.microsoft.com/office/powerpoint/2010/main" val="179059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9C94BD-001C-4E79-A00F-6812533F7CC7}" type="datetimeFigureOut">
              <a:rPr lang="en-US" smtClean="0"/>
              <a:t>6/10/2018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D7AB4C-03CF-4422-BD21-19D4D6F2ACBE}" type="slidenum">
              <a:rPr lang="en-US" smtClean="0"/>
              <a:t>‹#›</a:t>
            </a:fld>
            <a:endParaRPr lang="en-US"/>
          </a:p>
        </p:txBody>
      </p:sp>
    </p:spTree>
    <p:extLst>
      <p:ext uri="{BB962C8B-B14F-4D97-AF65-F5344CB8AC3E}">
        <p14:creationId xmlns:p14="http://schemas.microsoft.com/office/powerpoint/2010/main" val="3428637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64024"/>
            <a:ext cx="7766936" cy="3586812"/>
          </a:xfrm>
        </p:spPr>
        <p:txBody>
          <a:bodyPr/>
          <a:lstStyle/>
          <a:p>
            <a:r>
              <a:rPr lang="en-US" sz="4000" b="1" dirty="0"/>
              <a:t>How "Garbage Collection" Works in Java?</a:t>
            </a:r>
            <a:br>
              <a:rPr lang="en-US" sz="4000" b="1" dirty="0"/>
            </a:br>
            <a:endParaRPr lang="en-US" sz="4000" dirty="0"/>
          </a:p>
        </p:txBody>
      </p:sp>
      <p:sp>
        <p:nvSpPr>
          <p:cNvPr id="3" name="Subtitle 2"/>
          <p:cNvSpPr>
            <a:spLocks noGrp="1"/>
          </p:cNvSpPr>
          <p:nvPr>
            <p:ph type="subTitle" idx="1"/>
          </p:nvPr>
        </p:nvSpPr>
        <p:spPr/>
        <p:txBody>
          <a:bodyPr/>
          <a:lstStyle/>
          <a:p>
            <a:r>
              <a:rPr lang="en-US" dirty="0"/>
              <a:t> Garbage Collector</a:t>
            </a:r>
          </a:p>
        </p:txBody>
      </p:sp>
    </p:spTree>
    <p:extLst>
      <p:ext uri="{BB962C8B-B14F-4D97-AF65-F5344CB8AC3E}">
        <p14:creationId xmlns:p14="http://schemas.microsoft.com/office/powerpoint/2010/main" val="186092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815"/>
            <a:ext cx="8596668" cy="1320800"/>
          </a:xfrm>
        </p:spPr>
        <p:txBody>
          <a:bodyPr>
            <a:normAutofit fontScale="90000"/>
          </a:bodyPr>
          <a:lstStyle/>
          <a:p>
            <a:r>
              <a:rPr lang="en-US" sz="2400" dirty="0"/>
              <a:t>Uncomment line # 25 &amp; 26 . Save , Compile &amp; Run the Code</a:t>
            </a:r>
            <a:br>
              <a:rPr lang="en-US" sz="2400" dirty="0"/>
            </a:br>
            <a:r>
              <a:rPr lang="en-US" sz="2400" dirty="0"/>
              <a:t>At this point there are no references pointing to the object and becomes eligible for garbage collection. It will be removed from memory and there is no way of retrieving it back.</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p:cNvPicPr>
            <a:picLocks noChangeAspect="1"/>
          </p:cNvPicPr>
          <p:nvPr/>
        </p:nvPicPr>
        <p:blipFill>
          <a:blip r:embed="rId2"/>
          <a:stretch>
            <a:fillRect/>
          </a:stretch>
        </p:blipFill>
        <p:spPr>
          <a:xfrm>
            <a:off x="1258975" y="1762762"/>
            <a:ext cx="8609524" cy="5095238"/>
          </a:xfrm>
          <a:prstGeom prst="rect">
            <a:avLst/>
          </a:prstGeom>
        </p:spPr>
      </p:pic>
    </p:spTree>
    <p:extLst>
      <p:ext uri="{BB962C8B-B14F-4D97-AF65-F5344CB8AC3E}">
        <p14:creationId xmlns:p14="http://schemas.microsoft.com/office/powerpoint/2010/main" val="114304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Garbage Collection Important Points to Note:</a:t>
            </a:r>
            <a:br>
              <a:rPr lang="en-US" sz="2800" b="1" dirty="0"/>
            </a:br>
            <a:endParaRPr lang="en-US" sz="2800" dirty="0"/>
          </a:p>
        </p:txBody>
      </p:sp>
      <p:sp>
        <p:nvSpPr>
          <p:cNvPr id="3" name="Content Placeholder 2"/>
          <p:cNvSpPr>
            <a:spLocks noGrp="1"/>
          </p:cNvSpPr>
          <p:nvPr>
            <p:ph idx="1"/>
          </p:nvPr>
        </p:nvSpPr>
        <p:spPr/>
        <p:txBody>
          <a:bodyPr/>
          <a:lstStyle/>
          <a:p>
            <a:pPr marL="0" indent="0">
              <a:buNone/>
            </a:pPr>
            <a:r>
              <a:rPr lang="en-US"/>
              <a:t>1) If </a:t>
            </a:r>
            <a:r>
              <a:rPr lang="en-US" dirty="0"/>
              <a:t>you want to make your object eligible for Garbage Collection , assign its reference variable to null.</a:t>
            </a:r>
            <a:br>
              <a:rPr lang="en-US" dirty="0"/>
            </a:br>
            <a:br>
              <a:rPr lang="en-US" dirty="0"/>
            </a:br>
            <a:r>
              <a:rPr lang="en-US" dirty="0"/>
              <a:t>2) Primitive types are not objects. They cannot be assigned null.</a:t>
            </a:r>
          </a:p>
          <a:p>
            <a:pPr marL="0" indent="0">
              <a:buNone/>
            </a:pPr>
            <a:endParaRPr lang="en-US" dirty="0"/>
          </a:p>
        </p:txBody>
      </p:sp>
      <p:pic>
        <p:nvPicPr>
          <p:cNvPr id="4" name="Picture 3"/>
          <p:cNvPicPr>
            <a:picLocks noChangeAspect="1"/>
          </p:cNvPicPr>
          <p:nvPr/>
        </p:nvPicPr>
        <p:blipFill>
          <a:blip r:embed="rId2"/>
          <a:stretch>
            <a:fillRect/>
          </a:stretch>
        </p:blipFill>
        <p:spPr>
          <a:xfrm>
            <a:off x="2657084" y="4100975"/>
            <a:ext cx="2838095" cy="933333"/>
          </a:xfrm>
          <a:prstGeom prst="rect">
            <a:avLst/>
          </a:prstGeom>
        </p:spPr>
      </p:pic>
    </p:spTree>
    <p:extLst>
      <p:ext uri="{BB962C8B-B14F-4D97-AF65-F5344CB8AC3E}">
        <p14:creationId xmlns:p14="http://schemas.microsoft.com/office/powerpoint/2010/main" val="901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DF29-9E3D-4CDB-8D7C-F0A41E3C5B76}"/>
              </a:ext>
            </a:extLst>
          </p:cNvPr>
          <p:cNvSpPr>
            <a:spLocks noGrp="1"/>
          </p:cNvSpPr>
          <p:nvPr>
            <p:ph type="title"/>
          </p:nvPr>
        </p:nvSpPr>
        <p:spPr/>
        <p:txBody>
          <a:bodyPr/>
          <a:lstStyle/>
          <a:p>
            <a:r>
              <a:rPr lang="en-US" b="1" dirty="0"/>
              <a:t>Ways for requesting </a:t>
            </a:r>
            <a:r>
              <a:rPr lang="en-US" b="1" dirty="0">
                <a:hlinkClick r:id="rId2"/>
              </a:rPr>
              <a:t>JVM</a:t>
            </a:r>
            <a:r>
              <a:rPr lang="en-US" b="1" dirty="0"/>
              <a:t> to run Garbage Collector</a:t>
            </a:r>
            <a:endParaRPr lang="en-US" dirty="0"/>
          </a:p>
        </p:txBody>
      </p:sp>
      <p:sp>
        <p:nvSpPr>
          <p:cNvPr id="3" name="Content Placeholder 2">
            <a:extLst>
              <a:ext uri="{FF2B5EF4-FFF2-40B4-BE49-F238E27FC236}">
                <a16:creationId xmlns:a16="http://schemas.microsoft.com/office/drawing/2014/main" id="{328930D6-915A-4224-B319-7562D05C5D0F}"/>
              </a:ext>
            </a:extLst>
          </p:cNvPr>
          <p:cNvSpPr>
            <a:spLocks noGrp="1"/>
          </p:cNvSpPr>
          <p:nvPr>
            <p:ph idx="1"/>
          </p:nvPr>
        </p:nvSpPr>
        <p:spPr/>
        <p:txBody>
          <a:bodyPr/>
          <a:lstStyle/>
          <a:p>
            <a:pPr fontAlgn="base"/>
            <a:r>
              <a:rPr lang="en-US" b="1" dirty="0"/>
              <a:t>Using </a:t>
            </a:r>
            <a:r>
              <a:rPr lang="en-US" b="1" i="1" dirty="0" err="1"/>
              <a:t>System.gc</a:t>
            </a:r>
            <a:r>
              <a:rPr lang="en-US" b="1" i="1" dirty="0"/>
              <a:t>()</a:t>
            </a:r>
            <a:r>
              <a:rPr lang="en-US" b="1" dirty="0"/>
              <a:t> method</a:t>
            </a:r>
            <a:r>
              <a:rPr lang="en-US" dirty="0"/>
              <a:t> : System class contain static method </a:t>
            </a:r>
            <a:r>
              <a:rPr lang="en-US" i="1" dirty="0" err="1"/>
              <a:t>gc</a:t>
            </a:r>
            <a:r>
              <a:rPr lang="en-US" i="1" dirty="0"/>
              <a:t>()</a:t>
            </a:r>
            <a:r>
              <a:rPr lang="en-US" dirty="0"/>
              <a:t> for requesting JVM to run Garbage Collector.</a:t>
            </a:r>
          </a:p>
          <a:p>
            <a:pPr fontAlgn="base"/>
            <a:r>
              <a:rPr lang="en-US" b="1" dirty="0"/>
              <a:t>Using </a:t>
            </a:r>
            <a:r>
              <a:rPr lang="en-US" b="1" i="1" dirty="0" err="1"/>
              <a:t>Runtime.getRuntime</a:t>
            </a:r>
            <a:r>
              <a:rPr lang="en-US" b="1" i="1" dirty="0"/>
              <a:t>().</a:t>
            </a:r>
            <a:r>
              <a:rPr lang="en-US" b="1" i="1" dirty="0" err="1"/>
              <a:t>gc</a:t>
            </a:r>
            <a:r>
              <a:rPr lang="en-US" b="1" i="1" dirty="0"/>
              <a:t>()</a:t>
            </a:r>
            <a:r>
              <a:rPr lang="en-US" b="1" dirty="0"/>
              <a:t> method</a:t>
            </a:r>
            <a:r>
              <a:rPr lang="en-US" dirty="0"/>
              <a:t> :</a:t>
            </a:r>
            <a:r>
              <a:rPr lang="en-US"/>
              <a:t> Runtime allows </a:t>
            </a:r>
            <a:r>
              <a:rPr lang="en-US" dirty="0"/>
              <a:t>the application to interface with the JVM in which the application is running. Hence by using its </a:t>
            </a:r>
            <a:r>
              <a:rPr lang="en-US" dirty="0" err="1"/>
              <a:t>gc</a:t>
            </a:r>
            <a:r>
              <a:rPr lang="en-US" dirty="0"/>
              <a:t>() method, we can request JVM to run Garbage Collector.</a:t>
            </a:r>
          </a:p>
          <a:p>
            <a:endParaRPr lang="en-US" dirty="0"/>
          </a:p>
        </p:txBody>
      </p:sp>
    </p:spTree>
    <p:extLst>
      <p:ext uri="{BB962C8B-B14F-4D97-AF65-F5344CB8AC3E}">
        <p14:creationId xmlns:p14="http://schemas.microsoft.com/office/powerpoint/2010/main" val="304143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b="1" dirty="0"/>
              <a:t>What is Garbage Collection </a:t>
            </a:r>
            <a:endParaRPr lang="en-US" dirty="0"/>
          </a:p>
        </p:txBody>
      </p:sp>
      <p:sp>
        <p:nvSpPr>
          <p:cNvPr id="3" name="Content Placeholder 2"/>
          <p:cNvSpPr>
            <a:spLocks noGrp="1"/>
          </p:cNvSpPr>
          <p:nvPr>
            <p:ph idx="1"/>
          </p:nvPr>
        </p:nvSpPr>
        <p:spPr/>
        <p:txBody>
          <a:bodyPr>
            <a:normAutofit/>
          </a:bodyPr>
          <a:lstStyle/>
          <a:p>
            <a:pPr fontAlgn="base"/>
            <a:r>
              <a:rPr lang="en-US" dirty="0"/>
              <a:t>In C/C++, programmer is responsible for both creation and destruction of objects. Usually programmer neglects destruction of useless objects. Due to this negligence, at certain point, for creation of new objects, sufficient memory may not be available and entire program will terminate abnormally causing </a:t>
            </a:r>
            <a:r>
              <a:rPr lang="en-US" b="1" dirty="0" err="1"/>
              <a:t>OutOfMemoryErrors</a:t>
            </a:r>
            <a:r>
              <a:rPr lang="en-US" dirty="0"/>
              <a:t>.</a:t>
            </a:r>
          </a:p>
          <a:p>
            <a:pPr fontAlgn="base"/>
            <a:r>
              <a:rPr lang="en-US" dirty="0"/>
              <a:t>But in Java, the programmer need not to care for all those objects which are no longer in use. Garbage collector destroys these objects.</a:t>
            </a:r>
          </a:p>
          <a:p>
            <a:pPr fontAlgn="base"/>
            <a:r>
              <a:rPr lang="en-US" dirty="0"/>
              <a:t>Garbage collector is best example of </a:t>
            </a:r>
            <a:r>
              <a:rPr lang="en-US" b="1" dirty="0"/>
              <a:t>Daemon Thread</a:t>
            </a:r>
            <a:r>
              <a:rPr lang="en-US" dirty="0"/>
              <a:t> as it is always running in background.</a:t>
            </a:r>
          </a:p>
          <a:p>
            <a:pPr fontAlgn="base"/>
            <a:r>
              <a:rPr lang="en-US" dirty="0"/>
              <a:t>Main objective of </a:t>
            </a:r>
            <a:r>
              <a:rPr lang="en-US" dirty="0">
                <a:solidFill>
                  <a:srgbClr val="FF0000"/>
                </a:solidFill>
              </a:rPr>
              <a:t>Garbage Collector is to free heap memory by destroying </a:t>
            </a:r>
            <a:r>
              <a:rPr lang="en-US" b="1" dirty="0">
                <a:solidFill>
                  <a:srgbClr val="FF0000"/>
                </a:solidFill>
              </a:rPr>
              <a:t>unreachable objects</a:t>
            </a:r>
            <a:r>
              <a:rPr lang="en-US" dirty="0">
                <a:solidFill>
                  <a:srgbClr val="FF0000"/>
                </a:solidFill>
              </a:rPr>
              <a:t>.</a:t>
            </a:r>
          </a:p>
          <a:p>
            <a:endParaRPr lang="en-US" dirty="0"/>
          </a:p>
        </p:txBody>
      </p:sp>
    </p:spTree>
    <p:extLst>
      <p:ext uri="{BB962C8B-B14F-4D97-AF65-F5344CB8AC3E}">
        <p14:creationId xmlns:p14="http://schemas.microsoft.com/office/powerpoint/2010/main" val="406486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55E0-FE22-4105-8060-D27CF2C3247A}"/>
              </a:ext>
            </a:extLst>
          </p:cNvPr>
          <p:cNvSpPr>
            <a:spLocks noGrp="1"/>
          </p:cNvSpPr>
          <p:nvPr>
            <p:ph type="title"/>
          </p:nvPr>
        </p:nvSpPr>
        <p:spPr/>
        <p:txBody>
          <a:bodyPr/>
          <a:lstStyle/>
          <a:p>
            <a:r>
              <a:rPr lang="en-US" dirty="0"/>
              <a:t>Java – Garbage Collector </a:t>
            </a:r>
            <a:r>
              <a:rPr lang="en-US"/>
              <a:t>- Funny</a:t>
            </a:r>
          </a:p>
        </p:txBody>
      </p:sp>
      <p:pic>
        <p:nvPicPr>
          <p:cNvPr id="1026" name="Picture 2" descr="Image result for Garbage collector java">
            <a:extLst>
              <a:ext uri="{FF2B5EF4-FFF2-40B4-BE49-F238E27FC236}">
                <a16:creationId xmlns:a16="http://schemas.microsoft.com/office/drawing/2014/main" id="{556C0A6B-B361-4DCF-B520-5A7E617EB9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6019" y="3161506"/>
            <a:ext cx="2540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1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B75A9850-A22D-4418-A6AB-C898336687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6319" y="3205956"/>
            <a:ext cx="28194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1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21" y="2684060"/>
            <a:ext cx="8596668" cy="1320800"/>
          </a:xfrm>
        </p:spPr>
        <p:txBody>
          <a:bodyPr>
            <a:normAutofit fontScale="90000"/>
          </a:bodyPr>
          <a:lstStyle/>
          <a:p>
            <a:r>
              <a:rPr lang="en-US" b="1" dirty="0"/>
              <a:t>Assignment: To Learn Garbage Collector Mechanism in Java</a:t>
            </a:r>
            <a:br>
              <a:rPr lang="en-US" b="1" dirty="0"/>
            </a:br>
            <a:endParaRPr lang="en-US" dirty="0"/>
          </a:p>
        </p:txBody>
      </p:sp>
    </p:spTree>
    <p:extLst>
      <p:ext uri="{BB962C8B-B14F-4D97-AF65-F5344CB8AC3E}">
        <p14:creationId xmlns:p14="http://schemas.microsoft.com/office/powerpoint/2010/main" val="132733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7999"/>
          </a:xfrm>
        </p:spPr>
        <p:txBody>
          <a:bodyPr>
            <a:normAutofit fontScale="62500" lnSpcReduction="20000"/>
          </a:bodyPr>
          <a:lstStyle/>
          <a:p>
            <a:r>
              <a:rPr lang="en-US" dirty="0"/>
              <a:t>class Student{</a:t>
            </a:r>
          </a:p>
          <a:p>
            <a:r>
              <a:rPr lang="en-US" dirty="0" err="1"/>
              <a:t>int</a:t>
            </a:r>
            <a:r>
              <a:rPr lang="en-US" dirty="0"/>
              <a:t> a;</a:t>
            </a:r>
          </a:p>
          <a:p>
            <a:r>
              <a:rPr lang="en-US" dirty="0" err="1"/>
              <a:t>int</a:t>
            </a:r>
            <a:r>
              <a:rPr lang="en-US" dirty="0"/>
              <a:t> b;</a:t>
            </a:r>
          </a:p>
          <a:p>
            <a:r>
              <a:rPr lang="en-US" dirty="0"/>
              <a:t>  public void </a:t>
            </a:r>
            <a:r>
              <a:rPr lang="en-US" dirty="0" err="1"/>
              <a:t>setData</a:t>
            </a:r>
            <a:r>
              <a:rPr lang="en-US" dirty="0"/>
              <a:t>(</a:t>
            </a:r>
            <a:r>
              <a:rPr lang="en-US" dirty="0" err="1"/>
              <a:t>int</a:t>
            </a:r>
            <a:r>
              <a:rPr lang="en-US" dirty="0"/>
              <a:t> </a:t>
            </a:r>
            <a:r>
              <a:rPr lang="en-US" dirty="0" err="1"/>
              <a:t>c,int</a:t>
            </a:r>
            <a:r>
              <a:rPr lang="en-US" dirty="0"/>
              <a:t> d){</a:t>
            </a:r>
          </a:p>
          <a:p>
            <a:r>
              <a:rPr lang="en-US" dirty="0"/>
              <a:t>    a=c;</a:t>
            </a:r>
          </a:p>
          <a:p>
            <a:r>
              <a:rPr lang="en-US" dirty="0"/>
              <a:t>    b=d;</a:t>
            </a:r>
          </a:p>
          <a:p>
            <a:r>
              <a:rPr lang="en-US" dirty="0"/>
              <a:t>  }</a:t>
            </a:r>
          </a:p>
          <a:p>
            <a:r>
              <a:rPr lang="en-US" dirty="0"/>
              <a:t>  public void </a:t>
            </a:r>
            <a:r>
              <a:rPr lang="en-US" dirty="0" err="1"/>
              <a:t>showData</a:t>
            </a:r>
            <a:r>
              <a:rPr lang="en-US" dirty="0"/>
              <a:t>(){</a:t>
            </a:r>
          </a:p>
          <a:p>
            <a:r>
              <a:rPr lang="en-US" dirty="0"/>
              <a:t>    </a:t>
            </a:r>
            <a:r>
              <a:rPr lang="en-US" dirty="0" err="1"/>
              <a:t>System.out.println</a:t>
            </a:r>
            <a:r>
              <a:rPr lang="en-US" dirty="0"/>
              <a:t>("Value of a = "+a);</a:t>
            </a:r>
          </a:p>
          <a:p>
            <a:r>
              <a:rPr lang="en-US" dirty="0"/>
              <a:t>    </a:t>
            </a:r>
            <a:r>
              <a:rPr lang="en-US" dirty="0" err="1"/>
              <a:t>System.out.println</a:t>
            </a:r>
            <a:r>
              <a:rPr lang="en-US" dirty="0"/>
              <a:t>("Value of b = "+b);</a:t>
            </a:r>
          </a:p>
          <a:p>
            <a:r>
              <a:rPr lang="en-US" dirty="0"/>
              <a:t>  }</a:t>
            </a:r>
          </a:p>
          <a:p>
            <a:r>
              <a:rPr lang="en-US" dirty="0"/>
              <a:t>  public static void main(String </a:t>
            </a:r>
            <a:r>
              <a:rPr lang="en-US" dirty="0" err="1"/>
              <a:t>args</a:t>
            </a:r>
            <a:r>
              <a:rPr lang="en-US" dirty="0"/>
              <a:t>[]){</a:t>
            </a:r>
          </a:p>
          <a:p>
            <a:r>
              <a:rPr lang="en-US" dirty="0"/>
              <a:t>    Student s1 = new Student();</a:t>
            </a:r>
          </a:p>
          <a:p>
            <a:r>
              <a:rPr lang="en-US" dirty="0"/>
              <a:t>    Student s2 = new Student();</a:t>
            </a:r>
          </a:p>
          <a:p>
            <a:r>
              <a:rPr lang="en-US" dirty="0"/>
              <a:t>    s1.setData(1,2);</a:t>
            </a:r>
          </a:p>
          <a:p>
            <a:r>
              <a:rPr lang="en-US" dirty="0"/>
              <a:t>    s2.setData(3,4);</a:t>
            </a:r>
          </a:p>
          <a:p>
            <a:r>
              <a:rPr lang="en-US" dirty="0"/>
              <a:t>    s1.showData();</a:t>
            </a:r>
          </a:p>
          <a:p>
            <a:r>
              <a:rPr lang="en-US" dirty="0"/>
              <a:t>    s2.showData();</a:t>
            </a:r>
          </a:p>
          <a:p>
            <a:r>
              <a:rPr lang="en-US" dirty="0"/>
              <a:t>    //Student s3;</a:t>
            </a:r>
          </a:p>
          <a:p>
            <a:r>
              <a:rPr lang="en-US" dirty="0"/>
              <a:t>    //s3=s2;</a:t>
            </a:r>
          </a:p>
          <a:p>
            <a:r>
              <a:rPr lang="en-US" dirty="0"/>
              <a:t>    //s3.showData();</a:t>
            </a:r>
          </a:p>
          <a:p>
            <a:r>
              <a:rPr lang="en-US" dirty="0"/>
              <a:t>    //s2=null;</a:t>
            </a:r>
          </a:p>
          <a:p>
            <a:r>
              <a:rPr lang="en-US" dirty="0"/>
              <a:t>    //s3.showData();</a:t>
            </a:r>
          </a:p>
          <a:p>
            <a:r>
              <a:rPr lang="en-US" dirty="0"/>
              <a:t>    //s3=null;</a:t>
            </a:r>
          </a:p>
          <a:p>
            <a:r>
              <a:rPr lang="en-US" dirty="0"/>
              <a:t>    //s3.showData();</a:t>
            </a:r>
          </a:p>
          <a:p>
            <a:r>
              <a:rPr lang="en-US" dirty="0"/>
              <a:t>  }}</a:t>
            </a:r>
          </a:p>
        </p:txBody>
      </p:sp>
    </p:spTree>
    <p:extLst>
      <p:ext uri="{BB962C8B-B14F-4D97-AF65-F5344CB8AC3E}">
        <p14:creationId xmlns:p14="http://schemas.microsoft.com/office/powerpoint/2010/main" val="109584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2800" dirty="0"/>
              <a:t>Save, Compile and Run the code. As shown in the diagram , two objects and two reference variables are created.</a:t>
            </a:r>
            <a:br>
              <a:rPr lang="en-US" sz="2800" dirty="0"/>
            </a:br>
            <a:br>
              <a:rPr lang="en-US" sz="2800" dirty="0"/>
            </a:br>
            <a:endParaRPr lang="en-US" sz="2800" dirty="0"/>
          </a:p>
        </p:txBody>
      </p:sp>
      <p:pic>
        <p:nvPicPr>
          <p:cNvPr id="4" name="Content Placeholder 3"/>
          <p:cNvPicPr>
            <a:picLocks noGrp="1" noChangeAspect="1"/>
          </p:cNvPicPr>
          <p:nvPr>
            <p:ph idx="1"/>
          </p:nvPr>
        </p:nvPicPr>
        <p:blipFill>
          <a:blip r:embed="rId2"/>
          <a:stretch>
            <a:fillRect/>
          </a:stretch>
        </p:blipFill>
        <p:spPr>
          <a:xfrm>
            <a:off x="1224582" y="2160588"/>
            <a:ext cx="7502873" cy="3881437"/>
          </a:xfrm>
          <a:prstGeom prst="rect">
            <a:avLst/>
          </a:prstGeom>
        </p:spPr>
      </p:pic>
    </p:spTree>
    <p:extLst>
      <p:ext uri="{BB962C8B-B14F-4D97-AF65-F5344CB8AC3E}">
        <p14:creationId xmlns:p14="http://schemas.microsoft.com/office/powerpoint/2010/main" val="107702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Uncomment line # 20,21,22. Save , compile &amp; run the code.</a:t>
            </a:r>
            <a:br>
              <a:rPr lang="en-US" sz="2400" dirty="0"/>
            </a:br>
            <a:r>
              <a:rPr lang="en-US" sz="2400" dirty="0"/>
              <a:t> As show in diagram below, two reference variables are pointing to the same object.</a:t>
            </a:r>
          </a:p>
        </p:txBody>
      </p:sp>
      <p:pic>
        <p:nvPicPr>
          <p:cNvPr id="2050" name="Picture 2" descr="http://cdn.guru99.com/images/uploads/2012/07/GarbageCollection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519" y="2215356"/>
            <a:ext cx="80010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1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Uncomment line # 23 &amp; 24. Compile , Save &amp; Run the code</a:t>
            </a:r>
            <a:br>
              <a:rPr lang="en-US" sz="2400" dirty="0"/>
            </a:br>
            <a:r>
              <a:rPr lang="en-US" sz="2400" dirty="0"/>
              <a:t>As show in diagram below , s2 becomes null , but s3 is still pointing to the object and is not eligible for java garbage collection.</a:t>
            </a:r>
            <a:br>
              <a:rPr lang="en-US" sz="2400" dirty="0"/>
            </a:b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1349032" y="2160588"/>
            <a:ext cx="7253974" cy="3881437"/>
          </a:xfrm>
          <a:prstGeom prst="rect">
            <a:avLst/>
          </a:prstGeom>
        </p:spPr>
      </p:pic>
    </p:spTree>
    <p:extLst>
      <p:ext uri="{BB962C8B-B14F-4D97-AF65-F5344CB8AC3E}">
        <p14:creationId xmlns:p14="http://schemas.microsoft.com/office/powerpoint/2010/main" val="30302586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16</TotalTime>
  <Words>332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How "Garbage Collection" Works in Java? </vt:lpstr>
      <vt:lpstr> What is Garbage Collection </vt:lpstr>
      <vt:lpstr>Java – Garbage Collector - Funny</vt:lpstr>
      <vt:lpstr>PowerPoint Presentation</vt:lpstr>
      <vt:lpstr>Assignment: To Learn Garbage Collector Mechanism in Java </vt:lpstr>
      <vt:lpstr>PowerPoint Presentation</vt:lpstr>
      <vt:lpstr>Save, Compile and Run the code. As shown in the diagram , two objects and two reference variables are created.  </vt:lpstr>
      <vt:lpstr>Uncomment line # 20,21,22. Save , compile &amp; run the code.  As show in diagram below, two reference variables are pointing to the same object.</vt:lpstr>
      <vt:lpstr>Uncomment line # 23 &amp; 24. Compile , Save &amp; Run the code As show in diagram below , s2 becomes null , but s3 is still pointing to the object and is not eligible for java garbage collection.  </vt:lpstr>
      <vt:lpstr>Uncomment line # 25 &amp; 26 . Save , Compile &amp; Run the Code At this point there are no references pointing to the object and becomes eligible for garbage collection. It will be removed from memory and there is no way of retrieving it back.</vt:lpstr>
      <vt:lpstr>Garbage Collection Important Points to Note: </vt:lpstr>
      <vt:lpstr>Ways for requesting JVM to run Garbage Collector</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"Garbage Collection" Works in Java? </dc:title>
  <dc:creator>Arepalli, Manga Rao</dc:creator>
  <cp:lastModifiedBy>Arepalli, Manga Rao (US - Hyderabad)</cp:lastModifiedBy>
  <cp:revision>6</cp:revision>
  <dcterms:created xsi:type="dcterms:W3CDTF">2016-10-10T07:42:38Z</dcterms:created>
  <dcterms:modified xsi:type="dcterms:W3CDTF">2018-06-10T07:38:29Z</dcterms:modified>
</cp:coreProperties>
</file>