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1" r:id="rId2"/>
    <p:sldId id="262" r:id="rId3"/>
    <p:sldId id="273" r:id="rId4"/>
    <p:sldId id="263" r:id="rId5"/>
    <p:sldId id="267" r:id="rId6"/>
    <p:sldId id="268" r:id="rId7"/>
    <p:sldId id="274" r:id="rId8"/>
    <p:sldId id="270" r:id="rId9"/>
    <p:sldId id="269" r:id="rId10"/>
    <p:sldId id="265" r:id="rId11"/>
    <p:sldId id="266" r:id="rId12"/>
    <p:sldId id="271" r:id="rId13"/>
    <p:sldId id="256" r:id="rId14"/>
    <p:sldId id="257" r:id="rId15"/>
    <p:sldId id="258" r:id="rId16"/>
    <p:sldId id="259" r:id="rId17"/>
    <p:sldId id="26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D41DA-078E-4F25-A486-BBF4B3544FD5}"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39680840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D41DA-078E-4F25-A486-BBF4B3544FD5}"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5629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D41DA-078E-4F25-A486-BBF4B3544FD5}"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0442D-2051-4D48-A6C4-01A7E9C7AB6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61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D41DA-078E-4F25-A486-BBF4B3544FD5}"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2382814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D41DA-078E-4F25-A486-BBF4B3544FD5}"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0442D-2051-4D48-A6C4-01A7E9C7AB6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2416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D41DA-078E-4F25-A486-BBF4B3544FD5}"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249135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D41DA-078E-4F25-A486-BBF4B3544FD5}"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145279598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D41DA-078E-4F25-A486-BBF4B3544FD5}"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38129983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39391-9F34-48F6-8162-E2F7367F3D8D}"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71945-ABBD-40F3-9CFF-D8167F3884D7}" type="slidenum">
              <a:rPr lang="en-US" smtClean="0"/>
              <a:t>‹#›</a:t>
            </a:fld>
            <a:endParaRPr lang="en-US"/>
          </a:p>
        </p:txBody>
      </p:sp>
    </p:spTree>
    <p:extLst>
      <p:ext uri="{BB962C8B-B14F-4D97-AF65-F5344CB8AC3E}">
        <p14:creationId xmlns:p14="http://schemas.microsoft.com/office/powerpoint/2010/main" val="30035521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D41DA-078E-4F25-A486-BBF4B3544FD5}" type="datetimeFigureOut">
              <a:rPr lang="en-US" smtClean="0"/>
              <a:t>6/9/2017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35529364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D41DA-078E-4F25-A486-BBF4B3544FD5}"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3363498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D41DA-078E-4F25-A486-BBF4B3544FD5}" type="datetimeFigureOut">
              <a:rPr lang="en-US" smtClean="0"/>
              <a:t>6/9/2017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42078752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D41DA-078E-4F25-A486-BBF4B3544FD5}" type="datetimeFigureOut">
              <a:rPr lang="en-US" smtClean="0"/>
              <a:t>6/9/2017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209493400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D41DA-078E-4F25-A486-BBF4B3544FD5}" type="datetimeFigureOut">
              <a:rPr lang="en-US" smtClean="0"/>
              <a:t>6/9/2017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5414378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D41DA-078E-4F25-A486-BBF4B3544FD5}"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26183489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D41DA-078E-4F25-A486-BBF4B3544FD5}" type="datetimeFigureOut">
              <a:rPr lang="en-US" smtClean="0"/>
              <a:t>6/9/2017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0442D-2051-4D48-A6C4-01A7E9C7AB61}" type="slidenum">
              <a:rPr lang="en-US" smtClean="0"/>
              <a:t>‹#›</a:t>
            </a:fld>
            <a:endParaRPr lang="en-US"/>
          </a:p>
        </p:txBody>
      </p:sp>
    </p:spTree>
    <p:extLst>
      <p:ext uri="{BB962C8B-B14F-4D97-AF65-F5344CB8AC3E}">
        <p14:creationId xmlns:p14="http://schemas.microsoft.com/office/powerpoint/2010/main" val="5809017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0D41DA-078E-4F25-A486-BBF4B3544FD5}" type="datetimeFigureOut">
              <a:rPr lang="en-US" smtClean="0"/>
              <a:t>6/9/2017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E0442D-2051-4D48-A6C4-01A7E9C7AB61}" type="slidenum">
              <a:rPr lang="en-US" smtClean="0"/>
              <a:t>‹#›</a:t>
            </a:fld>
            <a:endParaRPr lang="en-US"/>
          </a:p>
        </p:txBody>
      </p:sp>
    </p:spTree>
    <p:extLst>
      <p:ext uri="{BB962C8B-B14F-4D97-AF65-F5344CB8AC3E}">
        <p14:creationId xmlns:p14="http://schemas.microsoft.com/office/powerpoint/2010/main" val="350223179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ransition>
    <p:fade/>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avarevisited.blogspot.com/2011/10/jsp-interview-questions-answers-for.html" TargetMode="External"/><Relationship Id="rId2" Type="http://schemas.openxmlformats.org/officeDocument/2006/relationships/hyperlink" Target="http://javarevisited.blogspot.com/2011/09/servlet-interview-questions-answers.html" TargetMode="External"/><Relationship Id="rId1" Type="http://schemas.openxmlformats.org/officeDocument/2006/relationships/slideLayout" Target="../slideLayouts/slideLayout2.xml"/><Relationship Id="rId4" Type="http://schemas.openxmlformats.org/officeDocument/2006/relationships/hyperlink" Target="http://javarevisited.blogspot.com/2012/01/tomcat-javalangoutofmemoryerror-permge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9275277/what-is-java-io-ioexception-invalid-header-field"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jar?</a:t>
            </a:r>
            <a:endParaRPr lang="en-US" dirty="0"/>
          </a:p>
        </p:txBody>
      </p:sp>
      <p:sp>
        <p:nvSpPr>
          <p:cNvPr id="3" name="Content Placeholder 2"/>
          <p:cNvSpPr>
            <a:spLocks noGrp="1"/>
          </p:cNvSpPr>
          <p:nvPr>
            <p:ph idx="1"/>
          </p:nvPr>
        </p:nvSpPr>
        <p:spPr/>
        <p:txBody>
          <a:bodyPr/>
          <a:lstStyle/>
          <a:p>
            <a:r>
              <a:rPr lang="en-US" dirty="0"/>
              <a:t>In software, </a:t>
            </a:r>
            <a:r>
              <a:rPr lang="en-US" b="1" dirty="0"/>
              <a:t>JAR</a:t>
            </a:r>
            <a:r>
              <a:rPr lang="en-US" dirty="0"/>
              <a:t> (Java Archive) is a package </a:t>
            </a:r>
            <a:r>
              <a:rPr lang="en-US" b="1" dirty="0"/>
              <a:t>file</a:t>
            </a:r>
            <a:r>
              <a:rPr lang="en-US" dirty="0"/>
              <a:t> format typically used to aggregate many Java class </a:t>
            </a:r>
            <a:r>
              <a:rPr lang="en-US" b="1" dirty="0"/>
              <a:t>files</a:t>
            </a:r>
            <a:r>
              <a:rPr lang="en-US" dirty="0"/>
              <a:t> and associated metadata and resources (text, images, etc.) into one </a:t>
            </a:r>
            <a:r>
              <a:rPr lang="en-US" b="1" dirty="0"/>
              <a:t>file</a:t>
            </a:r>
            <a:r>
              <a:rPr lang="en-US" dirty="0"/>
              <a:t> to distribute application software or libraries on the Java platform.</a:t>
            </a:r>
          </a:p>
        </p:txBody>
      </p:sp>
    </p:spTree>
    <p:extLst>
      <p:ext uri="{BB962C8B-B14F-4D97-AF65-F5344CB8AC3E}">
        <p14:creationId xmlns:p14="http://schemas.microsoft.com/office/powerpoint/2010/main" val="2488847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extract contents of JAR File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use </a:t>
            </a:r>
            <a:r>
              <a:rPr lang="en-US" b="1" dirty="0"/>
              <a:t>jar option </a:t>
            </a:r>
            <a:r>
              <a:rPr lang="en-US" b="1" dirty="0" smtClean="0"/>
              <a:t>"-x" </a:t>
            </a:r>
            <a:r>
              <a:rPr lang="en-US" b="1" dirty="0"/>
              <a:t>for extracting files</a:t>
            </a:r>
            <a:r>
              <a:rPr lang="en-US" dirty="0"/>
              <a:t> form JAR files as shown in jar command example below:</a:t>
            </a:r>
            <a:br>
              <a:rPr lang="en-US" dirty="0"/>
            </a:br>
            <a:r>
              <a:rPr lang="en-US" dirty="0"/>
              <a:t/>
            </a:r>
            <a:br>
              <a:rPr lang="en-US" dirty="0"/>
            </a:br>
            <a:r>
              <a:rPr lang="en-US" b="1" dirty="0"/>
              <a:t>jar -</a:t>
            </a:r>
            <a:r>
              <a:rPr lang="en-US" b="1" dirty="0" err="1"/>
              <a:t>xvf</a:t>
            </a:r>
            <a:r>
              <a:rPr lang="en-US" b="1" dirty="0"/>
              <a:t> </a:t>
            </a:r>
            <a:r>
              <a:rPr lang="en-US" b="1" dirty="0" smtClean="0"/>
              <a:t>jarfilename.jar</a:t>
            </a:r>
            <a:endParaRPr lang="en-US" dirty="0"/>
          </a:p>
        </p:txBody>
      </p:sp>
    </p:spTree>
    <p:extLst>
      <p:ext uri="{BB962C8B-B14F-4D97-AF65-F5344CB8AC3E}">
        <p14:creationId xmlns:p14="http://schemas.microsoft.com/office/powerpoint/2010/main" val="365850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contents of a JAR file in Java</a:t>
            </a:r>
            <a:endParaRPr lang="en-US" b="1" dirty="0"/>
          </a:p>
        </p:txBody>
      </p:sp>
      <p:sp>
        <p:nvSpPr>
          <p:cNvPr id="3" name="Content Placeholder 2"/>
          <p:cNvSpPr>
            <a:spLocks noGrp="1"/>
          </p:cNvSpPr>
          <p:nvPr>
            <p:ph idx="1"/>
          </p:nvPr>
        </p:nvSpPr>
        <p:spPr/>
        <p:txBody>
          <a:bodyPr/>
          <a:lstStyle/>
          <a:p>
            <a:r>
              <a:rPr lang="en-US" b="1" dirty="0" smtClean="0"/>
              <a:t>jar </a:t>
            </a:r>
            <a:r>
              <a:rPr lang="en-US" b="1" dirty="0"/>
              <a:t>command in Java</a:t>
            </a:r>
            <a:r>
              <a:rPr lang="en-US" dirty="0"/>
              <a:t> allows you to view files and directories inside of a jar file without extracting or unzipping original jar. "-t" jar option is used to list files from jar archive as shown in jar command example </a:t>
            </a:r>
            <a:r>
              <a:rPr lang="en-US" dirty="0" smtClean="0"/>
              <a:t>below</a:t>
            </a:r>
          </a:p>
          <a:p>
            <a:r>
              <a:rPr lang="en-US" b="1" dirty="0"/>
              <a:t>jar -</a:t>
            </a:r>
            <a:r>
              <a:rPr lang="en-US" b="1" dirty="0" err="1"/>
              <a:t>tvf</a:t>
            </a:r>
            <a:r>
              <a:rPr lang="en-US" b="1" dirty="0"/>
              <a:t> HelloWorld.jar</a:t>
            </a:r>
            <a:endParaRPr lang="en-US" dirty="0"/>
          </a:p>
        </p:txBody>
      </p:sp>
    </p:spTree>
    <p:extLst>
      <p:ext uri="{BB962C8B-B14F-4D97-AF65-F5344CB8AC3E}">
        <p14:creationId xmlns:p14="http://schemas.microsoft.com/office/powerpoint/2010/main" val="450508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JAR File format in Java</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Few words about java jar file format, its similar to zip format and use .jar extension. you can open JAR file in windows by using either </a:t>
            </a:r>
            <a:r>
              <a:rPr lang="en-US" b="1" dirty="0" err="1"/>
              <a:t>winzip</a:t>
            </a:r>
            <a:r>
              <a:rPr lang="en-US" dirty="0"/>
              <a:t> or </a:t>
            </a:r>
            <a:r>
              <a:rPr lang="en-US" b="1" dirty="0" err="1"/>
              <a:t>winrar</a:t>
            </a:r>
            <a:r>
              <a:rPr lang="en-US" dirty="0"/>
              <a:t> zip utilities</a:t>
            </a:r>
            <a:r>
              <a:rPr lang="en-US" dirty="0" smtClean="0"/>
              <a:t>.</a:t>
            </a:r>
            <a:endParaRPr lang="en-US" dirty="0"/>
          </a:p>
        </p:txBody>
      </p:sp>
    </p:spTree>
    <p:extLst>
      <p:ext uri="{BB962C8B-B14F-4D97-AF65-F5344CB8AC3E}">
        <p14:creationId xmlns:p14="http://schemas.microsoft.com/office/powerpoint/2010/main" val="646033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Eclipse - Create Jar Files</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36589979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Opening the Jar File wizard</a:t>
            </a:r>
            <a:br>
              <a:rPr lang="en-US" dirty="0"/>
            </a:br>
            <a:endParaRPr lang="en-US" dirty="0"/>
          </a:p>
        </p:txBody>
      </p:sp>
      <p:sp>
        <p:nvSpPr>
          <p:cNvPr id="3" name="Content Placeholder 2"/>
          <p:cNvSpPr>
            <a:spLocks noGrp="1"/>
          </p:cNvSpPr>
          <p:nvPr>
            <p:ph idx="1"/>
          </p:nvPr>
        </p:nvSpPr>
        <p:spPr/>
        <p:txBody>
          <a:bodyPr/>
          <a:lstStyle/>
          <a:p>
            <a:r>
              <a:rPr lang="en-US" dirty="0"/>
              <a:t>The Jar File wizard can be used to export the content of a project into a jar file.</a:t>
            </a:r>
          </a:p>
          <a:p>
            <a:r>
              <a:rPr lang="en-US" dirty="0"/>
              <a:t>To bring up the Jar File wizard:</a:t>
            </a:r>
          </a:p>
          <a:p>
            <a:r>
              <a:rPr lang="en-US" dirty="0"/>
              <a:t>In the Package Explorer select the items that you want to export. If you want to export all the classes and resources in the project just select the project.</a:t>
            </a:r>
          </a:p>
          <a:p>
            <a:r>
              <a:rPr lang="en-US" dirty="0"/>
              <a:t>Click on the File menu and select Export.</a:t>
            </a:r>
          </a:p>
          <a:p>
            <a:r>
              <a:rPr lang="en-US" dirty="0"/>
              <a:t>In the filter text box of the first page of the export wizard type in "JAR".</a:t>
            </a:r>
          </a:p>
          <a:p>
            <a:endParaRPr lang="en-US" dirty="0"/>
          </a:p>
        </p:txBody>
      </p:sp>
    </p:spTree>
    <p:extLst>
      <p:ext uri="{BB962C8B-B14F-4D97-AF65-F5344CB8AC3E}">
        <p14:creationId xmlns:p14="http://schemas.microsoft.com/office/powerpoint/2010/main" val="576939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Under </a:t>
            </a:r>
            <a:r>
              <a:rPr lang="en-US" dirty="0"/>
              <a:t>the Java category select JAR file</a:t>
            </a:r>
            <a:br>
              <a:rPr lang="en-US" dirty="0"/>
            </a:br>
            <a:r>
              <a:rPr lang="en-US" dirty="0"/>
              <a:t>Click on Next</a:t>
            </a:r>
            <a:br>
              <a:rPr lang="en-US" dirty="0"/>
            </a:br>
            <a:endParaRPr lang="en-US" dirty="0"/>
          </a:p>
        </p:txBody>
      </p:sp>
      <p:pic>
        <p:nvPicPr>
          <p:cNvPr id="1026" name="Picture 2" descr="http://www.tutorialspoint.com/eclipse/images/create_jar_1.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09019" y="2401094"/>
            <a:ext cx="5334000"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677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Jar File wizard</a:t>
            </a:r>
            <a:br>
              <a:rPr lang="en-US" dirty="0" smtClean="0"/>
            </a:br>
            <a:endParaRPr lang="en-US" dirty="0"/>
          </a:p>
        </p:txBody>
      </p:sp>
      <p:sp>
        <p:nvSpPr>
          <p:cNvPr id="3" name="Content Placeholder 2"/>
          <p:cNvSpPr>
            <a:spLocks noGrp="1"/>
          </p:cNvSpPr>
          <p:nvPr>
            <p:ph idx="1"/>
          </p:nvPr>
        </p:nvSpPr>
        <p:spPr/>
        <p:txBody>
          <a:bodyPr/>
          <a:lstStyle/>
          <a:p>
            <a:r>
              <a:rPr lang="en-US" dirty="0"/>
              <a:t>In the JAR File Specification page:</a:t>
            </a:r>
          </a:p>
          <a:p>
            <a:r>
              <a:rPr lang="en-US" dirty="0"/>
              <a:t>Enter the JAR file name and folder</a:t>
            </a:r>
          </a:p>
          <a:p>
            <a:r>
              <a:rPr lang="en-US" dirty="0"/>
              <a:t>The default is to export only the classes. To also export the source code Click on the "Export Java source files and resources" check box.</a:t>
            </a:r>
          </a:p>
          <a:p>
            <a:endParaRPr lang="en-US" dirty="0"/>
          </a:p>
        </p:txBody>
      </p:sp>
    </p:spTree>
    <p:extLst>
      <p:ext uri="{BB962C8B-B14F-4D97-AF65-F5344CB8AC3E}">
        <p14:creationId xmlns:p14="http://schemas.microsoft.com/office/powerpoint/2010/main" val="3484393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371"/>
            <a:ext cx="10515600" cy="1448317"/>
          </a:xfrm>
        </p:spPr>
        <p:txBody>
          <a:bodyPr>
            <a:noAutofit/>
          </a:bodyPr>
          <a:lstStyle/>
          <a:p>
            <a:r>
              <a:rPr lang="en-US" sz="2800" dirty="0" smtClean="0"/>
              <a:t/>
            </a:r>
            <a:br>
              <a:rPr lang="en-US" sz="2800" dirty="0" smtClean="0"/>
            </a:br>
            <a:r>
              <a:rPr lang="en-US" sz="2800" dirty="0" smtClean="0"/>
              <a:t>Click </a:t>
            </a:r>
            <a:r>
              <a:rPr lang="en-US" sz="2800" dirty="0"/>
              <a:t>on Next to change the JAR packaging options</a:t>
            </a:r>
            <a:br>
              <a:rPr lang="en-US" sz="2800" dirty="0"/>
            </a:br>
            <a:r>
              <a:rPr lang="en-US" sz="2800" dirty="0"/>
              <a:t>Click on Next to change the JAR Manifest specification</a:t>
            </a:r>
            <a:br>
              <a:rPr lang="en-US" sz="2800" dirty="0"/>
            </a:br>
            <a:r>
              <a:rPr lang="en-US" sz="2800" dirty="0"/>
              <a:t>Click on Finish</a:t>
            </a:r>
            <a:br>
              <a:rPr lang="en-US" sz="2800" dirty="0"/>
            </a:br>
            <a:endParaRPr lang="en-US" sz="2800" dirty="0"/>
          </a:p>
        </p:txBody>
      </p:sp>
      <p:pic>
        <p:nvPicPr>
          <p:cNvPr id="3074" name="Picture 2" descr="http://www.tutorialspoint.com/eclipse/images/create_jar_2.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46385" y="2160588"/>
            <a:ext cx="365926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816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vs War Vs Ear</a:t>
            </a:r>
            <a:endParaRPr lang="en-US" dirty="0"/>
          </a:p>
        </p:txBody>
      </p:sp>
      <p:sp>
        <p:nvSpPr>
          <p:cNvPr id="3" name="Content Placeholder 2"/>
          <p:cNvSpPr>
            <a:spLocks noGrp="1"/>
          </p:cNvSpPr>
          <p:nvPr>
            <p:ph idx="1"/>
          </p:nvPr>
        </p:nvSpPr>
        <p:spPr/>
        <p:txBody>
          <a:bodyPr>
            <a:normAutofit fontScale="70000" lnSpcReduction="20000"/>
          </a:bodyPr>
          <a:lstStyle/>
          <a:p>
            <a:r>
              <a:rPr lang="en-US" sz="2600" b="1" dirty="0"/>
              <a:t>jar – java archive </a:t>
            </a:r>
          </a:p>
          <a:p>
            <a:pPr lvl="1"/>
            <a:r>
              <a:rPr lang="en-US" dirty="0"/>
              <a:t>JAR files are used in J2EE for packaging EJBs and client-side Java Applications</a:t>
            </a:r>
            <a:r>
              <a:rPr lang="en-US" dirty="0" smtClean="0"/>
              <a:t>.</a:t>
            </a:r>
          </a:p>
          <a:p>
            <a:pPr lvl="1"/>
            <a:r>
              <a:rPr lang="en-US" dirty="0" smtClean="0"/>
              <a:t>A JAR file encapsulates one or more Java classes, a manifest, and a descriptor.</a:t>
            </a:r>
          </a:p>
          <a:p>
            <a:pPr lvl="1"/>
            <a:r>
              <a:rPr lang="en-US" dirty="0" smtClean="0"/>
              <a:t>EJB </a:t>
            </a:r>
            <a:r>
              <a:rPr lang="en-US" dirty="0"/>
              <a:t>modules which contain enterprise java beans (class files) and EJB deployment descriptor are packed as JAR files with .jar </a:t>
            </a:r>
            <a:r>
              <a:rPr lang="en-US" dirty="0" smtClean="0"/>
              <a:t>extension</a:t>
            </a:r>
            <a:endParaRPr lang="en-US" dirty="0"/>
          </a:p>
          <a:p>
            <a:r>
              <a:rPr lang="en-US" sz="2600" b="1" dirty="0"/>
              <a:t>war - web archive.</a:t>
            </a:r>
          </a:p>
          <a:p>
            <a:pPr lvl="1"/>
            <a:r>
              <a:rPr lang="en-US" b="1" dirty="0"/>
              <a:t>WAR file in Java stands for Web application</a:t>
            </a:r>
            <a:r>
              <a:rPr lang="en-US" dirty="0"/>
              <a:t> archive and it is used to package a Java application together you can package all your </a:t>
            </a:r>
            <a:r>
              <a:rPr lang="en-US" dirty="0">
                <a:hlinkClick r:id="rId2"/>
              </a:rPr>
              <a:t>Servlet</a:t>
            </a:r>
            <a:r>
              <a:rPr lang="en-US" dirty="0"/>
              <a:t>, </a:t>
            </a:r>
            <a:r>
              <a:rPr lang="en-US" dirty="0">
                <a:hlinkClick r:id="rId3"/>
              </a:rPr>
              <a:t>JSP</a:t>
            </a:r>
            <a:r>
              <a:rPr lang="en-US" dirty="0"/>
              <a:t>, CSS, images, html in one WAR file and then deploy it to any Java web or application server like Tomcat, </a:t>
            </a:r>
            <a:r>
              <a:rPr lang="en-US" dirty="0" err="1"/>
              <a:t>Weblogic</a:t>
            </a:r>
            <a:r>
              <a:rPr lang="en-US" dirty="0"/>
              <a:t> or </a:t>
            </a:r>
            <a:r>
              <a:rPr lang="en-US" dirty="0" err="1"/>
              <a:t>webshere</a:t>
            </a:r>
            <a:r>
              <a:rPr lang="en-US" dirty="0"/>
              <a:t>. WAR files provide a clean and faster way to package and deploy Java web application just like JAR file provides for core java apps. Since WAR file also compacts resources inside it is comparatively download faster than downloading individual components.</a:t>
            </a:r>
          </a:p>
          <a:p>
            <a:pPr lvl="1"/>
            <a:endParaRPr lang="en-US" dirty="0"/>
          </a:p>
          <a:p>
            <a:r>
              <a:rPr lang="en-US" sz="2600" b="1" dirty="0"/>
              <a:t>ear - enterprise archive</a:t>
            </a:r>
            <a:r>
              <a:rPr lang="en-US" sz="2600" b="1" dirty="0" smtClean="0"/>
              <a:t>. (*.jar + *.war)</a:t>
            </a:r>
          </a:p>
          <a:p>
            <a:pPr lvl="1"/>
            <a:r>
              <a:rPr lang="en-US" dirty="0" smtClean="0"/>
              <a:t> </a:t>
            </a:r>
            <a:r>
              <a:rPr lang="en-US" b="1" dirty="0" smtClean="0"/>
              <a:t>EAR file stands for Enterprise Java Archive</a:t>
            </a:r>
            <a:r>
              <a:rPr lang="en-US" dirty="0" smtClean="0"/>
              <a:t> and used to package an Enterprise Java application, like earlier WAR and JAR file. What separates EAR archive to WAR file is inclusion of Enterprise Java Beans(EJB). EAR file contains all web resources including Servlet, JSP, html, </a:t>
            </a:r>
            <a:r>
              <a:rPr lang="en-US" dirty="0" err="1" smtClean="0"/>
              <a:t>javascript</a:t>
            </a:r>
            <a:r>
              <a:rPr lang="en-US" dirty="0" smtClean="0"/>
              <a:t>, </a:t>
            </a:r>
            <a:r>
              <a:rPr lang="en-US" dirty="0" err="1" smtClean="0"/>
              <a:t>css</a:t>
            </a:r>
            <a:r>
              <a:rPr lang="en-US" dirty="0" smtClean="0"/>
              <a:t>, images along-with EJB. You can not deploy EAR files into web servers like </a:t>
            </a:r>
            <a:r>
              <a:rPr lang="en-US" dirty="0" smtClean="0">
                <a:hlinkClick r:id="rId4"/>
              </a:rPr>
              <a:t>Tomcat</a:t>
            </a:r>
            <a:r>
              <a:rPr lang="en-US" dirty="0" smtClean="0"/>
              <a:t> because it doesn't support EJB and can only be deploy-able in Application servers like WebSphere or </a:t>
            </a:r>
            <a:r>
              <a:rPr lang="en-US" dirty="0" err="1" smtClean="0"/>
              <a:t>Weblogic</a:t>
            </a:r>
            <a:r>
              <a:rPr lang="en-US" dirty="0" smtClean="0"/>
              <a:t>.</a:t>
            </a:r>
            <a:endParaRPr lang="en-US" dirty="0"/>
          </a:p>
          <a:p>
            <a:endParaRPr lang="en-US" dirty="0"/>
          </a:p>
        </p:txBody>
      </p:sp>
    </p:spTree>
    <p:extLst>
      <p:ext uri="{BB962C8B-B14F-4D97-AF65-F5344CB8AC3E}">
        <p14:creationId xmlns:p14="http://schemas.microsoft.com/office/powerpoint/2010/main" val="1791333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JAR File</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basic format of the command for creating a JAR file is:</a:t>
            </a:r>
          </a:p>
          <a:p>
            <a:r>
              <a:rPr lang="en-US" dirty="0" smtClean="0"/>
              <a:t>jar -</a:t>
            </a:r>
            <a:r>
              <a:rPr lang="en-US" dirty="0" err="1" smtClean="0"/>
              <a:t>cvf</a:t>
            </a:r>
            <a:r>
              <a:rPr lang="en-US" dirty="0" smtClean="0"/>
              <a:t> jar-file input-file(s)</a:t>
            </a:r>
          </a:p>
          <a:p>
            <a:r>
              <a:rPr lang="en-US" dirty="0" smtClean="0"/>
              <a:t>The options and arguments used in this command are:</a:t>
            </a:r>
          </a:p>
          <a:p>
            <a:endParaRPr lang="en-US" dirty="0" smtClean="0"/>
          </a:p>
          <a:p>
            <a:r>
              <a:rPr lang="en-US" dirty="0" smtClean="0"/>
              <a:t>The c option indicates that you want to create a JAR file.</a:t>
            </a:r>
          </a:p>
          <a:p>
            <a:r>
              <a:rPr lang="en-US" dirty="0" smtClean="0"/>
              <a:t>The f option indicates that you want the output to go to a file rather than to </a:t>
            </a:r>
            <a:r>
              <a:rPr lang="en-US" dirty="0" err="1" smtClean="0"/>
              <a:t>stdout</a:t>
            </a:r>
            <a:r>
              <a:rPr lang="en-US" dirty="0" smtClean="0"/>
              <a:t>.</a:t>
            </a:r>
          </a:p>
          <a:p>
            <a:r>
              <a:rPr lang="en-US" dirty="0" smtClean="0"/>
              <a:t>jar-file is the name that you want the resulting JAR file to have. You can use any filename for a JAR file. By convention, JAR filenames are given a .jar extension, though this is not required.</a:t>
            </a:r>
          </a:p>
          <a:p>
            <a:r>
              <a:rPr lang="en-US" dirty="0" smtClean="0"/>
              <a:t>The input-file(s) argument is a space-separated list of one or more files that you want to include in your JAR file. The input-file(s) argument can contain the wildcard * symbol. If any of the "input-files" are directories, the contents of those directories are added to the JAR archive recursively.</a:t>
            </a:r>
          </a:p>
          <a:p>
            <a:r>
              <a:rPr lang="en-US" dirty="0" smtClean="0"/>
              <a:t>The c and f options can appear in either order, but there must not be any space between them.</a:t>
            </a:r>
          </a:p>
        </p:txBody>
      </p:sp>
    </p:spTree>
    <p:extLst>
      <p:ext uri="{BB962C8B-B14F-4D97-AF65-F5344CB8AC3E}">
        <p14:creationId xmlns:p14="http://schemas.microsoft.com/office/powerpoint/2010/main" val="3982894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to create jar file</a:t>
            </a:r>
            <a:endParaRPr lang="en-US" dirty="0"/>
          </a:p>
        </p:txBody>
      </p:sp>
      <p:sp>
        <p:nvSpPr>
          <p:cNvPr id="3" name="Content Placeholder 2"/>
          <p:cNvSpPr>
            <a:spLocks noGrp="1"/>
          </p:cNvSpPr>
          <p:nvPr>
            <p:ph idx="1"/>
          </p:nvPr>
        </p:nvSpPr>
        <p:spPr/>
        <p:txBody>
          <a:bodyPr/>
          <a:lstStyle/>
          <a:p>
            <a:r>
              <a:rPr lang="en-US" dirty="0"/>
              <a:t>j</a:t>
            </a:r>
            <a:r>
              <a:rPr lang="en-US" dirty="0" smtClean="0"/>
              <a:t>ar –</a:t>
            </a:r>
            <a:r>
              <a:rPr lang="en-US" dirty="0" err="1" smtClean="0"/>
              <a:t>cvf</a:t>
            </a:r>
            <a:r>
              <a:rPr lang="en-US" dirty="0" smtClean="0"/>
              <a:t> Simple.jar </a:t>
            </a:r>
            <a:r>
              <a:rPr lang="en-US" dirty="0" err="1" smtClean="0"/>
              <a:t>A.class</a:t>
            </a:r>
            <a:endParaRPr lang="en-US" dirty="0" smtClean="0"/>
          </a:p>
          <a:p>
            <a:r>
              <a:rPr lang="en-US" dirty="0"/>
              <a:t>jar –</a:t>
            </a:r>
            <a:r>
              <a:rPr lang="en-US" dirty="0" err="1" smtClean="0"/>
              <a:t>cvf</a:t>
            </a:r>
            <a:r>
              <a:rPr lang="en-US" dirty="0" smtClean="0"/>
              <a:t> </a:t>
            </a:r>
            <a:r>
              <a:rPr lang="en-US" dirty="0"/>
              <a:t>Simple.jar </a:t>
            </a:r>
            <a:r>
              <a:rPr lang="en-US" dirty="0" err="1" smtClean="0"/>
              <a:t>A.class</a:t>
            </a:r>
            <a:r>
              <a:rPr lang="en-US" dirty="0" smtClean="0"/>
              <a:t> </a:t>
            </a:r>
            <a:r>
              <a:rPr lang="en-US" dirty="0" err="1" smtClean="0"/>
              <a:t>B.class</a:t>
            </a:r>
            <a:endParaRPr lang="en-US" dirty="0"/>
          </a:p>
          <a:p>
            <a:r>
              <a:rPr lang="en-US" dirty="0"/>
              <a:t>jar –</a:t>
            </a:r>
            <a:r>
              <a:rPr lang="en-US" dirty="0" err="1" smtClean="0"/>
              <a:t>cvf</a:t>
            </a:r>
            <a:r>
              <a:rPr lang="en-US" dirty="0" smtClean="0"/>
              <a:t> </a:t>
            </a:r>
            <a:r>
              <a:rPr lang="en-US" dirty="0"/>
              <a:t>Simple.jar </a:t>
            </a:r>
            <a:r>
              <a:rPr lang="en-US" dirty="0" smtClean="0"/>
              <a:t>*.class </a:t>
            </a:r>
            <a:endParaRPr lang="en-US" dirty="0"/>
          </a:p>
          <a:p>
            <a:r>
              <a:rPr lang="en-US" dirty="0"/>
              <a:t>jar –</a:t>
            </a:r>
            <a:r>
              <a:rPr lang="en-US" dirty="0" err="1" smtClean="0"/>
              <a:t>cvf</a:t>
            </a:r>
            <a:r>
              <a:rPr lang="en-US" dirty="0" smtClean="0"/>
              <a:t> </a:t>
            </a:r>
            <a:r>
              <a:rPr lang="en-US" dirty="0"/>
              <a:t>Simple.jar </a:t>
            </a:r>
            <a:r>
              <a:rPr lang="en-US" dirty="0" smtClean="0"/>
              <a:t>*.*</a:t>
            </a:r>
            <a:endParaRPr lang="en-US" dirty="0"/>
          </a:p>
          <a:p>
            <a:endParaRPr lang="en-US" dirty="0"/>
          </a:p>
        </p:txBody>
      </p:sp>
    </p:spTree>
    <p:extLst>
      <p:ext uri="{BB962C8B-B14F-4D97-AF65-F5344CB8AC3E}">
        <p14:creationId xmlns:p14="http://schemas.microsoft.com/office/powerpoint/2010/main" val="73792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smtClean="0"/>
          </a:p>
          <a:p>
            <a:r>
              <a:rPr lang="en-US" dirty="0" smtClean="0"/>
              <a:t>This command will generate a compressed JAR file and place it in the current directory. The command will also generate a default manifest file for the JAR archive.</a:t>
            </a:r>
          </a:p>
          <a:p>
            <a:r>
              <a:rPr lang="en-US" b="1" dirty="0"/>
              <a:t>Note:</a:t>
            </a:r>
            <a:r>
              <a:rPr lang="en-US" dirty="0"/>
              <a:t> The metadata in the JAR file, such as the entry names, comments, and contents of the manifest, must be encoded in UTF8.</a:t>
            </a:r>
          </a:p>
          <a:p>
            <a:endParaRPr lang="en-US" dirty="0"/>
          </a:p>
        </p:txBody>
      </p:sp>
    </p:spTree>
    <p:extLst>
      <p:ext uri="{BB962C8B-B14F-4D97-AF65-F5344CB8AC3E}">
        <p14:creationId xmlns:p14="http://schemas.microsoft.com/office/powerpoint/2010/main" val="867201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an executable JAR file in Java</a:t>
            </a:r>
            <a:endParaRPr lang="en-US" dirty="0"/>
          </a:p>
        </p:txBody>
      </p:sp>
      <p:sp>
        <p:nvSpPr>
          <p:cNvPr id="3" name="Content Placeholder 2"/>
          <p:cNvSpPr>
            <a:spLocks noGrp="1"/>
          </p:cNvSpPr>
          <p:nvPr>
            <p:ph idx="1"/>
          </p:nvPr>
        </p:nvSpPr>
        <p:spPr/>
        <p:txBody>
          <a:bodyPr>
            <a:normAutofit/>
          </a:bodyPr>
          <a:lstStyle/>
          <a:p>
            <a:r>
              <a:rPr lang="en-US" dirty="0"/>
              <a:t>To </a:t>
            </a:r>
            <a:r>
              <a:rPr lang="en-US" b="1" dirty="0"/>
              <a:t>create an executable JAR in Java</a:t>
            </a:r>
            <a:r>
              <a:rPr lang="en-US" dirty="0"/>
              <a:t>, you need to provide a manifest file and include your Main Class in Manifest. </a:t>
            </a:r>
            <a:endParaRPr lang="en-US" dirty="0" smtClean="0"/>
          </a:p>
          <a:p>
            <a:r>
              <a:rPr lang="en-US" dirty="0" smtClean="0"/>
              <a:t>When </a:t>
            </a:r>
            <a:r>
              <a:rPr lang="en-US" dirty="0"/>
              <a:t>you create jar file , jar command also creates manifest file inside META-INF as MANIFEST.MF but doesn't create Main-Class entry which is required for executable jar </a:t>
            </a:r>
            <a:r>
              <a:rPr lang="en-US" dirty="0" smtClean="0"/>
              <a:t>file</a:t>
            </a:r>
          </a:p>
          <a:p>
            <a:r>
              <a:rPr lang="en-US" dirty="0" smtClean="0"/>
              <a:t>You </a:t>
            </a:r>
            <a:r>
              <a:rPr lang="en-US" dirty="0"/>
              <a:t>can create executable jar file in Java by two ways either provide a self created Manifest file or specify entry point using </a:t>
            </a:r>
            <a:r>
              <a:rPr lang="en-US" b="1" dirty="0"/>
              <a:t>"-e" jar option</a:t>
            </a:r>
            <a:r>
              <a:rPr lang="en-US" dirty="0"/>
              <a:t>. </a:t>
            </a:r>
            <a:endParaRPr lang="en-US" dirty="0" smtClean="0"/>
          </a:p>
          <a:p>
            <a:r>
              <a:rPr lang="en-US" dirty="0" smtClean="0"/>
              <a:t>If </a:t>
            </a:r>
            <a:r>
              <a:rPr lang="en-US" dirty="0"/>
              <a:t>you provide external Manifest file than you need to use jar -m option to include that manifest file inside jar. Let's see </a:t>
            </a:r>
            <a:r>
              <a:rPr lang="en-US" i="1" dirty="0"/>
              <a:t>example of both ways to create executable jar file in Java</a:t>
            </a:r>
            <a:r>
              <a:rPr lang="en-US" dirty="0"/>
              <a:t>.</a:t>
            </a:r>
            <a:br>
              <a:rPr lang="en-US" dirty="0"/>
            </a:br>
            <a:r>
              <a:rPr lang="en-US" dirty="0"/>
              <a:t/>
            </a:r>
            <a:br>
              <a:rPr lang="en-US" dirty="0"/>
            </a:br>
            <a:endParaRPr lang="en-US" dirty="0"/>
          </a:p>
        </p:txBody>
      </p:sp>
    </p:spTree>
    <p:extLst>
      <p:ext uri="{BB962C8B-B14F-4D97-AF65-F5344CB8AC3E}">
        <p14:creationId xmlns:p14="http://schemas.microsoft.com/office/powerpoint/2010/main" val="293085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846161"/>
          </a:xfrm>
        </p:spPr>
        <p:txBody>
          <a:bodyPr>
            <a:noAutofit/>
          </a:bodyPr>
          <a:lstStyle/>
          <a:p>
            <a:r>
              <a:rPr lang="en-US" sz="2400" dirty="0" smtClean="0"/>
              <a:t/>
            </a:r>
            <a:br>
              <a:rPr lang="en-US" sz="2400" dirty="0" smtClean="0"/>
            </a:br>
            <a:r>
              <a:rPr lang="en-US" sz="2400" dirty="0" smtClean="0"/>
              <a:t>1. Executable </a:t>
            </a:r>
            <a:r>
              <a:rPr lang="en-US" sz="2400" dirty="0"/>
              <a:t>JAR File Example with External Manifest</a:t>
            </a:r>
            <a:r>
              <a:rPr lang="en-US" sz="2400" b="1" dirty="0"/>
              <a:t/>
            </a:r>
            <a:br>
              <a:rPr lang="en-US" sz="2400" b="1" dirty="0"/>
            </a:br>
            <a:endParaRPr lang="en-US" sz="2400" dirty="0"/>
          </a:p>
        </p:txBody>
      </p:sp>
      <p:sp>
        <p:nvSpPr>
          <p:cNvPr id="3" name="Content Placeholder 2"/>
          <p:cNvSpPr>
            <a:spLocks noGrp="1"/>
          </p:cNvSpPr>
          <p:nvPr>
            <p:ph idx="1"/>
          </p:nvPr>
        </p:nvSpPr>
        <p:spPr>
          <a:xfrm>
            <a:off x="677334" y="968991"/>
            <a:ext cx="8596668" cy="5745708"/>
          </a:xfrm>
        </p:spPr>
        <p:txBody>
          <a:bodyPr>
            <a:normAutofit fontScale="85000" lnSpcReduction="10000"/>
          </a:bodyPr>
          <a:lstStyle/>
          <a:p>
            <a:r>
              <a:rPr lang="en-US" dirty="0"/>
              <a:t>Create MANIFEST.MF file by using any text editor e.g. notepad in windows or Vim in Unix and add following entry in </a:t>
            </a:r>
            <a:r>
              <a:rPr lang="en-US" dirty="0" smtClean="0"/>
              <a:t>file</a:t>
            </a:r>
          </a:p>
          <a:p>
            <a:r>
              <a:rPr lang="en-US" dirty="0">
                <a:solidFill>
                  <a:srgbClr val="FF0000"/>
                </a:solidFill>
              </a:rPr>
              <a:t>Rem</a:t>
            </a:r>
            <a:r>
              <a:rPr lang="en-US" dirty="0" smtClean="0">
                <a:solidFill>
                  <a:srgbClr val="FF0000"/>
                </a:solidFill>
              </a:rPr>
              <a:t>ember </a:t>
            </a:r>
            <a:r>
              <a:rPr lang="en-US" dirty="0">
                <a:solidFill>
                  <a:srgbClr val="FF0000"/>
                </a:solidFill>
              </a:rPr>
              <a:t>last line must end with either new line or carriage return:</a:t>
            </a:r>
            <a:r>
              <a:rPr lang="en-US" dirty="0"/>
              <a:t/>
            </a:r>
            <a:br>
              <a:rPr lang="en-US" dirty="0"/>
            </a:br>
            <a:endParaRPr lang="en-US" dirty="0" smtClean="0"/>
          </a:p>
          <a:p>
            <a:r>
              <a:rPr lang="en-US" dirty="0" smtClean="0"/>
              <a:t>File name: </a:t>
            </a:r>
            <a:r>
              <a:rPr lang="en-US" dirty="0" smtClean="0">
                <a:solidFill>
                  <a:srgbClr val="7030A0"/>
                </a:solidFill>
              </a:rPr>
              <a:t>MANIFEST.MF or MANIFEST.txt or amr.txt or amr.doc will work</a:t>
            </a:r>
          </a:p>
          <a:p>
            <a:r>
              <a:rPr lang="en-US" dirty="0" smtClean="0">
                <a:solidFill>
                  <a:srgbClr val="FF0000"/>
                </a:solidFill>
              </a:rPr>
              <a:t>Here any file name and any extension will work.</a:t>
            </a:r>
          </a:p>
          <a:p>
            <a:r>
              <a:rPr lang="en-US" dirty="0" smtClean="0"/>
              <a:t>Manifest-version</a:t>
            </a:r>
            <a:r>
              <a:rPr lang="en-US" dirty="0"/>
              <a:t>: </a:t>
            </a:r>
            <a:r>
              <a:rPr lang="en-US" dirty="0" smtClean="0"/>
              <a:t>1.0  </a:t>
            </a:r>
            <a:r>
              <a:rPr lang="en-US" sz="1900" dirty="0" smtClean="0">
                <a:solidFill>
                  <a:srgbClr val="FF0000"/>
                </a:solidFill>
              </a:rPr>
              <a:t>it’s optional</a:t>
            </a:r>
            <a:r>
              <a:rPr lang="en-US" dirty="0" smtClean="0"/>
              <a:t/>
            </a:r>
            <a:br>
              <a:rPr lang="en-US" dirty="0" smtClean="0"/>
            </a:br>
            <a:r>
              <a:rPr lang="en-US" dirty="0"/>
              <a:t>Main-Class:</a:t>
            </a:r>
            <a:r>
              <a:rPr lang="en-US" dirty="0">
                <a:solidFill>
                  <a:srgbClr val="FFFF00"/>
                </a:solidFill>
              </a:rPr>
              <a:t> </a:t>
            </a:r>
            <a:r>
              <a:rPr lang="en-US" dirty="0" smtClean="0"/>
              <a:t>HelloWorld</a:t>
            </a:r>
          </a:p>
          <a:p>
            <a:r>
              <a:rPr lang="en-US" dirty="0"/>
              <a:t>Note: </a:t>
            </a:r>
            <a:r>
              <a:rPr lang="en-US" dirty="0" err="1" smtClean="0"/>
              <a:t>Main-Class:HelloWorld</a:t>
            </a:r>
            <a:r>
              <a:rPr lang="en-US" dirty="0" smtClean="0"/>
              <a:t> – Invalid – There should be space after colon (before </a:t>
            </a:r>
            <a:r>
              <a:rPr lang="en-US" dirty="0" err="1" smtClean="0"/>
              <a:t>classname</a:t>
            </a:r>
            <a:r>
              <a:rPr lang="en-US" dirty="0" smtClean="0"/>
              <a:t>)</a:t>
            </a:r>
            <a:endParaRPr lang="en-US" dirty="0"/>
          </a:p>
          <a:p>
            <a:r>
              <a:rPr lang="en-US" dirty="0" smtClean="0"/>
              <a:t>Execute </a:t>
            </a:r>
            <a:r>
              <a:rPr lang="en-US" dirty="0"/>
              <a:t>following </a:t>
            </a:r>
            <a:r>
              <a:rPr lang="en-US" b="1" dirty="0"/>
              <a:t>jar command to create executable </a:t>
            </a:r>
            <a:r>
              <a:rPr lang="en-US" b="1" dirty="0" smtClean="0"/>
              <a:t>jar – </a:t>
            </a:r>
            <a:r>
              <a:rPr lang="en-US" b="1" dirty="0" smtClean="0">
                <a:solidFill>
                  <a:srgbClr val="FF0000"/>
                </a:solidFill>
              </a:rPr>
              <a:t>Here order is important</a:t>
            </a:r>
          </a:p>
          <a:p>
            <a:r>
              <a:rPr lang="en-US" b="1" dirty="0">
                <a:solidFill>
                  <a:srgbClr val="7030A0"/>
                </a:solidFill>
              </a:rPr>
              <a:t>jar </a:t>
            </a:r>
            <a:r>
              <a:rPr lang="en-US" b="1" dirty="0">
                <a:solidFill>
                  <a:srgbClr val="FF0000"/>
                </a:solidFill>
              </a:rPr>
              <a:t>-</a:t>
            </a:r>
            <a:r>
              <a:rPr lang="en-US" b="1" dirty="0" err="1" smtClean="0">
                <a:solidFill>
                  <a:srgbClr val="FF0000"/>
                </a:solidFill>
              </a:rPr>
              <a:t>cvfm</a:t>
            </a:r>
            <a:r>
              <a:rPr lang="en-US" b="1" dirty="0" smtClean="0">
                <a:solidFill>
                  <a:srgbClr val="FF0000"/>
                </a:solidFill>
              </a:rPr>
              <a:t> </a:t>
            </a:r>
            <a:r>
              <a:rPr lang="en-US" b="1" dirty="0" smtClean="0">
                <a:solidFill>
                  <a:schemeClr val="accent4"/>
                </a:solidFill>
              </a:rPr>
              <a:t>HW.jar</a:t>
            </a:r>
            <a:r>
              <a:rPr lang="en-US" b="1" dirty="0" smtClean="0">
                <a:solidFill>
                  <a:srgbClr val="7030A0"/>
                </a:solidFill>
              </a:rPr>
              <a:t> </a:t>
            </a:r>
            <a:r>
              <a:rPr lang="en-US" b="1" dirty="0">
                <a:solidFill>
                  <a:srgbClr val="0070C0"/>
                </a:solidFill>
              </a:rPr>
              <a:t>MANIFEST.MF</a:t>
            </a:r>
            <a:r>
              <a:rPr lang="en-US" b="1" dirty="0">
                <a:solidFill>
                  <a:srgbClr val="7030A0"/>
                </a:solidFill>
              </a:rPr>
              <a:t> </a:t>
            </a:r>
            <a:r>
              <a:rPr lang="en-US" b="1" dirty="0" err="1" smtClean="0">
                <a:solidFill>
                  <a:srgbClr val="7030A0"/>
                </a:solidFill>
              </a:rPr>
              <a:t>HelloWorld.class</a:t>
            </a:r>
            <a:r>
              <a:rPr lang="en-US" b="1" dirty="0" smtClean="0">
                <a:solidFill>
                  <a:srgbClr val="7030A0"/>
                </a:solidFill>
              </a:rPr>
              <a:t> </a:t>
            </a:r>
          </a:p>
          <a:p>
            <a:r>
              <a:rPr lang="en-US" b="1" dirty="0" smtClean="0">
                <a:solidFill>
                  <a:srgbClr val="7030A0"/>
                </a:solidFill>
              </a:rPr>
              <a:t>Or</a:t>
            </a:r>
          </a:p>
          <a:p>
            <a:r>
              <a:rPr lang="en-US" b="1" dirty="0">
                <a:solidFill>
                  <a:srgbClr val="7030A0"/>
                </a:solidFill>
              </a:rPr>
              <a:t>jar </a:t>
            </a:r>
            <a:r>
              <a:rPr lang="en-US" b="1" dirty="0">
                <a:solidFill>
                  <a:srgbClr val="FF0000"/>
                </a:solidFill>
              </a:rPr>
              <a:t>-</a:t>
            </a:r>
            <a:r>
              <a:rPr lang="en-US" b="1" dirty="0" err="1" smtClean="0">
                <a:solidFill>
                  <a:srgbClr val="FF0000"/>
                </a:solidFill>
              </a:rPr>
              <a:t>cvmf</a:t>
            </a:r>
            <a:r>
              <a:rPr lang="en-US" b="1" dirty="0" smtClean="0">
                <a:solidFill>
                  <a:srgbClr val="7030A0"/>
                </a:solidFill>
              </a:rPr>
              <a:t> </a:t>
            </a:r>
            <a:r>
              <a:rPr lang="en-US" b="1" dirty="0">
                <a:solidFill>
                  <a:srgbClr val="0070C0"/>
                </a:solidFill>
              </a:rPr>
              <a:t>MANIFEST.MF</a:t>
            </a:r>
            <a:r>
              <a:rPr lang="en-US" b="1" dirty="0">
                <a:solidFill>
                  <a:srgbClr val="7030A0"/>
                </a:solidFill>
              </a:rPr>
              <a:t> </a:t>
            </a:r>
            <a:r>
              <a:rPr lang="en-US" b="1" dirty="0" smtClean="0">
                <a:solidFill>
                  <a:srgbClr val="0070C0"/>
                </a:solidFill>
              </a:rPr>
              <a:t> </a:t>
            </a:r>
            <a:r>
              <a:rPr lang="en-US" b="1" dirty="0" smtClean="0">
                <a:solidFill>
                  <a:schemeClr val="accent4"/>
                </a:solidFill>
              </a:rPr>
              <a:t>HW.jar</a:t>
            </a:r>
            <a:r>
              <a:rPr lang="en-US" b="1" dirty="0" smtClean="0">
                <a:solidFill>
                  <a:srgbClr val="7030A0"/>
                </a:solidFill>
              </a:rPr>
              <a:t> </a:t>
            </a:r>
            <a:r>
              <a:rPr lang="en-US" b="1" dirty="0" err="1" smtClean="0">
                <a:solidFill>
                  <a:srgbClr val="7030A0"/>
                </a:solidFill>
              </a:rPr>
              <a:t>HelloWorld.class</a:t>
            </a:r>
            <a:endParaRPr lang="en-US" b="1" dirty="0">
              <a:solidFill>
                <a:srgbClr val="7030A0"/>
              </a:solidFill>
            </a:endParaRPr>
          </a:p>
          <a:p>
            <a:endParaRPr lang="en-US" b="1" dirty="0" smtClean="0">
              <a:solidFill>
                <a:srgbClr val="7030A0"/>
              </a:solidFill>
            </a:endParaRPr>
          </a:p>
          <a:p>
            <a:r>
              <a:rPr lang="en-US" dirty="0"/>
              <a:t>here</a:t>
            </a:r>
            <a:r>
              <a:rPr lang="en-US" dirty="0">
                <a:solidFill>
                  <a:schemeClr val="accent5">
                    <a:lumMod val="75000"/>
                  </a:schemeClr>
                </a:solidFill>
              </a:rPr>
              <a:t> </a:t>
            </a:r>
            <a:r>
              <a:rPr lang="en-US" b="1" dirty="0">
                <a:solidFill>
                  <a:schemeClr val="accent5">
                    <a:lumMod val="75000"/>
                  </a:schemeClr>
                </a:solidFill>
              </a:rPr>
              <a:t>-m is used for including manifest file</a:t>
            </a:r>
            <a:r>
              <a:rPr lang="en-US" dirty="0"/>
              <a:t> and remember specify name of manifest file after jar name. now you have an executable jar file in java which you run by command specified earlier.</a:t>
            </a:r>
            <a:br>
              <a:rPr lang="en-US" dirty="0"/>
            </a:br>
            <a:r>
              <a:rPr lang="en-US" dirty="0"/>
              <a:t/>
            </a:r>
            <a:br>
              <a:rPr lang="en-US" dirty="0"/>
            </a:br>
            <a:endParaRPr lang="en-US" dirty="0">
              <a:solidFill>
                <a:srgbClr val="7030A0"/>
              </a:solidFill>
            </a:endParaRPr>
          </a:p>
        </p:txBody>
      </p:sp>
    </p:spTree>
    <p:extLst>
      <p:ext uri="{BB962C8B-B14F-4D97-AF65-F5344CB8AC3E}">
        <p14:creationId xmlns:p14="http://schemas.microsoft.com/office/powerpoint/2010/main" val="1692448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smtClean="0">
                <a:hlinkClick r:id="rId2"/>
              </a:rPr>
              <a:t>When </a:t>
            </a:r>
            <a:r>
              <a:rPr lang="en-US" dirty="0" err="1" smtClean="0">
                <a:hlinkClick r:id="rId2"/>
              </a:rPr>
              <a:t>java.io.IOException</a:t>
            </a:r>
            <a:r>
              <a:rPr lang="en-US" dirty="0">
                <a:hlinkClick r:id="rId2"/>
              </a:rPr>
              <a:t>: invalid header field</a:t>
            </a:r>
            <a:r>
              <a:rPr lang="en-US" dirty="0" smtClean="0">
                <a:hlinkClick r:id="rId2"/>
              </a:rPr>
              <a:t>?</a:t>
            </a:r>
            <a:r>
              <a:rPr lang="en-US" dirty="0" smtClean="0"/>
              <a:t/>
            </a:r>
            <a:br>
              <a:rPr lang="en-US" dirty="0" smtClean="0"/>
            </a:br>
            <a:r>
              <a:rPr lang="en-US" b="1" dirty="0"/>
              <a:t/>
            </a:r>
            <a:br>
              <a:rPr lang="en-US" b="1" dirty="0"/>
            </a:br>
            <a:r>
              <a:rPr lang="en-US" dirty="0"/>
              <a:t/>
            </a:r>
            <a:br>
              <a:rPr lang="en-US" dirty="0"/>
            </a:br>
            <a:endParaRPr lang="en-US" dirty="0"/>
          </a:p>
        </p:txBody>
      </p:sp>
      <p:sp>
        <p:nvSpPr>
          <p:cNvPr id="3" name="Content Placeholder 2"/>
          <p:cNvSpPr>
            <a:spLocks noGrp="1"/>
          </p:cNvSpPr>
          <p:nvPr>
            <p:ph sz="half" idx="2"/>
          </p:nvPr>
        </p:nvSpPr>
        <p:spPr>
          <a:xfrm>
            <a:off x="675745" y="1930400"/>
            <a:ext cx="4185623" cy="4927599"/>
          </a:xfrm>
        </p:spPr>
        <p:txBody>
          <a:bodyPr>
            <a:normAutofit fontScale="85000" lnSpcReduction="10000"/>
          </a:bodyPr>
          <a:lstStyle/>
          <a:p>
            <a:r>
              <a:rPr lang="en-US" dirty="0" smtClean="0"/>
              <a:t>When running the below command :</a:t>
            </a:r>
          </a:p>
          <a:p>
            <a:r>
              <a:rPr lang="en-US" dirty="0" smtClean="0"/>
              <a:t>jar </a:t>
            </a:r>
            <a:r>
              <a:rPr lang="en-US" dirty="0" err="1" smtClean="0"/>
              <a:t>cvfm</a:t>
            </a:r>
            <a:r>
              <a:rPr lang="en-US" dirty="0" smtClean="0"/>
              <a:t> myjar.jar </a:t>
            </a:r>
            <a:r>
              <a:rPr lang="en-US" dirty="0" err="1" smtClean="0"/>
              <a:t>manifest.mf</a:t>
            </a:r>
            <a:r>
              <a:rPr lang="en-US" dirty="0" smtClean="0"/>
              <a:t>  *.class</a:t>
            </a:r>
          </a:p>
          <a:p>
            <a:r>
              <a:rPr lang="en-US" dirty="0" smtClean="0"/>
              <a:t>Below Exception may occurred.</a:t>
            </a:r>
          </a:p>
          <a:p>
            <a:r>
              <a:rPr lang="en-US" dirty="0" err="1"/>
              <a:t>java.io.IOException</a:t>
            </a:r>
            <a:r>
              <a:rPr lang="en-US" dirty="0"/>
              <a:t>: invalid header field</a:t>
            </a:r>
          </a:p>
          <a:p>
            <a:r>
              <a:rPr lang="en-US" dirty="0"/>
              <a:t>    at </a:t>
            </a:r>
            <a:r>
              <a:rPr lang="en-US" dirty="0" err="1"/>
              <a:t>java.util.jar.Attributes.read</a:t>
            </a:r>
            <a:r>
              <a:rPr lang="en-US" dirty="0"/>
              <a:t>(Attributes.java:410)</a:t>
            </a:r>
          </a:p>
          <a:p>
            <a:r>
              <a:rPr lang="en-US" dirty="0"/>
              <a:t>    at </a:t>
            </a:r>
            <a:r>
              <a:rPr lang="en-US" dirty="0" err="1"/>
              <a:t>java.util.jar.Manifest.read</a:t>
            </a:r>
            <a:r>
              <a:rPr lang="en-US" dirty="0"/>
              <a:t>(Manifest.java:199)</a:t>
            </a:r>
          </a:p>
          <a:p>
            <a:r>
              <a:rPr lang="en-US" dirty="0"/>
              <a:t>    at </a:t>
            </a:r>
            <a:r>
              <a:rPr lang="en-US" dirty="0" err="1"/>
              <a:t>java.util.jar.Manifest</a:t>
            </a:r>
            <a:r>
              <a:rPr lang="en-US" dirty="0"/>
              <a:t>.&lt;</a:t>
            </a:r>
            <a:r>
              <a:rPr lang="en-US" dirty="0" err="1"/>
              <a:t>init</a:t>
            </a:r>
            <a:r>
              <a:rPr lang="en-US" dirty="0"/>
              <a:t>&gt;(Manifest.java:69)</a:t>
            </a:r>
          </a:p>
          <a:p>
            <a:r>
              <a:rPr lang="en-US" dirty="0"/>
              <a:t>    at </a:t>
            </a:r>
            <a:r>
              <a:rPr lang="en-US" dirty="0" err="1"/>
              <a:t>sun.tools.jar.Main.run</a:t>
            </a:r>
            <a:r>
              <a:rPr lang="en-US" dirty="0"/>
              <a:t>(Main.java:171)</a:t>
            </a:r>
          </a:p>
          <a:p>
            <a:r>
              <a:rPr lang="en-US" dirty="0"/>
              <a:t>    at </a:t>
            </a:r>
            <a:r>
              <a:rPr lang="en-US" dirty="0" err="1"/>
              <a:t>sun.tools.jar.Main.main</a:t>
            </a:r>
            <a:r>
              <a:rPr lang="en-US" dirty="0"/>
              <a:t>(Main.java:1176)</a:t>
            </a:r>
          </a:p>
        </p:txBody>
      </p:sp>
      <p:sp>
        <p:nvSpPr>
          <p:cNvPr id="8" name="Content Placeholder 7"/>
          <p:cNvSpPr>
            <a:spLocks noGrp="1"/>
          </p:cNvSpPr>
          <p:nvPr>
            <p:ph sz="quarter" idx="4"/>
          </p:nvPr>
        </p:nvSpPr>
        <p:spPr>
          <a:xfrm>
            <a:off x="5088384" y="1930401"/>
            <a:ext cx="4185617" cy="4552286"/>
          </a:xfrm>
        </p:spPr>
        <p:txBody>
          <a:bodyPr/>
          <a:lstStyle/>
          <a:p>
            <a:pPr marL="0" indent="0">
              <a:buNone/>
            </a:pPr>
            <a:r>
              <a:rPr lang="en-US" dirty="0" smtClean="0"/>
              <a:t>Root cause: </a:t>
            </a:r>
            <a:r>
              <a:rPr lang="en-US" dirty="0"/>
              <a:t> </a:t>
            </a:r>
            <a:r>
              <a:rPr lang="en-US" dirty="0" smtClean="0"/>
              <a:t>There's </a:t>
            </a:r>
            <a:r>
              <a:rPr lang="en-US" dirty="0"/>
              <a:t>a problem with </a:t>
            </a:r>
            <a:r>
              <a:rPr lang="en-US" dirty="0" smtClean="0"/>
              <a:t>manifest </a:t>
            </a:r>
            <a:r>
              <a:rPr lang="en-US" dirty="0"/>
              <a:t>file</a:t>
            </a:r>
            <a:r>
              <a:rPr lang="en-US" dirty="0" smtClean="0"/>
              <a:t>.</a:t>
            </a:r>
          </a:p>
          <a:p>
            <a:pPr marL="0" indent="0">
              <a:buNone/>
            </a:pPr>
            <a:r>
              <a:rPr lang="en-US" dirty="0"/>
              <a:t>see if </a:t>
            </a:r>
            <a:r>
              <a:rPr lang="en-US" dirty="0" smtClean="0"/>
              <a:t>there is any </a:t>
            </a:r>
            <a:r>
              <a:rPr lang="en-US" dirty="0"/>
              <a:t>typo in </a:t>
            </a:r>
            <a:r>
              <a:rPr lang="en-US" dirty="0" smtClean="0"/>
              <a:t>the file</a:t>
            </a:r>
            <a:endParaRPr lang="en-US" dirty="0"/>
          </a:p>
        </p:txBody>
      </p:sp>
    </p:spTree>
    <p:extLst>
      <p:ext uri="{BB962C8B-B14F-4D97-AF65-F5344CB8AC3E}">
        <p14:creationId xmlns:p14="http://schemas.microsoft.com/office/powerpoint/2010/main" val="6504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Creating </a:t>
            </a:r>
            <a:r>
              <a:rPr lang="en-US" dirty="0"/>
              <a:t>Executable JAR File By entry point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This seems to me an </a:t>
            </a:r>
            <a:r>
              <a:rPr lang="en-US" b="1" dirty="0"/>
              <a:t>easy way to create executable jars in Java</a:t>
            </a:r>
            <a:r>
              <a:rPr lang="en-US" dirty="0"/>
              <a:t>, as you need not have to create manifest file explicitly and it will be create by jar command itself along with Main-Class entry. What you need to provide is a new jar option "-e" and you main class name while running jar command. here is </a:t>
            </a:r>
            <a:r>
              <a:rPr lang="en-US" b="1" dirty="0"/>
              <a:t>example of jar command</a:t>
            </a:r>
            <a:r>
              <a:rPr lang="en-US" dirty="0"/>
              <a:t> with entry option</a:t>
            </a:r>
            <a:r>
              <a:rPr lang="en-US" dirty="0" smtClean="0"/>
              <a:t>:</a:t>
            </a:r>
          </a:p>
          <a:p>
            <a:r>
              <a:rPr lang="en-US" b="1" dirty="0"/>
              <a:t>jar -</a:t>
            </a:r>
            <a:r>
              <a:rPr lang="en-US" b="1" dirty="0" err="1"/>
              <a:t>cvfe</a:t>
            </a:r>
            <a:r>
              <a:rPr lang="en-US" b="1" dirty="0"/>
              <a:t> </a:t>
            </a:r>
            <a:r>
              <a:rPr lang="en-US" b="1" dirty="0" smtClean="0"/>
              <a:t>jarfilename.jar </a:t>
            </a:r>
            <a:r>
              <a:rPr lang="en-US" b="1" dirty="0" err="1" smtClean="0"/>
              <a:t>Mainclass</a:t>
            </a:r>
            <a:r>
              <a:rPr lang="en-US" b="1" dirty="0" smtClean="0"/>
              <a:t>-name </a:t>
            </a:r>
            <a:r>
              <a:rPr lang="en-US" b="1" dirty="0" err="1" smtClean="0"/>
              <a:t>inputfilenames</a:t>
            </a:r>
            <a:endParaRPr lang="en-US" b="1" dirty="0" smtClean="0"/>
          </a:p>
          <a:p>
            <a:r>
              <a:rPr lang="en-US" b="1" dirty="0" err="1" smtClean="0"/>
              <a:t>Eg</a:t>
            </a:r>
            <a:r>
              <a:rPr lang="en-US" b="1" dirty="0" smtClean="0"/>
              <a:t>: jar –</a:t>
            </a:r>
            <a:r>
              <a:rPr lang="en-US" b="1" dirty="0" err="1" smtClean="0"/>
              <a:t>cvfe</a:t>
            </a:r>
            <a:r>
              <a:rPr lang="en-US" b="1" dirty="0" smtClean="0"/>
              <a:t> HW.jar HelloWorld *.class</a:t>
            </a:r>
          </a:p>
          <a:p>
            <a:r>
              <a:rPr lang="en-US" b="1" dirty="0"/>
              <a:t>jar </a:t>
            </a:r>
            <a:r>
              <a:rPr lang="en-US" b="1" dirty="0">
                <a:solidFill>
                  <a:srgbClr val="FF0000"/>
                </a:solidFill>
              </a:rPr>
              <a:t>-e for entry point</a:t>
            </a:r>
            <a:r>
              <a:rPr lang="en-US" dirty="0">
                <a:solidFill>
                  <a:srgbClr val="FF0000"/>
                </a:solidFill>
              </a:rPr>
              <a:t> </a:t>
            </a:r>
            <a:r>
              <a:rPr lang="en-US" dirty="0"/>
              <a:t>and entry point or main class name should come after jar file name and before directory or file needs to be included in JAR. You can now run your executable jar file by issuing </a:t>
            </a:r>
            <a:r>
              <a:rPr lang="en-US" b="1" dirty="0"/>
              <a:t>"java -jar" command</a:t>
            </a:r>
            <a:r>
              <a:rPr lang="en-US" dirty="0"/>
              <a:t> as shown in </a:t>
            </a:r>
            <a:r>
              <a:rPr lang="en-US" dirty="0" smtClean="0"/>
              <a:t>following</a:t>
            </a:r>
            <a:endParaRPr lang="en-US" dirty="0"/>
          </a:p>
        </p:txBody>
      </p:sp>
    </p:spTree>
    <p:extLst>
      <p:ext uri="{BB962C8B-B14F-4D97-AF65-F5344CB8AC3E}">
        <p14:creationId xmlns:p14="http://schemas.microsoft.com/office/powerpoint/2010/main" val="2559557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execute jar file</a:t>
            </a:r>
            <a:endParaRPr lang="en-US" dirty="0"/>
          </a:p>
        </p:txBody>
      </p:sp>
      <p:sp>
        <p:nvSpPr>
          <p:cNvPr id="3" name="Content Placeholder 2"/>
          <p:cNvSpPr>
            <a:spLocks noGrp="1"/>
          </p:cNvSpPr>
          <p:nvPr>
            <p:ph idx="1"/>
          </p:nvPr>
        </p:nvSpPr>
        <p:spPr/>
        <p:txBody>
          <a:bodyPr/>
          <a:lstStyle/>
          <a:p>
            <a:r>
              <a:rPr lang="en-US" b="1" dirty="0"/>
              <a:t>Executing jar program from jar archive</a:t>
            </a:r>
            <a:r>
              <a:rPr lang="en-US" dirty="0"/>
              <a:t> is very easy one thing required is </a:t>
            </a:r>
            <a:r>
              <a:rPr lang="en-US" b="1" dirty="0"/>
              <a:t>jar must be executable</a:t>
            </a:r>
            <a:r>
              <a:rPr lang="en-US" dirty="0"/>
              <a:t> and must have </a:t>
            </a:r>
            <a:r>
              <a:rPr lang="en-US" i="1" dirty="0"/>
              <a:t>Main-Class entry in MANIFEST.MF file</a:t>
            </a:r>
            <a:r>
              <a:rPr lang="en-US" dirty="0"/>
              <a:t>. here is a Java command example for running java program from jar file:</a:t>
            </a:r>
            <a:br>
              <a:rPr lang="en-US" dirty="0"/>
            </a:br>
            <a:endParaRPr lang="en-US" dirty="0" smtClean="0"/>
          </a:p>
          <a:p>
            <a:r>
              <a:rPr lang="en-US" sz="2400" b="1" dirty="0">
                <a:solidFill>
                  <a:srgbClr val="FF0000"/>
                </a:solidFill>
              </a:rPr>
              <a:t>java -jar </a:t>
            </a:r>
            <a:r>
              <a:rPr lang="en-US" sz="2400" b="1" dirty="0" smtClean="0">
                <a:solidFill>
                  <a:srgbClr val="FF0000"/>
                </a:solidFill>
              </a:rPr>
              <a:t>HW.jar</a:t>
            </a:r>
          </a:p>
          <a:p>
            <a:r>
              <a:rPr lang="en-US" sz="2000" b="1" dirty="0" smtClean="0">
                <a:solidFill>
                  <a:srgbClr val="FF0000"/>
                </a:solidFill>
              </a:rPr>
              <a:t>Don’t forget to add - (hyphen) before  jar command here</a:t>
            </a:r>
          </a:p>
          <a:p>
            <a:r>
              <a:rPr lang="en-US" sz="2000" b="1" dirty="0" smtClean="0">
                <a:solidFill>
                  <a:srgbClr val="FF0000"/>
                </a:solidFill>
              </a:rPr>
              <a:t>Java jar HW.jar (invalid) – gives </a:t>
            </a:r>
            <a:r>
              <a:rPr lang="en-US" sz="2000" b="1" dirty="0" err="1" smtClean="0">
                <a:solidFill>
                  <a:srgbClr val="FF0000"/>
                </a:solidFill>
              </a:rPr>
              <a:t>NoClassDefFoundError</a:t>
            </a:r>
            <a:endParaRPr lang="en-US" sz="2000" dirty="0">
              <a:solidFill>
                <a:srgbClr val="FF0000"/>
              </a:solidFill>
            </a:endParaRPr>
          </a:p>
        </p:txBody>
      </p:sp>
    </p:spTree>
    <p:extLst>
      <p:ext uri="{BB962C8B-B14F-4D97-AF65-F5344CB8AC3E}">
        <p14:creationId xmlns:p14="http://schemas.microsoft.com/office/powerpoint/2010/main" val="2758954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173</TotalTime>
  <Words>651</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What is jar?</vt:lpstr>
      <vt:lpstr>Creating a JAR File </vt:lpstr>
      <vt:lpstr>Examples to create jar file</vt:lpstr>
      <vt:lpstr> </vt:lpstr>
      <vt:lpstr>How to Create an executable JAR file in Java</vt:lpstr>
      <vt:lpstr> 1. Executable JAR File Example with External Manifest </vt:lpstr>
      <vt:lpstr>When java.io.IOException: invalid header field?   </vt:lpstr>
      <vt:lpstr>2. Creating Executable JAR File By entry point </vt:lpstr>
      <vt:lpstr>How to execute jar file</vt:lpstr>
      <vt:lpstr>How to extract contents of JAR File </vt:lpstr>
      <vt:lpstr>How to view contents of a JAR file in Java</vt:lpstr>
      <vt:lpstr>JAR File format in Java </vt:lpstr>
      <vt:lpstr>Eclipse - Create Jar Files</vt:lpstr>
      <vt:lpstr> Opening the Jar File wizard </vt:lpstr>
      <vt:lpstr> Under the Java category select JAR file Click on Next </vt:lpstr>
      <vt:lpstr>Using the Jar File wizard </vt:lpstr>
      <vt:lpstr> Click on Next to change the JAR packaging options Click on Next to change the JAR Manifest specification Click on Finish </vt:lpstr>
      <vt:lpstr>Jar vs War Vs Ear</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 - Create Jar Files</dc:title>
  <dc:creator>Arepalli, Manga Rao</dc:creator>
  <cp:lastModifiedBy>Arepalli, Manga Rao</cp:lastModifiedBy>
  <cp:revision>26</cp:revision>
  <dcterms:created xsi:type="dcterms:W3CDTF">2016-04-27T16:25:50Z</dcterms:created>
  <dcterms:modified xsi:type="dcterms:W3CDTF">2017-06-09T06:13:04Z</dcterms:modified>
</cp:coreProperties>
</file>