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257" r:id="rId3"/>
    <p:sldId id="260" r:id="rId4"/>
    <p:sldId id="259" r:id="rId5"/>
    <p:sldId id="261" r:id="rId6"/>
    <p:sldId id="262" r:id="rId7"/>
    <p:sldId id="263" r:id="rId8"/>
    <p:sldId id="258"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51"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48" r:id="rId57"/>
    <p:sldId id="312" r:id="rId58"/>
    <p:sldId id="314" r:id="rId59"/>
    <p:sldId id="315" r:id="rId60"/>
    <p:sldId id="316" r:id="rId61"/>
    <p:sldId id="317" r:id="rId62"/>
    <p:sldId id="318" r:id="rId63"/>
    <p:sldId id="319" r:id="rId64"/>
    <p:sldId id="320" r:id="rId65"/>
    <p:sldId id="321" r:id="rId66"/>
    <p:sldId id="346" r:id="rId67"/>
    <p:sldId id="347" r:id="rId68"/>
    <p:sldId id="324" r:id="rId69"/>
    <p:sldId id="328" r:id="rId70"/>
    <p:sldId id="329" r:id="rId71"/>
    <p:sldId id="344" r:id="rId72"/>
    <p:sldId id="330" r:id="rId73"/>
    <p:sldId id="331" r:id="rId74"/>
    <p:sldId id="332" r:id="rId75"/>
    <p:sldId id="333" r:id="rId76"/>
    <p:sldId id="334" r:id="rId77"/>
    <p:sldId id="335" r:id="rId78"/>
    <p:sldId id="336" r:id="rId79"/>
    <p:sldId id="337" r:id="rId80"/>
    <p:sldId id="339" r:id="rId81"/>
    <p:sldId id="342" r:id="rId82"/>
    <p:sldId id="345" r:id="rId83"/>
    <p:sldId id="343" r:id="rId84"/>
    <p:sldId id="349" r:id="rId85"/>
    <p:sldId id="35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6CE28-3D3F-4BF9-9DC2-0C149CB39643}" type="datetimeFigureOut">
              <a:rPr lang="en-US" smtClean="0"/>
              <a:t>6/14/2018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DC156-171F-4FC3-8B70-7332CD05703D}" type="slidenum">
              <a:rPr lang="en-US" smtClean="0"/>
              <a:t>‹#›</a:t>
            </a:fld>
            <a:endParaRPr lang="en-US"/>
          </a:p>
        </p:txBody>
      </p:sp>
    </p:spTree>
    <p:extLst>
      <p:ext uri="{BB962C8B-B14F-4D97-AF65-F5344CB8AC3E}">
        <p14:creationId xmlns:p14="http://schemas.microsoft.com/office/powerpoint/2010/main" val="254305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BDC156-171F-4FC3-8B70-7332CD05703D}" type="slidenum">
              <a:rPr lang="en-US" smtClean="0"/>
              <a:t>49</a:t>
            </a:fld>
            <a:endParaRPr lang="en-US"/>
          </a:p>
        </p:txBody>
      </p:sp>
    </p:spTree>
    <p:extLst>
      <p:ext uri="{BB962C8B-B14F-4D97-AF65-F5344CB8AC3E}">
        <p14:creationId xmlns:p14="http://schemas.microsoft.com/office/powerpoint/2010/main" val="382205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8AA456-A4FE-4D8B-B920-DCF2FEE0C3A3}"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269560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BBF32-0217-4EA9-823B-8E9BF7A082C9}"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330235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4223-7E3B-442E-BBBB-846ACFC81747}"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49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5F224A-B002-4807-B92D-9D1E60D9FAF7}"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45394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7545F-2837-420B-AF59-68E44FE35D0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8736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590-4D08-4276-9174-7F2F6C4B8A34}"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1605390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75A358-09B7-49C9-A837-1A82C6360076}"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3917589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103F2-756D-47F3-B50A-324BBB132E3E}"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317307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161280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9C4C0-AC6D-4AA6-913C-C2DF01F04A87}"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166129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C7B133-9A8A-4F61-94FF-0420FE995384}" type="datetime1">
              <a:rPr lang="en-US" smtClean="0"/>
              <a:t>6/14/2018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295208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6F585B-4E61-416B-B99D-D9768037FE52}" type="datetime1">
              <a:rPr lang="en-US" smtClean="0"/>
              <a:t>6/14/2018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16921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9D6BEE-18E2-4029-BEA6-68403FA322FD}" type="datetime1">
              <a:rPr lang="en-US" smtClean="0"/>
              <a:t>6/14/2018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151376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21738-4C8F-4426-AE00-31CA1D203944}" type="datetime1">
              <a:rPr lang="en-US" smtClean="0"/>
              <a:t>6/14/2018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125209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2EE30-C4F0-484D-ADE5-487DC80289AF}" type="datetime1">
              <a:rPr lang="en-US" smtClean="0"/>
              <a:t>6/14/2018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9215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96C271-3B2E-40F2-A648-DE6543D1B9EB}" type="datetime1">
              <a:rPr lang="en-US" smtClean="0"/>
              <a:t>6/14/2018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F1BCCAC-6E5F-4C9E-8C9F-C5E9A81FEA25}" type="slidenum">
              <a:rPr lang="en-US" smtClean="0"/>
              <a:t>‹#›</a:t>
            </a:fld>
            <a:endParaRPr lang="en-US"/>
          </a:p>
        </p:txBody>
      </p:sp>
    </p:spTree>
    <p:extLst>
      <p:ext uri="{BB962C8B-B14F-4D97-AF65-F5344CB8AC3E}">
        <p14:creationId xmlns:p14="http://schemas.microsoft.com/office/powerpoint/2010/main" val="80913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055B1F-0B3E-4A3D-B7B4-B4B95263BE32}" type="datetime1">
              <a:rPr lang="en-US" smtClean="0"/>
              <a:t>6/14/2018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1BCCAC-6E5F-4C9E-8C9F-C5E9A81FEA25}" type="slidenum">
              <a:rPr lang="en-US" smtClean="0"/>
              <a:t>‹#›</a:t>
            </a:fld>
            <a:endParaRPr lang="en-US"/>
          </a:p>
        </p:txBody>
      </p:sp>
    </p:spTree>
    <p:extLst>
      <p:ext uri="{BB962C8B-B14F-4D97-AF65-F5344CB8AC3E}">
        <p14:creationId xmlns:p14="http://schemas.microsoft.com/office/powerpoint/2010/main" val="3409030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javatpoint.com/java-string-equals" TargetMode="External"/><Relationship Id="rId3" Type="http://schemas.openxmlformats.org/officeDocument/2006/relationships/hyperlink" Target="http://www.javatpoint.com/java-string-length" TargetMode="External"/><Relationship Id="rId7" Type="http://schemas.openxmlformats.org/officeDocument/2006/relationships/hyperlink" Target="http://www.javatpoint.com/java-string-join" TargetMode="External"/><Relationship Id="rId12" Type="http://schemas.openxmlformats.org/officeDocument/2006/relationships/hyperlink" Target="http://www.javatpoint.com/java-string-trim" TargetMode="External"/><Relationship Id="rId2" Type="http://schemas.openxmlformats.org/officeDocument/2006/relationships/hyperlink" Target="http://www.javatpoint.com/java-string-charat" TargetMode="External"/><Relationship Id="rId1" Type="http://schemas.openxmlformats.org/officeDocument/2006/relationships/slideLayout" Target="../slideLayouts/slideLayout2.xml"/><Relationship Id="rId6" Type="http://schemas.openxmlformats.org/officeDocument/2006/relationships/hyperlink" Target="http://www.javatpoint.com/java-string-contains" TargetMode="External"/><Relationship Id="rId11" Type="http://schemas.openxmlformats.org/officeDocument/2006/relationships/hyperlink" Target="http://www.javatpoint.com/java-string-replace" TargetMode="External"/><Relationship Id="rId5" Type="http://schemas.openxmlformats.org/officeDocument/2006/relationships/hyperlink" Target="http://www.javatpoint.com/java-string-substring" TargetMode="External"/><Relationship Id="rId10" Type="http://schemas.openxmlformats.org/officeDocument/2006/relationships/hyperlink" Target="http://www.javatpoint.com/java-string-concat" TargetMode="External"/><Relationship Id="rId4" Type="http://schemas.openxmlformats.org/officeDocument/2006/relationships/hyperlink" Target="http://www.javatpoint.com/java-string-format" TargetMode="External"/><Relationship Id="rId9" Type="http://schemas.openxmlformats.org/officeDocument/2006/relationships/hyperlink" Target="http://www.javatpoint.com/java-string-isempt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javatpoint.com/java-string-intern" TargetMode="External"/><Relationship Id="rId2" Type="http://schemas.openxmlformats.org/officeDocument/2006/relationships/hyperlink" Target="http://www.javatpoint.com/java-string-split" TargetMode="External"/><Relationship Id="rId1" Type="http://schemas.openxmlformats.org/officeDocument/2006/relationships/slideLayout" Target="../slideLayouts/slideLayout2.xml"/><Relationship Id="rId6" Type="http://schemas.openxmlformats.org/officeDocument/2006/relationships/hyperlink" Target="http://www.javatpoint.com/java-string-touppercase" TargetMode="External"/><Relationship Id="rId5" Type="http://schemas.openxmlformats.org/officeDocument/2006/relationships/hyperlink" Target="http://www.javatpoint.com/java-string-tolowercase" TargetMode="External"/><Relationship Id="rId4" Type="http://schemas.openxmlformats.org/officeDocument/2006/relationships/hyperlink" Target="http://www.javatpoint.com/java-string-indexo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Strings</a:t>
            </a:r>
          </a:p>
        </p:txBody>
      </p:sp>
      <p:sp>
        <p:nvSpPr>
          <p:cNvPr id="3" name="Subtitle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972F45E5-A469-41D1-A64C-6D24AC840B4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a:t>
            </a:fld>
            <a:endParaRPr lang="en-US"/>
          </a:p>
        </p:txBody>
      </p:sp>
    </p:spTree>
    <p:extLst>
      <p:ext uri="{BB962C8B-B14F-4D97-AF65-F5344CB8AC3E}">
        <p14:creationId xmlns:p14="http://schemas.microsoft.com/office/powerpoint/2010/main" val="5695108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By new keyword</a:t>
            </a:r>
            <a:br>
              <a:rPr lang="en-US" dirty="0"/>
            </a:br>
            <a:endParaRPr lang="en-US" dirty="0"/>
          </a:p>
        </p:txBody>
      </p:sp>
      <p:sp>
        <p:nvSpPr>
          <p:cNvPr id="3" name="Content Placeholder 2"/>
          <p:cNvSpPr>
            <a:spLocks noGrp="1"/>
          </p:cNvSpPr>
          <p:nvPr>
            <p:ph idx="1"/>
          </p:nvPr>
        </p:nvSpPr>
        <p:spPr/>
        <p:txBody>
          <a:bodyPr/>
          <a:lstStyle/>
          <a:p>
            <a:r>
              <a:rPr lang="en-US" dirty="0"/>
              <a:t>String s=</a:t>
            </a:r>
            <a:r>
              <a:rPr lang="en-US" b="1" dirty="0"/>
              <a:t>new</a:t>
            </a:r>
            <a:r>
              <a:rPr lang="en-US" dirty="0"/>
              <a:t> String("Welcome");//creates two objects and one reference variable  </a:t>
            </a:r>
          </a:p>
          <a:p>
            <a:r>
              <a:rPr lang="en-US" dirty="0"/>
              <a:t>In such case, JVM will create a new string object in normal(non pool) heap memory and the literal "Welcome" will be placed in the string constant pool. The variable s will refer to the object in heap(non pool).</a:t>
            </a:r>
          </a:p>
        </p:txBody>
      </p:sp>
      <p:sp>
        <p:nvSpPr>
          <p:cNvPr id="4" name="Date Placeholder 3"/>
          <p:cNvSpPr>
            <a:spLocks noGrp="1"/>
          </p:cNvSpPr>
          <p:nvPr>
            <p:ph type="dt" sz="half" idx="10"/>
          </p:nvPr>
        </p:nvSpPr>
        <p:spPr/>
        <p:txBody>
          <a:bodyPr/>
          <a:lstStyle/>
          <a:p>
            <a:fld id="{38EBE344-0C67-4626-A9E2-7D69D939A50B}"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10</a:t>
            </a:fld>
            <a:endParaRPr lang="en-US"/>
          </a:p>
        </p:txBody>
      </p:sp>
    </p:spTree>
    <p:extLst>
      <p:ext uri="{BB962C8B-B14F-4D97-AF65-F5344CB8AC3E}">
        <p14:creationId xmlns:p14="http://schemas.microsoft.com/office/powerpoint/2010/main" val="14615953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Example</a:t>
            </a:r>
          </a:p>
        </p:txBody>
      </p:sp>
      <p:sp>
        <p:nvSpPr>
          <p:cNvPr id="3" name="Content Placeholder 2"/>
          <p:cNvSpPr>
            <a:spLocks noGrp="1"/>
          </p:cNvSpPr>
          <p:nvPr>
            <p:ph idx="1"/>
          </p:nvPr>
        </p:nvSpPr>
        <p:spPr/>
        <p:txBody>
          <a:bodyPr>
            <a:normAutofit fontScale="77500" lnSpcReduction="20000"/>
          </a:bodyPr>
          <a:lstStyle/>
          <a:p>
            <a:r>
              <a:rPr lang="en-US" b="1" dirty="0"/>
              <a:t>public</a:t>
            </a:r>
            <a:r>
              <a:rPr lang="en-US" dirty="0"/>
              <a:t> </a:t>
            </a:r>
            <a:r>
              <a:rPr lang="en-US" b="1" dirty="0"/>
              <a:t>class</a:t>
            </a:r>
            <a:r>
              <a:rPr lang="en-US" dirty="0"/>
              <a:t> </a:t>
            </a:r>
            <a:r>
              <a:rPr lang="en-US" dirty="0" err="1"/>
              <a:t>StringExample</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String s1="java";//creating string by java string literal  </a:t>
            </a:r>
          </a:p>
          <a:p>
            <a:r>
              <a:rPr lang="en-US" dirty="0"/>
              <a:t>  </a:t>
            </a:r>
          </a:p>
          <a:p>
            <a:r>
              <a:rPr lang="en-US" b="1" dirty="0"/>
              <a:t>char</a:t>
            </a:r>
            <a:r>
              <a:rPr lang="en-US" dirty="0"/>
              <a:t> </a:t>
            </a:r>
            <a:r>
              <a:rPr lang="en-US" dirty="0" err="1"/>
              <a:t>ch</a:t>
            </a:r>
            <a:r>
              <a:rPr lang="en-US" dirty="0"/>
              <a:t>[]={'s','t','r','</a:t>
            </a:r>
            <a:r>
              <a:rPr lang="en-US" dirty="0" err="1"/>
              <a:t>i</a:t>
            </a:r>
            <a:r>
              <a:rPr lang="en-US" dirty="0"/>
              <a:t>','</a:t>
            </a:r>
            <a:r>
              <a:rPr lang="en-US" dirty="0" err="1"/>
              <a:t>n','g','s</a:t>
            </a:r>
            <a:r>
              <a:rPr lang="en-US" dirty="0"/>
              <a:t>'};  </a:t>
            </a:r>
          </a:p>
          <a:p>
            <a:r>
              <a:rPr lang="en-US" dirty="0"/>
              <a:t>String s2=</a:t>
            </a:r>
            <a:r>
              <a:rPr lang="en-US" b="1" dirty="0"/>
              <a:t>new</a:t>
            </a:r>
            <a:r>
              <a:rPr lang="en-US" dirty="0"/>
              <a:t> String(</a:t>
            </a:r>
            <a:r>
              <a:rPr lang="en-US" dirty="0" err="1"/>
              <a:t>ch</a:t>
            </a:r>
            <a:r>
              <a:rPr lang="en-US" dirty="0"/>
              <a:t>);//converting char array to string  </a:t>
            </a:r>
          </a:p>
          <a:p>
            <a:r>
              <a:rPr lang="en-US" dirty="0"/>
              <a:t>  </a:t>
            </a:r>
          </a:p>
          <a:p>
            <a:r>
              <a:rPr lang="en-US" dirty="0"/>
              <a:t>String s3=</a:t>
            </a:r>
            <a:r>
              <a:rPr lang="en-US" b="1" dirty="0"/>
              <a:t>new</a:t>
            </a:r>
            <a:r>
              <a:rPr lang="en-US" dirty="0"/>
              <a:t> String("example");//creating java string by new keyword  </a:t>
            </a:r>
          </a:p>
          <a:p>
            <a:r>
              <a:rPr lang="en-US" dirty="0"/>
              <a:t>  </a:t>
            </a:r>
          </a:p>
          <a:p>
            <a:r>
              <a:rPr lang="en-US" dirty="0" err="1"/>
              <a:t>System.out.println</a:t>
            </a:r>
            <a:r>
              <a:rPr lang="en-US" dirty="0"/>
              <a:t>(s1);  </a:t>
            </a:r>
          </a:p>
          <a:p>
            <a:r>
              <a:rPr lang="en-US" dirty="0" err="1"/>
              <a:t>System.out.println</a:t>
            </a:r>
            <a:r>
              <a:rPr lang="en-US" dirty="0"/>
              <a:t>(s2);  </a:t>
            </a:r>
          </a:p>
          <a:p>
            <a:r>
              <a:rPr lang="en-US" dirty="0" err="1"/>
              <a:t>System.out.println</a:t>
            </a:r>
            <a:r>
              <a:rPr lang="en-US" dirty="0"/>
              <a:t>(s3);  </a:t>
            </a:r>
          </a:p>
          <a:p>
            <a:r>
              <a:rPr lang="en-US" dirty="0"/>
              <a:t>}}  </a:t>
            </a:r>
          </a:p>
          <a:p>
            <a:endParaRPr lang="en-US" dirty="0"/>
          </a:p>
        </p:txBody>
      </p:sp>
      <p:sp>
        <p:nvSpPr>
          <p:cNvPr id="4" name="Date Placeholder 3"/>
          <p:cNvSpPr>
            <a:spLocks noGrp="1"/>
          </p:cNvSpPr>
          <p:nvPr>
            <p:ph type="dt" sz="half" idx="10"/>
          </p:nvPr>
        </p:nvSpPr>
        <p:spPr/>
        <p:txBody>
          <a:bodyPr/>
          <a:lstStyle/>
          <a:p>
            <a:fld id="{4F62CF88-F4C9-4CDE-9B64-1B952FD00407}"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11</a:t>
            </a:fld>
            <a:endParaRPr lang="en-US"/>
          </a:p>
        </p:txBody>
      </p:sp>
    </p:spTree>
    <p:extLst>
      <p:ext uri="{BB962C8B-B14F-4D97-AF65-F5344CB8AC3E}">
        <p14:creationId xmlns:p14="http://schemas.microsoft.com/office/powerpoint/2010/main" val="4137899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69976"/>
          </a:xfrm>
        </p:spPr>
        <p:txBody>
          <a:bodyPr>
            <a:normAutofit fontScale="90000"/>
          </a:bodyPr>
          <a:lstStyle/>
          <a:p>
            <a:r>
              <a:rPr lang="en-US" dirty="0"/>
              <a:t>Java String class methods</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544951"/>
              </p:ext>
            </p:extLst>
          </p:nvPr>
        </p:nvGraphicFramePr>
        <p:xfrm>
          <a:off x="850391" y="569913"/>
          <a:ext cx="10186416" cy="6288087"/>
        </p:xfrm>
        <a:graphic>
          <a:graphicData uri="http://schemas.openxmlformats.org/drawingml/2006/table">
            <a:tbl>
              <a:tblPr/>
              <a:tblGrid>
                <a:gridCol w="1143001">
                  <a:extLst>
                    <a:ext uri="{9D8B030D-6E8A-4147-A177-3AD203B41FA5}">
                      <a16:colId xmlns:a16="http://schemas.microsoft.com/office/drawing/2014/main" val="20000"/>
                    </a:ext>
                  </a:extLst>
                </a:gridCol>
                <a:gridCol w="5647943">
                  <a:extLst>
                    <a:ext uri="{9D8B030D-6E8A-4147-A177-3AD203B41FA5}">
                      <a16:colId xmlns:a16="http://schemas.microsoft.com/office/drawing/2014/main" val="20001"/>
                    </a:ext>
                  </a:extLst>
                </a:gridCol>
                <a:gridCol w="3395472">
                  <a:extLst>
                    <a:ext uri="{9D8B030D-6E8A-4147-A177-3AD203B41FA5}">
                      <a16:colId xmlns:a16="http://schemas.microsoft.com/office/drawing/2014/main" val="20002"/>
                    </a:ext>
                  </a:extLst>
                </a:gridCol>
              </a:tblGrid>
              <a:tr h="176804">
                <a:tc>
                  <a:txBody>
                    <a:bodyPr/>
                    <a:lstStyle/>
                    <a:p>
                      <a:pPr algn="l" fontAlgn="t"/>
                      <a:r>
                        <a:rPr lang="en-US" sz="900">
                          <a:solidFill>
                            <a:srgbClr val="000000"/>
                          </a:solidFill>
                          <a:effectLst/>
                          <a:latin typeface="times new roman" panose="02020603050405020304" pitchFamily="18" charset="0"/>
                        </a:rPr>
                        <a:t>No.</a:t>
                      </a:r>
                    </a:p>
                  </a:txBody>
                  <a:tcPr marL="19218" marR="19218" marT="19218" marB="19218">
                    <a:lnL w="7620" cap="flat" cmpd="sng" algn="ctr">
                      <a:solidFill>
                        <a:srgbClr val="98631F"/>
                      </a:solidFill>
                      <a:prstDash val="solid"/>
                      <a:round/>
                      <a:headEnd type="none" w="med" len="med"/>
                      <a:tailEnd type="none" w="med" len="med"/>
                    </a:lnL>
                    <a:lnR w="7620" cap="flat" cmpd="sng" algn="ctr">
                      <a:solidFill>
                        <a:srgbClr val="98631F"/>
                      </a:solidFill>
                      <a:prstDash val="solid"/>
                      <a:round/>
                      <a:headEnd type="none" w="med" len="med"/>
                      <a:tailEnd type="none" w="med" len="med"/>
                    </a:lnR>
                    <a:lnT w="7620" cap="flat" cmpd="sng" algn="ctr">
                      <a:solidFill>
                        <a:srgbClr val="98631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900" u="none">
                          <a:solidFill>
                            <a:srgbClr val="000000"/>
                          </a:solidFill>
                          <a:effectLst/>
                          <a:latin typeface="times new roman" panose="02020603050405020304" pitchFamily="18" charset="0"/>
                        </a:rPr>
                        <a:t>Method</a:t>
                      </a:r>
                    </a:p>
                  </a:txBody>
                  <a:tcPr marL="19218" marR="19218" marT="19218" marB="19218">
                    <a:lnL w="7620" cap="flat" cmpd="sng" algn="ctr">
                      <a:solidFill>
                        <a:srgbClr val="98631F"/>
                      </a:solidFill>
                      <a:prstDash val="solid"/>
                      <a:round/>
                      <a:headEnd type="none" w="med" len="med"/>
                      <a:tailEnd type="none" w="med" len="med"/>
                    </a:lnL>
                    <a:lnR w="7620" cap="flat" cmpd="sng" algn="ctr">
                      <a:solidFill>
                        <a:srgbClr val="98631F"/>
                      </a:solidFill>
                      <a:prstDash val="solid"/>
                      <a:round/>
                      <a:headEnd type="none" w="med" len="med"/>
                      <a:tailEnd type="none" w="med" len="med"/>
                    </a:lnR>
                    <a:lnT w="7620" cap="flat" cmpd="sng" algn="ctr">
                      <a:solidFill>
                        <a:srgbClr val="98631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900">
                          <a:solidFill>
                            <a:srgbClr val="000000"/>
                          </a:solidFill>
                          <a:effectLst/>
                          <a:latin typeface="times new roman" panose="02020603050405020304" pitchFamily="18" charset="0"/>
                        </a:rPr>
                        <a:t>Description</a:t>
                      </a:r>
                    </a:p>
                  </a:txBody>
                  <a:tcPr marL="19218" marR="19218" marT="19218" marB="19218">
                    <a:lnL w="7620" cap="flat" cmpd="sng" algn="ctr">
                      <a:solidFill>
                        <a:srgbClr val="98631F"/>
                      </a:solidFill>
                      <a:prstDash val="solid"/>
                      <a:round/>
                      <a:headEnd type="none" w="med" len="med"/>
                      <a:tailEnd type="none" w="med" len="med"/>
                    </a:lnL>
                    <a:lnR w="7620" cap="flat" cmpd="sng" algn="ctr">
                      <a:solidFill>
                        <a:srgbClr val="98631F"/>
                      </a:solidFill>
                      <a:prstDash val="solid"/>
                      <a:round/>
                      <a:headEnd type="none" w="med" len="med"/>
                      <a:tailEnd type="none" w="med" len="med"/>
                    </a:lnR>
                    <a:lnT w="7620" cap="flat" cmpd="sng" algn="ctr">
                      <a:solidFill>
                        <a:srgbClr val="98631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315173">
                <a:tc>
                  <a:txBody>
                    <a:bodyPr/>
                    <a:lstStyle/>
                    <a:p>
                      <a:pPr fontAlgn="t"/>
                      <a:r>
                        <a:rPr lang="en-US" sz="900" b="0" i="0">
                          <a:solidFill>
                            <a:srgbClr val="000000"/>
                          </a:solidFill>
                          <a:effectLst/>
                          <a:latin typeface="verdana" panose="020B0604030504040204" pitchFamily="34" charset="0"/>
                        </a:rPr>
                        <a:t>1</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dirty="0">
                          <a:solidFill>
                            <a:schemeClr val="tx1"/>
                          </a:solidFill>
                          <a:effectLst/>
                          <a:latin typeface="verdana" panose="020B0604030504040204" pitchFamily="34" charset="0"/>
                          <a:hlinkClick r:id="rId2"/>
                        </a:rPr>
                        <a:t>char </a:t>
                      </a:r>
                      <a:r>
                        <a:rPr lang="en-US" sz="900" b="0" i="0" u="none" strike="noStrike" dirty="0" err="1">
                          <a:solidFill>
                            <a:schemeClr val="tx1"/>
                          </a:solidFill>
                          <a:effectLst/>
                          <a:latin typeface="verdana" panose="020B0604030504040204" pitchFamily="34" charset="0"/>
                          <a:hlinkClick r:id="rId2"/>
                        </a:rPr>
                        <a:t>charAt</a:t>
                      </a:r>
                      <a:r>
                        <a:rPr lang="en-US" sz="900" b="0" i="0" u="none" strike="noStrike" dirty="0">
                          <a:solidFill>
                            <a:schemeClr val="tx1"/>
                          </a:solidFill>
                          <a:effectLst/>
                          <a:latin typeface="verdana" panose="020B0604030504040204" pitchFamily="34" charset="0"/>
                          <a:hlinkClick r:id="rId2"/>
                        </a:rPr>
                        <a:t>(int index)</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char value for the particular index</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6804">
                <a:tc>
                  <a:txBody>
                    <a:bodyPr/>
                    <a:lstStyle/>
                    <a:p>
                      <a:pPr fontAlgn="t"/>
                      <a:r>
                        <a:rPr lang="en-US" sz="900" b="0" i="0">
                          <a:solidFill>
                            <a:srgbClr val="000000"/>
                          </a:solidFill>
                          <a:effectLst/>
                          <a:latin typeface="verdana" panose="020B0604030504040204" pitchFamily="34" charset="0"/>
                        </a:rPr>
                        <a:t>2</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a:solidFill>
                            <a:schemeClr val="tx1"/>
                          </a:solidFill>
                          <a:effectLst/>
                          <a:latin typeface="verdana" panose="020B0604030504040204" pitchFamily="34" charset="0"/>
                          <a:hlinkClick r:id="rId3"/>
                        </a:rPr>
                        <a:t>int length()</a:t>
                      </a:r>
                      <a:endParaRPr lang="en-US" sz="900" b="0" i="0" u="none">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returns string length</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53542">
                <a:tc>
                  <a:txBody>
                    <a:bodyPr/>
                    <a:lstStyle/>
                    <a:p>
                      <a:pPr fontAlgn="t"/>
                      <a:r>
                        <a:rPr lang="en-US" sz="900" b="0" i="0">
                          <a:solidFill>
                            <a:srgbClr val="000000"/>
                          </a:solidFill>
                          <a:effectLst/>
                          <a:latin typeface="verdana" panose="020B0604030504040204" pitchFamily="34" charset="0"/>
                        </a:rPr>
                        <a:t>3</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a:solidFill>
                            <a:schemeClr val="tx1"/>
                          </a:solidFill>
                          <a:effectLst/>
                          <a:latin typeface="verdana" panose="020B0604030504040204" pitchFamily="34" charset="0"/>
                          <a:hlinkClick r:id="rId4"/>
                        </a:rPr>
                        <a:t>static String format(String format, Object... args)</a:t>
                      </a:r>
                      <a:endParaRPr lang="en-US" sz="900" b="0" i="0" u="none">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formatted string</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53542">
                <a:tc>
                  <a:txBody>
                    <a:bodyPr/>
                    <a:lstStyle/>
                    <a:p>
                      <a:pPr fontAlgn="t"/>
                      <a:r>
                        <a:rPr lang="en-US" sz="900" b="0" i="0">
                          <a:solidFill>
                            <a:srgbClr val="000000"/>
                          </a:solidFill>
                          <a:effectLst/>
                          <a:latin typeface="verdana" panose="020B0604030504040204" pitchFamily="34" charset="0"/>
                        </a:rPr>
                        <a:t>4</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dirty="0">
                          <a:solidFill>
                            <a:schemeClr val="tx1"/>
                          </a:solidFill>
                          <a:effectLst/>
                          <a:latin typeface="verdana" panose="020B0604030504040204" pitchFamily="34" charset="0"/>
                          <a:hlinkClick r:id="rId4"/>
                        </a:rPr>
                        <a:t>static String format(Locale l, String format, Object... </a:t>
                      </a:r>
                      <a:r>
                        <a:rPr lang="en-US" sz="900" b="0" i="0" u="none" strike="noStrike" dirty="0" err="1">
                          <a:solidFill>
                            <a:schemeClr val="tx1"/>
                          </a:solidFill>
                          <a:effectLst/>
                          <a:latin typeface="verdana" panose="020B0604030504040204" pitchFamily="34" charset="0"/>
                          <a:hlinkClick r:id="rId4"/>
                        </a:rPr>
                        <a:t>args</a:t>
                      </a:r>
                      <a:r>
                        <a:rPr lang="en-US" sz="900" b="0" i="0" u="none" strike="noStrike" dirty="0">
                          <a:solidFill>
                            <a:schemeClr val="tx1"/>
                          </a:solidFill>
                          <a:effectLst/>
                          <a:latin typeface="verdana" panose="020B0604030504040204" pitchFamily="34" charset="0"/>
                          <a:hlinkClick r:id="rId4"/>
                        </a:rPr>
                        <a:t>)</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returns formatted string with given locale</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315173">
                <a:tc>
                  <a:txBody>
                    <a:bodyPr/>
                    <a:lstStyle/>
                    <a:p>
                      <a:pPr fontAlgn="t"/>
                      <a:r>
                        <a:rPr lang="en-US" sz="900" b="0" i="0">
                          <a:solidFill>
                            <a:srgbClr val="000000"/>
                          </a:solidFill>
                          <a:effectLst/>
                          <a:latin typeface="verdana" panose="020B0604030504040204" pitchFamily="34" charset="0"/>
                        </a:rPr>
                        <a:t>5</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dirty="0">
                          <a:solidFill>
                            <a:schemeClr val="tx1"/>
                          </a:solidFill>
                          <a:effectLst/>
                          <a:latin typeface="verdana" panose="020B0604030504040204" pitchFamily="34" charset="0"/>
                          <a:hlinkClick r:id="rId5"/>
                        </a:rPr>
                        <a:t>String substring(int </a:t>
                      </a:r>
                      <a:r>
                        <a:rPr lang="en-US" sz="900" b="0" i="0" u="none" strike="noStrike" dirty="0" err="1">
                          <a:solidFill>
                            <a:schemeClr val="tx1"/>
                          </a:solidFill>
                          <a:effectLst/>
                          <a:latin typeface="verdana" panose="020B0604030504040204" pitchFamily="34" charset="0"/>
                          <a:hlinkClick r:id="rId5"/>
                        </a:rPr>
                        <a:t>beginIndex</a:t>
                      </a:r>
                      <a:r>
                        <a:rPr lang="en-US" sz="900" b="0" i="0" u="none" strike="noStrike" dirty="0">
                          <a:solidFill>
                            <a:schemeClr val="tx1"/>
                          </a:solidFill>
                          <a:effectLst/>
                          <a:latin typeface="verdana" panose="020B0604030504040204" pitchFamily="34" charset="0"/>
                          <a:hlinkClick r:id="rId5"/>
                        </a:rPr>
                        <a:t>)</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substring for given begin index</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53542">
                <a:tc>
                  <a:txBody>
                    <a:bodyPr/>
                    <a:lstStyle/>
                    <a:p>
                      <a:pPr fontAlgn="t"/>
                      <a:r>
                        <a:rPr lang="en-US" sz="900" b="0" i="0">
                          <a:solidFill>
                            <a:srgbClr val="000000"/>
                          </a:solidFill>
                          <a:effectLst/>
                          <a:latin typeface="verdana" panose="020B0604030504040204" pitchFamily="34" charset="0"/>
                        </a:rPr>
                        <a:t>6</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dirty="0">
                          <a:solidFill>
                            <a:schemeClr val="tx1"/>
                          </a:solidFill>
                          <a:effectLst/>
                          <a:latin typeface="verdana" panose="020B0604030504040204" pitchFamily="34" charset="0"/>
                          <a:hlinkClick r:id="rId5"/>
                        </a:rPr>
                        <a:t>String substring(int </a:t>
                      </a:r>
                      <a:r>
                        <a:rPr lang="en-US" sz="900" b="0" i="0" u="none" strike="noStrike" dirty="0" err="1">
                          <a:solidFill>
                            <a:schemeClr val="tx1"/>
                          </a:solidFill>
                          <a:effectLst/>
                          <a:latin typeface="verdana" panose="020B0604030504040204" pitchFamily="34" charset="0"/>
                          <a:hlinkClick r:id="rId5"/>
                        </a:rPr>
                        <a:t>beginIndex</a:t>
                      </a:r>
                      <a:r>
                        <a:rPr lang="en-US" sz="900" b="0" i="0" u="none" strike="noStrike" dirty="0">
                          <a:solidFill>
                            <a:schemeClr val="tx1"/>
                          </a:solidFill>
                          <a:effectLst/>
                          <a:latin typeface="verdana" panose="020B0604030504040204" pitchFamily="34" charset="0"/>
                          <a:hlinkClick r:id="rId5"/>
                        </a:rPr>
                        <a:t>, int </a:t>
                      </a:r>
                      <a:r>
                        <a:rPr lang="en-US" sz="900" b="0" i="0" u="none" strike="noStrike" dirty="0" err="1">
                          <a:solidFill>
                            <a:schemeClr val="tx1"/>
                          </a:solidFill>
                          <a:effectLst/>
                          <a:latin typeface="verdana" panose="020B0604030504040204" pitchFamily="34" charset="0"/>
                          <a:hlinkClick r:id="rId5"/>
                        </a:rPr>
                        <a:t>endIndex</a:t>
                      </a:r>
                      <a:r>
                        <a:rPr lang="en-US" sz="900" b="0" i="0" u="none" strike="noStrike" dirty="0">
                          <a:solidFill>
                            <a:schemeClr val="tx1"/>
                          </a:solidFill>
                          <a:effectLst/>
                          <a:latin typeface="verdana" panose="020B0604030504040204" pitchFamily="34" charset="0"/>
                          <a:hlinkClick r:id="rId5"/>
                        </a:rPr>
                        <a:t>)</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returns substring for given begin index and end index</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453542">
                <a:tc>
                  <a:txBody>
                    <a:bodyPr/>
                    <a:lstStyle/>
                    <a:p>
                      <a:pPr fontAlgn="t"/>
                      <a:r>
                        <a:rPr lang="en-US" sz="900" b="0" i="0">
                          <a:solidFill>
                            <a:srgbClr val="000000"/>
                          </a:solidFill>
                          <a:effectLst/>
                          <a:latin typeface="verdana" panose="020B0604030504040204" pitchFamily="34" charset="0"/>
                        </a:rPr>
                        <a:t>7</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dirty="0" err="1">
                          <a:solidFill>
                            <a:schemeClr val="tx1"/>
                          </a:solidFill>
                          <a:effectLst/>
                          <a:latin typeface="verdana" panose="020B0604030504040204" pitchFamily="34" charset="0"/>
                          <a:hlinkClick r:id="rId6"/>
                        </a:rPr>
                        <a:t>boolean</a:t>
                      </a:r>
                      <a:r>
                        <a:rPr lang="en-US" sz="900" b="0" i="0" u="none" strike="noStrike" dirty="0">
                          <a:solidFill>
                            <a:schemeClr val="tx1"/>
                          </a:solidFill>
                          <a:effectLst/>
                          <a:latin typeface="verdana" panose="020B0604030504040204" pitchFamily="34" charset="0"/>
                          <a:hlinkClick r:id="rId6"/>
                        </a:rPr>
                        <a:t> contains(</a:t>
                      </a:r>
                      <a:r>
                        <a:rPr lang="en-US" sz="900" b="0" i="0" u="none" strike="noStrike" dirty="0" err="1">
                          <a:solidFill>
                            <a:schemeClr val="tx1"/>
                          </a:solidFill>
                          <a:effectLst/>
                          <a:latin typeface="verdana" panose="020B0604030504040204" pitchFamily="34" charset="0"/>
                          <a:hlinkClick r:id="rId6"/>
                        </a:rPr>
                        <a:t>CharSequence</a:t>
                      </a:r>
                      <a:r>
                        <a:rPr lang="en-US" sz="900" b="0" i="0" u="none" strike="noStrike" dirty="0">
                          <a:solidFill>
                            <a:schemeClr val="tx1"/>
                          </a:solidFill>
                          <a:effectLst/>
                          <a:latin typeface="verdana" panose="020B0604030504040204" pitchFamily="34" charset="0"/>
                          <a:hlinkClick r:id="rId6"/>
                        </a:rPr>
                        <a:t> s)</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true or false after matching the sequence of char value</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730279">
                <a:tc>
                  <a:txBody>
                    <a:bodyPr/>
                    <a:lstStyle/>
                    <a:p>
                      <a:pPr fontAlgn="t"/>
                      <a:r>
                        <a:rPr lang="en-US" sz="900" b="0" i="0">
                          <a:solidFill>
                            <a:srgbClr val="000000"/>
                          </a:solidFill>
                          <a:effectLst/>
                          <a:latin typeface="verdana" panose="020B0604030504040204" pitchFamily="34" charset="0"/>
                        </a:rPr>
                        <a:t>8</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dirty="0">
                          <a:solidFill>
                            <a:schemeClr val="tx1"/>
                          </a:solidFill>
                          <a:effectLst/>
                          <a:latin typeface="verdana" panose="020B0604030504040204" pitchFamily="34" charset="0"/>
                          <a:hlinkClick r:id="rId7"/>
                        </a:rPr>
                        <a:t>static String join(</a:t>
                      </a:r>
                      <a:r>
                        <a:rPr lang="en-US" sz="900" b="0" i="0" u="none" strike="noStrike" dirty="0" err="1">
                          <a:solidFill>
                            <a:schemeClr val="tx1"/>
                          </a:solidFill>
                          <a:effectLst/>
                          <a:latin typeface="verdana" panose="020B0604030504040204" pitchFamily="34" charset="0"/>
                          <a:hlinkClick r:id="rId7"/>
                        </a:rPr>
                        <a:t>CharSequence</a:t>
                      </a:r>
                      <a:r>
                        <a:rPr lang="en-US" sz="900" b="0" i="0" u="none" strike="noStrike" dirty="0">
                          <a:solidFill>
                            <a:schemeClr val="tx1"/>
                          </a:solidFill>
                          <a:effectLst/>
                          <a:latin typeface="verdana" panose="020B0604030504040204" pitchFamily="34" charset="0"/>
                          <a:hlinkClick r:id="rId7"/>
                        </a:rPr>
                        <a:t> delimiter, </a:t>
                      </a:r>
                      <a:r>
                        <a:rPr lang="en-US" sz="900" b="0" i="0" u="none" strike="noStrike" dirty="0" err="1">
                          <a:solidFill>
                            <a:schemeClr val="tx1"/>
                          </a:solidFill>
                          <a:effectLst/>
                          <a:latin typeface="verdana" panose="020B0604030504040204" pitchFamily="34" charset="0"/>
                          <a:hlinkClick r:id="rId7"/>
                        </a:rPr>
                        <a:t>CharSequence</a:t>
                      </a:r>
                      <a:r>
                        <a:rPr lang="en-US" sz="900" b="0" i="0" u="none" strike="noStrike" dirty="0">
                          <a:solidFill>
                            <a:schemeClr val="tx1"/>
                          </a:solidFill>
                          <a:effectLst/>
                          <a:latin typeface="verdana" panose="020B0604030504040204" pitchFamily="34" charset="0"/>
                          <a:hlinkClick r:id="rId7"/>
                        </a:rPr>
                        <a:t>... elements)</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returns a joined string</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r h="730279">
                <a:tc>
                  <a:txBody>
                    <a:bodyPr/>
                    <a:lstStyle/>
                    <a:p>
                      <a:pPr fontAlgn="t"/>
                      <a:r>
                        <a:rPr lang="en-US" sz="900" b="0" i="0">
                          <a:solidFill>
                            <a:srgbClr val="000000"/>
                          </a:solidFill>
                          <a:effectLst/>
                          <a:latin typeface="verdana" panose="020B0604030504040204" pitchFamily="34" charset="0"/>
                        </a:rPr>
                        <a:t>9</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dirty="0">
                          <a:solidFill>
                            <a:schemeClr val="tx1"/>
                          </a:solidFill>
                          <a:effectLst/>
                          <a:latin typeface="verdana" panose="020B0604030504040204" pitchFamily="34" charset="0"/>
                          <a:hlinkClick r:id="rId7"/>
                        </a:rPr>
                        <a:t>static String join(</a:t>
                      </a:r>
                      <a:r>
                        <a:rPr lang="en-US" sz="900" b="0" i="0" u="none" strike="noStrike" dirty="0" err="1">
                          <a:solidFill>
                            <a:schemeClr val="tx1"/>
                          </a:solidFill>
                          <a:effectLst/>
                          <a:latin typeface="verdana" panose="020B0604030504040204" pitchFamily="34" charset="0"/>
                          <a:hlinkClick r:id="rId7"/>
                        </a:rPr>
                        <a:t>CharSequence</a:t>
                      </a:r>
                      <a:r>
                        <a:rPr lang="en-US" sz="900" b="0" i="0" u="none" strike="noStrike" dirty="0">
                          <a:solidFill>
                            <a:schemeClr val="tx1"/>
                          </a:solidFill>
                          <a:effectLst/>
                          <a:latin typeface="verdana" panose="020B0604030504040204" pitchFamily="34" charset="0"/>
                          <a:hlinkClick r:id="rId7"/>
                        </a:rPr>
                        <a:t> delimiter, </a:t>
                      </a:r>
                      <a:r>
                        <a:rPr lang="en-US" sz="900" b="0" i="0" u="none" strike="noStrike" dirty="0" err="1">
                          <a:solidFill>
                            <a:schemeClr val="tx1"/>
                          </a:solidFill>
                          <a:effectLst/>
                          <a:latin typeface="verdana" panose="020B0604030504040204" pitchFamily="34" charset="0"/>
                          <a:hlinkClick r:id="rId7"/>
                        </a:rPr>
                        <a:t>Iterable</a:t>
                      </a:r>
                      <a:r>
                        <a:rPr lang="en-US" sz="900" b="0" i="0" u="none" strike="noStrike" dirty="0">
                          <a:solidFill>
                            <a:schemeClr val="tx1"/>
                          </a:solidFill>
                          <a:effectLst/>
                          <a:latin typeface="verdana" panose="020B0604030504040204" pitchFamily="34" charset="0"/>
                          <a:hlinkClick r:id="rId7"/>
                        </a:rPr>
                        <a:t>&lt;? extends </a:t>
                      </a:r>
                      <a:r>
                        <a:rPr lang="en-US" sz="900" b="0" i="0" u="none" strike="noStrike" dirty="0" err="1">
                          <a:solidFill>
                            <a:schemeClr val="tx1"/>
                          </a:solidFill>
                          <a:effectLst/>
                          <a:latin typeface="verdana" panose="020B0604030504040204" pitchFamily="34" charset="0"/>
                          <a:hlinkClick r:id="rId7"/>
                        </a:rPr>
                        <a:t>CharSequence</a:t>
                      </a:r>
                      <a:r>
                        <a:rPr lang="en-US" sz="900" b="0" i="0" u="none" strike="noStrike" dirty="0">
                          <a:solidFill>
                            <a:schemeClr val="tx1"/>
                          </a:solidFill>
                          <a:effectLst/>
                          <a:latin typeface="verdana" panose="020B0604030504040204" pitchFamily="34" charset="0"/>
                          <a:hlinkClick r:id="rId7"/>
                        </a:rPr>
                        <a:t>&gt; elements)</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a joined string</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15173">
                <a:tc>
                  <a:txBody>
                    <a:bodyPr/>
                    <a:lstStyle/>
                    <a:p>
                      <a:pPr fontAlgn="t"/>
                      <a:r>
                        <a:rPr lang="en-US" sz="900" b="0" i="0">
                          <a:solidFill>
                            <a:srgbClr val="000000"/>
                          </a:solidFill>
                          <a:effectLst/>
                          <a:latin typeface="verdana" panose="020B0604030504040204" pitchFamily="34" charset="0"/>
                        </a:rPr>
                        <a:t>10</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dirty="0" err="1">
                          <a:solidFill>
                            <a:schemeClr val="tx1"/>
                          </a:solidFill>
                          <a:effectLst/>
                          <a:latin typeface="verdana" panose="020B0604030504040204" pitchFamily="34" charset="0"/>
                          <a:hlinkClick r:id="rId8"/>
                        </a:rPr>
                        <a:t>boolean</a:t>
                      </a:r>
                      <a:r>
                        <a:rPr lang="en-US" sz="900" b="0" i="0" u="none" strike="noStrike" dirty="0">
                          <a:solidFill>
                            <a:schemeClr val="tx1"/>
                          </a:solidFill>
                          <a:effectLst/>
                          <a:latin typeface="verdana" panose="020B0604030504040204" pitchFamily="34" charset="0"/>
                          <a:hlinkClick r:id="rId8"/>
                        </a:rPr>
                        <a:t> equals(Object another)</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checks the equality of string with object</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10"/>
                  </a:ext>
                </a:extLst>
              </a:tr>
              <a:tr h="176804">
                <a:tc>
                  <a:txBody>
                    <a:bodyPr/>
                    <a:lstStyle/>
                    <a:p>
                      <a:pPr fontAlgn="t"/>
                      <a:r>
                        <a:rPr lang="en-US" sz="900" b="0" i="0">
                          <a:solidFill>
                            <a:srgbClr val="000000"/>
                          </a:solidFill>
                          <a:effectLst/>
                          <a:latin typeface="verdana" panose="020B0604030504040204" pitchFamily="34" charset="0"/>
                        </a:rPr>
                        <a:t>11</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dirty="0" err="1">
                          <a:solidFill>
                            <a:schemeClr val="tx1"/>
                          </a:solidFill>
                          <a:effectLst/>
                          <a:latin typeface="verdana" panose="020B0604030504040204" pitchFamily="34" charset="0"/>
                          <a:hlinkClick r:id="rId9"/>
                        </a:rPr>
                        <a:t>boolean</a:t>
                      </a:r>
                      <a:r>
                        <a:rPr lang="en-US" sz="900" b="0" i="0" u="none" strike="noStrike" dirty="0">
                          <a:solidFill>
                            <a:schemeClr val="tx1"/>
                          </a:solidFill>
                          <a:effectLst/>
                          <a:latin typeface="verdana" panose="020B0604030504040204" pitchFamily="34" charset="0"/>
                          <a:hlinkClick r:id="rId9"/>
                        </a:rPr>
                        <a:t> </a:t>
                      </a:r>
                      <a:r>
                        <a:rPr lang="en-US" sz="900" b="0" i="0" u="none" strike="noStrike" dirty="0" err="1">
                          <a:solidFill>
                            <a:schemeClr val="tx1"/>
                          </a:solidFill>
                          <a:effectLst/>
                          <a:latin typeface="verdana" panose="020B0604030504040204" pitchFamily="34" charset="0"/>
                          <a:hlinkClick r:id="rId9"/>
                        </a:rPr>
                        <a:t>isEmpty</a:t>
                      </a:r>
                      <a:r>
                        <a:rPr lang="en-US" sz="900" b="0" i="0" u="none" strike="noStrike" dirty="0">
                          <a:solidFill>
                            <a:schemeClr val="tx1"/>
                          </a:solidFill>
                          <a:effectLst/>
                          <a:latin typeface="verdana" panose="020B0604030504040204" pitchFamily="34" charset="0"/>
                          <a:hlinkClick r:id="rId9"/>
                        </a:rPr>
                        <a:t>()</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checks if string is empty</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15173">
                <a:tc>
                  <a:txBody>
                    <a:bodyPr/>
                    <a:lstStyle/>
                    <a:p>
                      <a:pPr fontAlgn="t"/>
                      <a:r>
                        <a:rPr lang="en-US" sz="900" b="0" i="0">
                          <a:solidFill>
                            <a:srgbClr val="000000"/>
                          </a:solidFill>
                          <a:effectLst/>
                          <a:latin typeface="verdana" panose="020B0604030504040204" pitchFamily="34" charset="0"/>
                        </a:rPr>
                        <a:t>12</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dirty="0">
                          <a:solidFill>
                            <a:schemeClr val="tx1"/>
                          </a:solidFill>
                          <a:effectLst/>
                          <a:latin typeface="verdana" panose="020B0604030504040204" pitchFamily="34" charset="0"/>
                          <a:hlinkClick r:id="rId10"/>
                        </a:rPr>
                        <a:t>String </a:t>
                      </a:r>
                      <a:r>
                        <a:rPr lang="en-US" sz="900" b="0" i="0" u="none" strike="noStrike" dirty="0" err="1">
                          <a:solidFill>
                            <a:schemeClr val="tx1"/>
                          </a:solidFill>
                          <a:effectLst/>
                          <a:latin typeface="verdana" panose="020B0604030504040204" pitchFamily="34" charset="0"/>
                          <a:hlinkClick r:id="rId10"/>
                        </a:rPr>
                        <a:t>concat</a:t>
                      </a:r>
                      <a:r>
                        <a:rPr lang="en-US" sz="900" b="0" i="0" u="none" strike="noStrike" dirty="0">
                          <a:solidFill>
                            <a:schemeClr val="tx1"/>
                          </a:solidFill>
                          <a:effectLst/>
                          <a:latin typeface="verdana" panose="020B0604030504040204" pitchFamily="34" charset="0"/>
                          <a:hlinkClick r:id="rId10"/>
                        </a:rPr>
                        <a:t>(String </a:t>
                      </a:r>
                      <a:r>
                        <a:rPr lang="en-US" sz="900" b="0" i="0" u="none" strike="noStrike" dirty="0" err="1">
                          <a:solidFill>
                            <a:schemeClr val="tx1"/>
                          </a:solidFill>
                          <a:effectLst/>
                          <a:latin typeface="verdana" panose="020B0604030504040204" pitchFamily="34" charset="0"/>
                          <a:hlinkClick r:id="rId10"/>
                        </a:rPr>
                        <a:t>str</a:t>
                      </a:r>
                      <a:r>
                        <a:rPr lang="en-US" sz="900" b="0" i="0" u="none" strike="noStrike" dirty="0">
                          <a:solidFill>
                            <a:schemeClr val="tx1"/>
                          </a:solidFill>
                          <a:effectLst/>
                          <a:latin typeface="verdana" panose="020B0604030504040204" pitchFamily="34" charset="0"/>
                          <a:hlinkClick r:id="rId10"/>
                        </a:rPr>
                        <a:t>)</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concatinates specified string</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12"/>
                  </a:ext>
                </a:extLst>
              </a:tr>
              <a:tr h="315173">
                <a:tc>
                  <a:txBody>
                    <a:bodyPr/>
                    <a:lstStyle/>
                    <a:p>
                      <a:pPr fontAlgn="t"/>
                      <a:r>
                        <a:rPr lang="en-US" sz="900" b="0" i="0">
                          <a:solidFill>
                            <a:srgbClr val="000000"/>
                          </a:solidFill>
                          <a:effectLst/>
                          <a:latin typeface="verdana" panose="020B0604030504040204" pitchFamily="34" charset="0"/>
                        </a:rPr>
                        <a:t>13</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dirty="0">
                          <a:solidFill>
                            <a:schemeClr val="tx1"/>
                          </a:solidFill>
                          <a:effectLst/>
                          <a:latin typeface="verdana" panose="020B0604030504040204" pitchFamily="34" charset="0"/>
                          <a:hlinkClick r:id="rId11"/>
                        </a:rPr>
                        <a:t>String replace(char old, char new)</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replaces all occurrences of specified char value</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453542">
                <a:tc>
                  <a:txBody>
                    <a:bodyPr/>
                    <a:lstStyle/>
                    <a:p>
                      <a:pPr fontAlgn="t"/>
                      <a:r>
                        <a:rPr lang="en-US" sz="900" b="0" i="0">
                          <a:solidFill>
                            <a:srgbClr val="000000"/>
                          </a:solidFill>
                          <a:effectLst/>
                          <a:latin typeface="verdana" panose="020B0604030504040204" pitchFamily="34" charset="0"/>
                        </a:rPr>
                        <a:t>14</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dirty="0">
                          <a:solidFill>
                            <a:schemeClr val="tx1"/>
                          </a:solidFill>
                          <a:effectLst/>
                          <a:latin typeface="verdana" panose="020B0604030504040204" pitchFamily="34" charset="0"/>
                          <a:hlinkClick r:id="rId11"/>
                        </a:rPr>
                        <a:t>String replace(</a:t>
                      </a:r>
                      <a:r>
                        <a:rPr lang="en-US" sz="900" b="0" i="0" u="none" strike="noStrike" dirty="0" err="1">
                          <a:solidFill>
                            <a:schemeClr val="tx1"/>
                          </a:solidFill>
                          <a:effectLst/>
                          <a:latin typeface="verdana" panose="020B0604030504040204" pitchFamily="34" charset="0"/>
                          <a:hlinkClick r:id="rId11"/>
                        </a:rPr>
                        <a:t>CharSequence</a:t>
                      </a:r>
                      <a:r>
                        <a:rPr lang="en-US" sz="900" b="0" i="0" u="none" strike="noStrike" dirty="0">
                          <a:solidFill>
                            <a:schemeClr val="tx1"/>
                          </a:solidFill>
                          <a:effectLst/>
                          <a:latin typeface="verdana" panose="020B0604030504040204" pitchFamily="34" charset="0"/>
                          <a:hlinkClick r:id="rId11"/>
                        </a:rPr>
                        <a:t> old, </a:t>
                      </a:r>
                      <a:r>
                        <a:rPr lang="en-US" sz="900" b="0" i="0" u="none" strike="noStrike" dirty="0" err="1">
                          <a:solidFill>
                            <a:schemeClr val="tx1"/>
                          </a:solidFill>
                          <a:effectLst/>
                          <a:latin typeface="verdana" panose="020B0604030504040204" pitchFamily="34" charset="0"/>
                          <a:hlinkClick r:id="rId11"/>
                        </a:rPr>
                        <a:t>CharSequence</a:t>
                      </a:r>
                      <a:r>
                        <a:rPr lang="en-US" sz="900" b="0" i="0" u="none" strike="noStrike" dirty="0">
                          <a:solidFill>
                            <a:schemeClr val="tx1"/>
                          </a:solidFill>
                          <a:effectLst/>
                          <a:latin typeface="verdana" panose="020B0604030504040204" pitchFamily="34" charset="0"/>
                          <a:hlinkClick r:id="rId11"/>
                        </a:rPr>
                        <a:t> new)</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replaces all occurrences of specified CharSequence</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14"/>
                  </a:ext>
                </a:extLst>
              </a:tr>
              <a:tr h="453542">
                <a:tc>
                  <a:txBody>
                    <a:bodyPr/>
                    <a:lstStyle/>
                    <a:p>
                      <a:pPr fontAlgn="t"/>
                      <a:r>
                        <a:rPr lang="en-US" sz="900" b="0" i="0">
                          <a:solidFill>
                            <a:srgbClr val="000000"/>
                          </a:solidFill>
                          <a:effectLst/>
                          <a:latin typeface="verdana" panose="020B0604030504040204" pitchFamily="34" charset="0"/>
                        </a:rPr>
                        <a:t>15</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dirty="0">
                          <a:solidFill>
                            <a:schemeClr val="tx1"/>
                          </a:solidFill>
                          <a:effectLst/>
                          <a:latin typeface="verdana" panose="020B0604030504040204" pitchFamily="34" charset="0"/>
                          <a:hlinkClick r:id="rId12"/>
                        </a:rPr>
                        <a:t>String trim()</a:t>
                      </a:r>
                      <a:endParaRPr lang="en-US" sz="900" b="0" i="0" u="none" dirty="0">
                        <a:solidFill>
                          <a:schemeClr val="tx1"/>
                        </a:solidFill>
                        <a:effectLst/>
                        <a:latin typeface="verdana" panose="020B0604030504040204" pitchFamily="34" charset="0"/>
                      </a:endParaRP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dirty="0">
                          <a:solidFill>
                            <a:srgbClr val="000000"/>
                          </a:solidFill>
                          <a:effectLst/>
                          <a:latin typeface="verdana" panose="020B0604030504040204" pitchFamily="34" charset="0"/>
                        </a:rPr>
                        <a:t>returns trimmed string omitting leading and trailing spaces</a:t>
                      </a:r>
                    </a:p>
                  </a:txBody>
                  <a:tcPr marL="19218" marR="19218" marT="19218" marB="19218">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
        <p:nvSpPr>
          <p:cNvPr id="3" name="Date Placeholder 2"/>
          <p:cNvSpPr>
            <a:spLocks noGrp="1"/>
          </p:cNvSpPr>
          <p:nvPr>
            <p:ph type="dt" sz="half" idx="10"/>
          </p:nvPr>
        </p:nvSpPr>
        <p:spPr/>
        <p:txBody>
          <a:bodyPr/>
          <a:lstStyle/>
          <a:p>
            <a:fld id="{E44CFCA9-3457-4EDC-B6F3-825B120385B8}" type="datetime1">
              <a:rPr lang="en-US" smtClean="0"/>
              <a:t>6/14/2018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12</a:t>
            </a:fld>
            <a:endParaRPr lang="en-US"/>
          </a:p>
        </p:txBody>
      </p:sp>
    </p:spTree>
    <p:extLst>
      <p:ext uri="{BB962C8B-B14F-4D97-AF65-F5344CB8AC3E}">
        <p14:creationId xmlns:p14="http://schemas.microsoft.com/office/powerpoint/2010/main" val="3383195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 (contd..)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9409776"/>
              </p:ext>
            </p:extLst>
          </p:nvPr>
        </p:nvGraphicFramePr>
        <p:xfrm>
          <a:off x="1252728" y="2160587"/>
          <a:ext cx="7946136" cy="3881440"/>
        </p:xfrm>
        <a:graphic>
          <a:graphicData uri="http://schemas.openxmlformats.org/drawingml/2006/table">
            <a:tbl>
              <a:tblPr/>
              <a:tblGrid>
                <a:gridCol w="1228076">
                  <a:extLst>
                    <a:ext uri="{9D8B030D-6E8A-4147-A177-3AD203B41FA5}">
                      <a16:colId xmlns:a16="http://schemas.microsoft.com/office/drawing/2014/main" val="20000"/>
                    </a:ext>
                  </a:extLst>
                </a:gridCol>
                <a:gridCol w="4069348">
                  <a:extLst>
                    <a:ext uri="{9D8B030D-6E8A-4147-A177-3AD203B41FA5}">
                      <a16:colId xmlns:a16="http://schemas.microsoft.com/office/drawing/2014/main" val="20001"/>
                    </a:ext>
                  </a:extLst>
                </a:gridCol>
                <a:gridCol w="2648712">
                  <a:extLst>
                    <a:ext uri="{9D8B030D-6E8A-4147-A177-3AD203B41FA5}">
                      <a16:colId xmlns:a16="http://schemas.microsoft.com/office/drawing/2014/main" val="20002"/>
                    </a:ext>
                  </a:extLst>
                </a:gridCol>
              </a:tblGrid>
              <a:tr h="315127">
                <a:tc>
                  <a:txBody>
                    <a:bodyPr/>
                    <a:lstStyle/>
                    <a:p>
                      <a:pPr fontAlgn="t"/>
                      <a:r>
                        <a:rPr lang="en-US" sz="900" b="0" i="0" dirty="0">
                          <a:solidFill>
                            <a:srgbClr val="000000"/>
                          </a:solidFill>
                          <a:effectLst/>
                          <a:latin typeface="verdana" panose="020B0604030504040204" pitchFamily="34" charset="0"/>
                        </a:rPr>
                        <a:t>16</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a:solidFill>
                            <a:srgbClr val="008000"/>
                          </a:solidFill>
                          <a:effectLst/>
                          <a:latin typeface="verdana" panose="020B0604030504040204" pitchFamily="34" charset="0"/>
                          <a:hlinkClick r:id="rId2"/>
                        </a:rPr>
                        <a:t>String split(String regex)</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returns splitted string matching regex</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315127">
                <a:tc>
                  <a:txBody>
                    <a:bodyPr/>
                    <a:lstStyle/>
                    <a:p>
                      <a:pPr fontAlgn="t"/>
                      <a:r>
                        <a:rPr lang="en-US" sz="900" b="0" i="0">
                          <a:solidFill>
                            <a:srgbClr val="000000"/>
                          </a:solidFill>
                          <a:effectLst/>
                          <a:latin typeface="verdana" panose="020B0604030504040204" pitchFamily="34" charset="0"/>
                        </a:rPr>
                        <a:t>17</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sv-SE" sz="900" b="0" i="0" u="none" strike="noStrike">
                          <a:solidFill>
                            <a:srgbClr val="008000"/>
                          </a:solidFill>
                          <a:effectLst/>
                          <a:latin typeface="verdana" panose="020B0604030504040204" pitchFamily="34" charset="0"/>
                          <a:hlinkClick r:id="rId2"/>
                        </a:rPr>
                        <a:t>String split(String regex, int limit)</a:t>
                      </a:r>
                      <a:endParaRPr lang="sv-SE"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splitted string matching regex and limit</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6778">
                <a:tc>
                  <a:txBody>
                    <a:bodyPr/>
                    <a:lstStyle/>
                    <a:p>
                      <a:pPr fontAlgn="t"/>
                      <a:r>
                        <a:rPr lang="en-US" sz="900" b="0" i="0">
                          <a:solidFill>
                            <a:srgbClr val="000000"/>
                          </a:solidFill>
                          <a:effectLst/>
                          <a:latin typeface="verdana" panose="020B0604030504040204" pitchFamily="34" charset="0"/>
                        </a:rPr>
                        <a:t>18</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a:solidFill>
                            <a:srgbClr val="008000"/>
                          </a:solidFill>
                          <a:effectLst/>
                          <a:latin typeface="verdana" panose="020B0604030504040204" pitchFamily="34" charset="0"/>
                          <a:hlinkClick r:id="rId3"/>
                        </a:rPr>
                        <a:t>String intern()</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returns interned string</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315127">
                <a:tc>
                  <a:txBody>
                    <a:bodyPr/>
                    <a:lstStyle/>
                    <a:p>
                      <a:pPr fontAlgn="t"/>
                      <a:r>
                        <a:rPr lang="en-US" sz="900" b="0" i="0">
                          <a:solidFill>
                            <a:srgbClr val="000000"/>
                          </a:solidFill>
                          <a:effectLst/>
                          <a:latin typeface="verdana" panose="020B0604030504040204" pitchFamily="34" charset="0"/>
                        </a:rPr>
                        <a:t>19</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a:solidFill>
                            <a:srgbClr val="008000"/>
                          </a:solidFill>
                          <a:effectLst/>
                          <a:latin typeface="verdana" panose="020B0604030504040204" pitchFamily="34" charset="0"/>
                          <a:hlinkClick r:id="rId4"/>
                        </a:rPr>
                        <a:t>int indexOf(int ch)</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specified char value index</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53475">
                <a:tc>
                  <a:txBody>
                    <a:bodyPr/>
                    <a:lstStyle/>
                    <a:p>
                      <a:pPr fontAlgn="t"/>
                      <a:r>
                        <a:rPr lang="en-US" sz="900" b="0" i="0">
                          <a:solidFill>
                            <a:srgbClr val="000000"/>
                          </a:solidFill>
                          <a:effectLst/>
                          <a:latin typeface="verdana" panose="020B0604030504040204" pitchFamily="34" charset="0"/>
                        </a:rPr>
                        <a:t>20</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a:solidFill>
                            <a:srgbClr val="008000"/>
                          </a:solidFill>
                          <a:effectLst/>
                          <a:latin typeface="verdana" panose="020B0604030504040204" pitchFamily="34" charset="0"/>
                          <a:hlinkClick r:id="rId4"/>
                        </a:rPr>
                        <a:t>int indexOf(int ch, int fromIndex)</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returns specified char value index starting with given index</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315127">
                <a:tc>
                  <a:txBody>
                    <a:bodyPr/>
                    <a:lstStyle/>
                    <a:p>
                      <a:pPr fontAlgn="t"/>
                      <a:r>
                        <a:rPr lang="en-US" sz="900" b="0" i="0">
                          <a:solidFill>
                            <a:srgbClr val="000000"/>
                          </a:solidFill>
                          <a:effectLst/>
                          <a:latin typeface="verdana" panose="020B0604030504040204" pitchFamily="34" charset="0"/>
                        </a:rPr>
                        <a:t>21</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a:solidFill>
                            <a:srgbClr val="008000"/>
                          </a:solidFill>
                          <a:effectLst/>
                          <a:latin typeface="verdana" panose="020B0604030504040204" pitchFamily="34" charset="0"/>
                          <a:hlinkClick r:id="rId4"/>
                        </a:rPr>
                        <a:t>int indexOf(String substring)</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specified substring index</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53475">
                <a:tc>
                  <a:txBody>
                    <a:bodyPr/>
                    <a:lstStyle/>
                    <a:p>
                      <a:pPr fontAlgn="t"/>
                      <a:r>
                        <a:rPr lang="en-US" sz="900" b="0" i="0" dirty="0">
                          <a:solidFill>
                            <a:srgbClr val="000000"/>
                          </a:solidFill>
                          <a:effectLst/>
                          <a:latin typeface="verdana" panose="020B0604030504040204" pitchFamily="34" charset="0"/>
                        </a:rPr>
                        <a:t>22</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a:solidFill>
                            <a:srgbClr val="008000"/>
                          </a:solidFill>
                          <a:effectLst/>
                          <a:latin typeface="verdana" panose="020B0604030504040204" pitchFamily="34" charset="0"/>
                          <a:hlinkClick r:id="rId4"/>
                        </a:rPr>
                        <a:t>int indexOf(String substring, int fromIndex)</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returns specified substring index starting with given index</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315127">
                <a:tc>
                  <a:txBody>
                    <a:bodyPr/>
                    <a:lstStyle/>
                    <a:p>
                      <a:pPr fontAlgn="t"/>
                      <a:r>
                        <a:rPr lang="en-US" sz="900" b="0" i="0">
                          <a:solidFill>
                            <a:srgbClr val="000000"/>
                          </a:solidFill>
                          <a:effectLst/>
                          <a:latin typeface="verdana" panose="020B0604030504040204" pitchFamily="34" charset="0"/>
                        </a:rPr>
                        <a:t>23</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a:solidFill>
                            <a:srgbClr val="008000"/>
                          </a:solidFill>
                          <a:effectLst/>
                          <a:latin typeface="verdana" panose="020B0604030504040204" pitchFamily="34" charset="0"/>
                          <a:hlinkClick r:id="rId5"/>
                        </a:rPr>
                        <a:t>String toLowerCase()</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string in lowercase.</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53475">
                <a:tc>
                  <a:txBody>
                    <a:bodyPr/>
                    <a:lstStyle/>
                    <a:p>
                      <a:pPr fontAlgn="t"/>
                      <a:r>
                        <a:rPr lang="en-US" sz="900" b="0" i="0">
                          <a:solidFill>
                            <a:srgbClr val="000000"/>
                          </a:solidFill>
                          <a:effectLst/>
                          <a:latin typeface="verdana" panose="020B0604030504040204" pitchFamily="34" charset="0"/>
                        </a:rPr>
                        <a:t>24</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a:solidFill>
                            <a:srgbClr val="008000"/>
                          </a:solidFill>
                          <a:effectLst/>
                          <a:latin typeface="verdana" panose="020B0604030504040204" pitchFamily="34" charset="0"/>
                          <a:hlinkClick r:id="rId5"/>
                        </a:rPr>
                        <a:t>String toLowerCase(Locale l)</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a:solidFill>
                            <a:srgbClr val="000000"/>
                          </a:solidFill>
                          <a:effectLst/>
                          <a:latin typeface="verdana" panose="020B0604030504040204" pitchFamily="34" charset="0"/>
                        </a:rPr>
                        <a:t>returns string in lowercase using specified locale.</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r h="315127">
                <a:tc>
                  <a:txBody>
                    <a:bodyPr/>
                    <a:lstStyle/>
                    <a:p>
                      <a:pPr fontAlgn="t"/>
                      <a:r>
                        <a:rPr lang="en-US" sz="900" b="0" i="0">
                          <a:solidFill>
                            <a:srgbClr val="000000"/>
                          </a:solidFill>
                          <a:effectLst/>
                          <a:latin typeface="verdana" panose="020B0604030504040204" pitchFamily="34" charset="0"/>
                        </a:rPr>
                        <a:t>25</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u="none" strike="noStrike">
                          <a:solidFill>
                            <a:srgbClr val="008000"/>
                          </a:solidFill>
                          <a:effectLst/>
                          <a:latin typeface="verdana" panose="020B0604030504040204" pitchFamily="34" charset="0"/>
                          <a:hlinkClick r:id="rId6"/>
                        </a:rPr>
                        <a:t>String toUpperCase()</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900" b="0" i="0">
                          <a:solidFill>
                            <a:srgbClr val="000000"/>
                          </a:solidFill>
                          <a:effectLst/>
                          <a:latin typeface="verdana" panose="020B0604030504040204" pitchFamily="34" charset="0"/>
                        </a:rPr>
                        <a:t>returns string in uppercase.</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53475">
                <a:tc>
                  <a:txBody>
                    <a:bodyPr/>
                    <a:lstStyle/>
                    <a:p>
                      <a:pPr fontAlgn="t"/>
                      <a:r>
                        <a:rPr lang="en-US" sz="900" b="0" i="0">
                          <a:solidFill>
                            <a:srgbClr val="000000"/>
                          </a:solidFill>
                          <a:effectLst/>
                          <a:latin typeface="verdana" panose="020B0604030504040204" pitchFamily="34" charset="0"/>
                        </a:rPr>
                        <a:t>26</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u="none" strike="noStrike">
                          <a:solidFill>
                            <a:srgbClr val="008000"/>
                          </a:solidFill>
                          <a:effectLst/>
                          <a:latin typeface="verdana" panose="020B0604030504040204" pitchFamily="34" charset="0"/>
                          <a:hlinkClick r:id="rId6"/>
                        </a:rPr>
                        <a:t>String toUpperCase(Locale l)</a:t>
                      </a:r>
                      <a:endParaRPr lang="en-US" sz="900" b="0" i="0">
                        <a:solidFill>
                          <a:srgbClr val="000000"/>
                        </a:solidFill>
                        <a:effectLst/>
                        <a:latin typeface="verdana" panose="020B0604030504040204" pitchFamily="34" charset="0"/>
                      </a:endParaRP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900" b="0" i="0" dirty="0">
                          <a:solidFill>
                            <a:srgbClr val="000000"/>
                          </a:solidFill>
                          <a:effectLst/>
                          <a:latin typeface="verdana" panose="020B0604030504040204" pitchFamily="34" charset="0"/>
                        </a:rPr>
                        <a:t>returns string in uppercase using specified locale.</a:t>
                      </a:r>
                    </a:p>
                  </a:txBody>
                  <a:tcPr marL="19215" marR="19215" marT="19215" marB="19215">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10"/>
                  </a:ext>
                </a:extLst>
              </a:tr>
            </a:tbl>
          </a:graphicData>
        </a:graphic>
      </p:graphicFrame>
      <p:sp>
        <p:nvSpPr>
          <p:cNvPr id="3" name="Date Placeholder 2"/>
          <p:cNvSpPr>
            <a:spLocks noGrp="1"/>
          </p:cNvSpPr>
          <p:nvPr>
            <p:ph type="dt" sz="half" idx="10"/>
          </p:nvPr>
        </p:nvSpPr>
        <p:spPr/>
        <p:txBody>
          <a:bodyPr/>
          <a:lstStyle/>
          <a:p>
            <a:fld id="{BBAF5612-E6D3-4A87-B69E-57A08F586586}"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13</a:t>
            </a:fld>
            <a:endParaRPr lang="en-US"/>
          </a:p>
        </p:txBody>
      </p:sp>
    </p:spTree>
    <p:extLst>
      <p:ext uri="{BB962C8B-B14F-4D97-AF65-F5344CB8AC3E}">
        <p14:creationId xmlns:p14="http://schemas.microsoft.com/office/powerpoint/2010/main" val="37731286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Immutable String in Java</a:t>
            </a:r>
            <a:br>
              <a:rPr lang="en-US" dirty="0"/>
            </a:br>
            <a:endParaRPr lang="en-US" dirty="0"/>
          </a:p>
        </p:txBody>
      </p:sp>
      <p:sp>
        <p:nvSpPr>
          <p:cNvPr id="3" name="Content Placeholder 2"/>
          <p:cNvSpPr>
            <a:spLocks noGrp="1"/>
          </p:cNvSpPr>
          <p:nvPr>
            <p:ph idx="1"/>
          </p:nvPr>
        </p:nvSpPr>
        <p:spPr/>
        <p:txBody>
          <a:bodyPr/>
          <a:lstStyle/>
          <a:p>
            <a:r>
              <a:rPr lang="en-US" dirty="0"/>
              <a:t>In java, </a:t>
            </a:r>
            <a:r>
              <a:rPr lang="en-US" b="1" dirty="0"/>
              <a:t>string objects are immutable</a:t>
            </a:r>
            <a:r>
              <a:rPr lang="en-US" dirty="0"/>
              <a:t>. Immutable simply means unmodifiable or unchangeable.</a:t>
            </a:r>
          </a:p>
          <a:p>
            <a:r>
              <a:rPr lang="en-US" dirty="0"/>
              <a:t>Once string object is created its data or state can't be changed but a new string object is created.</a:t>
            </a:r>
          </a:p>
          <a:p>
            <a:endParaRPr lang="en-US" dirty="0"/>
          </a:p>
        </p:txBody>
      </p:sp>
      <p:sp>
        <p:nvSpPr>
          <p:cNvPr id="4" name="Date Placeholder 3"/>
          <p:cNvSpPr>
            <a:spLocks noGrp="1"/>
          </p:cNvSpPr>
          <p:nvPr>
            <p:ph type="dt" sz="half" idx="10"/>
          </p:nvPr>
        </p:nvSpPr>
        <p:spPr/>
        <p:txBody>
          <a:bodyPr/>
          <a:lstStyle/>
          <a:p>
            <a:fld id="{54E9B7FD-1919-464D-8651-BB9F72C638D2}"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14</a:t>
            </a:fld>
            <a:endParaRPr lang="en-US"/>
          </a:p>
        </p:txBody>
      </p:sp>
    </p:spTree>
    <p:extLst>
      <p:ext uri="{BB962C8B-B14F-4D97-AF65-F5344CB8AC3E}">
        <p14:creationId xmlns:p14="http://schemas.microsoft.com/office/powerpoint/2010/main" val="18187108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understand the immutability concept by the example given below:</a:t>
            </a:r>
          </a:p>
        </p:txBody>
      </p:sp>
      <p:sp>
        <p:nvSpPr>
          <p:cNvPr id="3" name="Content Placeholder 2"/>
          <p:cNvSpPr>
            <a:spLocks noGrp="1"/>
          </p:cNvSpPr>
          <p:nvPr>
            <p:ph idx="1"/>
          </p:nvPr>
        </p:nvSpPr>
        <p:spPr/>
        <p:txBody>
          <a:bodyPr/>
          <a:lstStyle/>
          <a:p>
            <a:r>
              <a:rPr lang="en-US" b="1" dirty="0"/>
              <a:t>class</a:t>
            </a:r>
            <a:r>
              <a:rPr lang="en-US" dirty="0"/>
              <a:t> </a:t>
            </a:r>
            <a:r>
              <a:rPr lang="en-US" dirty="0" err="1"/>
              <a:t>Testimmutablestring</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a:t>
            </a:r>
            <a:r>
              <a:rPr lang="en-US" dirty="0" err="1"/>
              <a:t>Sachin</a:t>
            </a:r>
            <a:r>
              <a:rPr lang="en-US" dirty="0"/>
              <a:t>";  </a:t>
            </a:r>
          </a:p>
          <a:p>
            <a:r>
              <a:rPr lang="en-US" dirty="0"/>
              <a:t>   </a:t>
            </a:r>
            <a:r>
              <a:rPr lang="en-US" dirty="0" err="1"/>
              <a:t>s.concat</a:t>
            </a:r>
            <a:r>
              <a:rPr lang="en-US" dirty="0"/>
              <a:t>(" Tendulkar");//</a:t>
            </a:r>
            <a:r>
              <a:rPr lang="en-US" dirty="0" err="1"/>
              <a:t>concat</a:t>
            </a:r>
            <a:r>
              <a:rPr lang="en-US" dirty="0"/>
              <a:t>() method appends the string at the end  </a:t>
            </a:r>
          </a:p>
          <a:p>
            <a:r>
              <a:rPr lang="en-US" dirty="0"/>
              <a:t>   </a:t>
            </a:r>
            <a:r>
              <a:rPr lang="en-US" dirty="0" err="1"/>
              <a:t>System.out.println</a:t>
            </a:r>
            <a:r>
              <a:rPr lang="en-US" dirty="0"/>
              <a:t>(s);//will print </a:t>
            </a:r>
            <a:r>
              <a:rPr lang="en-US" dirty="0" err="1"/>
              <a:t>Sachin</a:t>
            </a:r>
            <a:r>
              <a:rPr lang="en-US" dirty="0"/>
              <a:t> because strings are immutable objects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DAB9A8B0-EF91-4E49-BA79-A821E2124407}"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15</a:t>
            </a:fld>
            <a:endParaRPr lang="en-US"/>
          </a:p>
        </p:txBody>
      </p:sp>
    </p:spTree>
    <p:extLst>
      <p:ext uri="{BB962C8B-B14F-4D97-AF65-F5344CB8AC3E}">
        <p14:creationId xmlns:p14="http://schemas.microsoft.com/office/powerpoint/2010/main" val="41571354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As you can see in the above figure that two objects are created but s reference variable still refers to "</a:t>
            </a:r>
            <a:r>
              <a:rPr lang="en-US" sz="2400" dirty="0" err="1"/>
              <a:t>Sachin</a:t>
            </a:r>
            <a:r>
              <a:rPr lang="en-US" sz="2400" dirty="0"/>
              <a:t>" not to "</a:t>
            </a:r>
            <a:r>
              <a:rPr lang="en-US" sz="2400" dirty="0" err="1"/>
              <a:t>Sachin</a:t>
            </a:r>
            <a:r>
              <a:rPr lang="en-US" sz="2400" dirty="0"/>
              <a:t> Tendulkar".</a:t>
            </a:r>
          </a:p>
        </p:txBody>
      </p:sp>
      <p:pic>
        <p:nvPicPr>
          <p:cNvPr id="4" name="Content Placeholder 3"/>
          <p:cNvPicPr>
            <a:picLocks noGrp="1" noChangeAspect="1"/>
          </p:cNvPicPr>
          <p:nvPr>
            <p:ph idx="1"/>
          </p:nvPr>
        </p:nvPicPr>
        <p:blipFill>
          <a:blip r:embed="rId2"/>
          <a:stretch>
            <a:fillRect/>
          </a:stretch>
        </p:blipFill>
        <p:spPr>
          <a:xfrm>
            <a:off x="2775093" y="2160588"/>
            <a:ext cx="4401852" cy="3881437"/>
          </a:xfrm>
          <a:prstGeom prst="rect">
            <a:avLst/>
          </a:prstGeom>
        </p:spPr>
      </p:pic>
      <p:sp>
        <p:nvSpPr>
          <p:cNvPr id="3" name="Date Placeholder 2"/>
          <p:cNvSpPr>
            <a:spLocks noGrp="1"/>
          </p:cNvSpPr>
          <p:nvPr>
            <p:ph type="dt" sz="half" idx="10"/>
          </p:nvPr>
        </p:nvSpPr>
        <p:spPr/>
        <p:txBody>
          <a:bodyPr/>
          <a:lstStyle/>
          <a:p>
            <a:fld id="{6B8E6A19-CDF3-4394-8385-96F6C4C4C084}"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16</a:t>
            </a:fld>
            <a:endParaRPr lang="en-US"/>
          </a:p>
        </p:txBody>
      </p:sp>
    </p:spTree>
    <p:extLst>
      <p:ext uri="{BB962C8B-B14F-4D97-AF65-F5344CB8AC3E}">
        <p14:creationId xmlns:p14="http://schemas.microsoft.com/office/powerpoint/2010/main" val="9399054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if we explicitly assign it to the reference variable, it will refer to "</a:t>
            </a:r>
            <a:r>
              <a:rPr lang="en-US" dirty="0" err="1"/>
              <a:t>Sachin</a:t>
            </a:r>
            <a:r>
              <a:rPr lang="en-US" dirty="0"/>
              <a:t> Tendulkar</a:t>
            </a:r>
          </a:p>
        </p:txBody>
      </p:sp>
      <p:sp>
        <p:nvSpPr>
          <p:cNvPr id="3" name="Content Placeholder 2"/>
          <p:cNvSpPr>
            <a:spLocks noGrp="1"/>
          </p:cNvSpPr>
          <p:nvPr>
            <p:ph idx="1"/>
          </p:nvPr>
        </p:nvSpPr>
        <p:spPr/>
        <p:txBody>
          <a:bodyPr/>
          <a:lstStyle/>
          <a:p>
            <a:r>
              <a:rPr lang="en-US" b="1" dirty="0"/>
              <a:t>class</a:t>
            </a:r>
            <a:r>
              <a:rPr lang="en-US" dirty="0"/>
              <a:t> Testimmutablestring1{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a:t>
            </a:r>
            <a:r>
              <a:rPr lang="en-US" dirty="0" err="1"/>
              <a:t>Sachin</a:t>
            </a:r>
            <a:r>
              <a:rPr lang="en-US" dirty="0"/>
              <a:t>";  </a:t>
            </a:r>
          </a:p>
          <a:p>
            <a:r>
              <a:rPr lang="en-US" dirty="0"/>
              <a:t>   s=</a:t>
            </a:r>
            <a:r>
              <a:rPr lang="en-US" dirty="0" err="1"/>
              <a:t>s.concat</a:t>
            </a:r>
            <a:r>
              <a:rPr lang="en-US" dirty="0"/>
              <a:t>(" Tendulkar");  </a:t>
            </a:r>
          </a:p>
          <a:p>
            <a:r>
              <a:rPr lang="en-US" dirty="0"/>
              <a:t>   </a:t>
            </a:r>
            <a:r>
              <a:rPr lang="en-US" dirty="0" err="1"/>
              <a:t>System.out.println</a:t>
            </a:r>
            <a:r>
              <a:rPr lang="en-US" dirty="0"/>
              <a:t>(s);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884BD6AD-722B-4E40-A1A7-184DD3B51192}"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17</a:t>
            </a:fld>
            <a:endParaRPr lang="en-US"/>
          </a:p>
        </p:txBody>
      </p:sp>
    </p:spTree>
    <p:extLst>
      <p:ext uri="{BB962C8B-B14F-4D97-AF65-F5344CB8AC3E}">
        <p14:creationId xmlns:p14="http://schemas.microsoft.com/office/powerpoint/2010/main" val="17659741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such case, s points to the "</a:t>
            </a:r>
            <a:r>
              <a:rPr lang="en-US" dirty="0" err="1"/>
              <a:t>Sachin</a:t>
            </a:r>
            <a:r>
              <a:rPr lang="en-US" dirty="0"/>
              <a:t> Tendulkar". Please notice that still </a:t>
            </a:r>
            <a:r>
              <a:rPr lang="en-US" dirty="0" err="1"/>
              <a:t>sachin</a:t>
            </a:r>
            <a:r>
              <a:rPr lang="en-US" dirty="0"/>
              <a:t> object is not modified.</a:t>
            </a:r>
          </a:p>
        </p:txBody>
      </p:sp>
      <p:sp>
        <p:nvSpPr>
          <p:cNvPr id="4" name="Date Placeholder 3"/>
          <p:cNvSpPr>
            <a:spLocks noGrp="1"/>
          </p:cNvSpPr>
          <p:nvPr>
            <p:ph type="dt" sz="half" idx="10"/>
          </p:nvPr>
        </p:nvSpPr>
        <p:spPr/>
        <p:txBody>
          <a:bodyPr/>
          <a:lstStyle/>
          <a:p>
            <a:fld id="{616E8E92-04A7-489B-B8CB-341F212501A6}"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18</a:t>
            </a:fld>
            <a:endParaRPr lang="en-US"/>
          </a:p>
        </p:txBody>
      </p:sp>
    </p:spTree>
    <p:extLst>
      <p:ext uri="{BB962C8B-B14F-4D97-AF65-F5344CB8AC3E}">
        <p14:creationId xmlns:p14="http://schemas.microsoft.com/office/powerpoint/2010/main" val="5143029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string objects are immutable in java?</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a:t>Because java uses the concept of string </a:t>
            </a:r>
            <a:r>
              <a:rPr lang="en-US" dirty="0" err="1"/>
              <a:t>literal.Suppose</a:t>
            </a:r>
            <a:r>
              <a:rPr lang="en-US" dirty="0"/>
              <a:t> there are 5 reference </a:t>
            </a:r>
            <a:r>
              <a:rPr lang="en-US" dirty="0" err="1"/>
              <a:t>variables,all</a:t>
            </a:r>
            <a:r>
              <a:rPr lang="en-US" dirty="0"/>
              <a:t> </a:t>
            </a:r>
            <a:r>
              <a:rPr lang="en-US" dirty="0" err="1"/>
              <a:t>referes</a:t>
            </a:r>
            <a:r>
              <a:rPr lang="en-US" dirty="0"/>
              <a:t> to one object "</a:t>
            </a:r>
            <a:r>
              <a:rPr lang="en-US" dirty="0" err="1"/>
              <a:t>sachin</a:t>
            </a:r>
            <a:r>
              <a:rPr lang="en-US" dirty="0"/>
              <a:t>".If one reference variable changes the value of the object, it will be affected to all the reference variables. That is why string objects are immutable in java.</a:t>
            </a:r>
          </a:p>
          <a:p>
            <a:r>
              <a:rPr lang="en-US" dirty="0"/>
              <a:t>Ex:</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city</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"Delhi"</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s1</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city</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s2</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city</a:t>
            </a:r>
            <a:r>
              <a:rPr lang="en-US" dirty="0">
                <a:solidFill>
                  <a:srgbClr val="000000"/>
                </a:solidFill>
                <a:latin typeface="Courier New" panose="02070309020205020404" pitchFamily="49" charset="0"/>
              </a:rPr>
              <a:t>;</a:t>
            </a:r>
          </a:p>
          <a:p>
            <a:r>
              <a:rPr lang="en-US" dirty="0">
                <a:solidFill>
                  <a:srgbClr val="6A3E3E"/>
                </a:solidFill>
                <a:latin typeface="Courier New" panose="02070309020205020404" pitchFamily="49" charset="0"/>
              </a:rPr>
              <a:t>s1</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a:t>
            </a:r>
            <a:r>
              <a:rPr lang="en-US" dirty="0" err="1">
                <a:solidFill>
                  <a:srgbClr val="2A00FF"/>
                </a:solidFill>
                <a:latin typeface="Courier New" panose="02070309020205020404" pitchFamily="49" charset="0"/>
              </a:rPr>
              <a:t>Hyd</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s3</a:t>
            </a:r>
            <a:r>
              <a:rPr lang="en-US" dirty="0">
                <a:solidFill>
                  <a:srgbClr val="000000"/>
                </a:solidFill>
                <a:latin typeface="Courier New" panose="02070309020205020404" pitchFamily="49" charset="0"/>
              </a:rPr>
              <a:t> = </a:t>
            </a:r>
            <a:r>
              <a:rPr lang="en-US" dirty="0">
                <a:solidFill>
                  <a:srgbClr val="6A3E3E"/>
                </a:solidFill>
                <a:latin typeface="Courier New" panose="02070309020205020404" pitchFamily="49" charset="0"/>
              </a:rPr>
              <a:t>s1</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"City: "</a:t>
            </a:r>
            <a:r>
              <a:rPr lang="en-US" b="1" i="1" dirty="0">
                <a:solidFill>
                  <a:srgbClr val="000000"/>
                </a:solidFill>
                <a:latin typeface="Courier New" panose="02070309020205020404" pitchFamily="49" charset="0"/>
              </a:rPr>
              <a:t> +</a:t>
            </a:r>
            <a:r>
              <a:rPr lang="en-US" b="1" i="1" dirty="0">
                <a:solidFill>
                  <a:srgbClr val="6A3E3E"/>
                </a:solidFill>
                <a:latin typeface="Courier New" panose="02070309020205020404" pitchFamily="49" charset="0"/>
              </a:rPr>
              <a:t>city</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"s1: "</a:t>
            </a:r>
            <a:r>
              <a:rPr lang="en-US" b="1" i="1" dirty="0">
                <a:solidFill>
                  <a:srgbClr val="000000"/>
                </a:solidFill>
                <a:latin typeface="Courier New" panose="02070309020205020404" pitchFamily="49" charset="0"/>
              </a:rPr>
              <a:t> +</a:t>
            </a:r>
            <a:r>
              <a:rPr lang="en-US" b="1" i="1" dirty="0">
                <a:solidFill>
                  <a:srgbClr val="6A3E3E"/>
                </a:solidFill>
                <a:latin typeface="Courier New" panose="02070309020205020404" pitchFamily="49" charset="0"/>
              </a:rPr>
              <a:t>s1</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"s2: "</a:t>
            </a:r>
            <a:r>
              <a:rPr lang="en-US" b="1" i="1" dirty="0">
                <a:solidFill>
                  <a:srgbClr val="000000"/>
                </a:solidFill>
                <a:latin typeface="Courier New" panose="02070309020205020404" pitchFamily="49" charset="0"/>
              </a:rPr>
              <a:t> +</a:t>
            </a:r>
            <a:r>
              <a:rPr lang="en-US" b="1" i="1" dirty="0">
                <a:solidFill>
                  <a:srgbClr val="6A3E3E"/>
                </a:solidFill>
                <a:latin typeface="Courier New" panose="02070309020205020404" pitchFamily="49" charset="0"/>
              </a:rPr>
              <a:t>s2</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"s3: "</a:t>
            </a:r>
            <a:r>
              <a:rPr lang="en-US" b="1" i="1" dirty="0">
                <a:solidFill>
                  <a:srgbClr val="000000"/>
                </a:solidFill>
                <a:latin typeface="Courier New" panose="02070309020205020404" pitchFamily="49" charset="0"/>
              </a:rPr>
              <a:t> +</a:t>
            </a:r>
            <a:r>
              <a:rPr lang="en-US" b="1" i="1" dirty="0">
                <a:solidFill>
                  <a:srgbClr val="6A3E3E"/>
                </a:solidFill>
                <a:latin typeface="Courier New" panose="02070309020205020404" pitchFamily="49" charset="0"/>
              </a:rPr>
              <a:t>s3</a:t>
            </a:r>
            <a:r>
              <a:rPr lang="en-US" b="1" i="1"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fld id="{F0FEA92D-B893-4B2E-97B6-FC4FBF25C86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19</a:t>
            </a:fld>
            <a:endParaRPr lang="en-US"/>
          </a:p>
        </p:txBody>
      </p:sp>
    </p:spTree>
    <p:extLst>
      <p:ext uri="{BB962C8B-B14F-4D97-AF65-F5344CB8AC3E}">
        <p14:creationId xmlns:p14="http://schemas.microsoft.com/office/powerpoint/2010/main" val="25560652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b="1" dirty="0"/>
              <a:t>String</a:t>
            </a:r>
            <a:r>
              <a:rPr lang="en-US" dirty="0"/>
              <a:t> provides a lot of concepts that can be performed on a string such as compare, </a:t>
            </a:r>
            <a:r>
              <a:rPr lang="en-US" dirty="0" err="1"/>
              <a:t>concat</a:t>
            </a:r>
            <a:r>
              <a:rPr lang="en-US" dirty="0"/>
              <a:t>, equals, split, length, replace, </a:t>
            </a:r>
            <a:r>
              <a:rPr lang="en-US" dirty="0" err="1"/>
              <a:t>compareTo</a:t>
            </a:r>
            <a:r>
              <a:rPr lang="en-US" dirty="0"/>
              <a:t>, intern, substring etc.</a:t>
            </a:r>
          </a:p>
          <a:p>
            <a:r>
              <a:rPr lang="en-US" dirty="0"/>
              <a:t>In java, string is basically an object that represents sequence of char values.</a:t>
            </a:r>
          </a:p>
          <a:p>
            <a:r>
              <a:rPr lang="en-US" dirty="0"/>
              <a:t>An array of characters works same as java string.</a:t>
            </a:r>
          </a:p>
          <a:p>
            <a:r>
              <a:rPr lang="en-US" dirty="0"/>
              <a:t>Ex:</a:t>
            </a:r>
          </a:p>
          <a:p>
            <a:pPr lvl="1"/>
            <a:r>
              <a:rPr lang="en-US" b="1" dirty="0"/>
              <a:t>char</a:t>
            </a:r>
            <a:r>
              <a:rPr lang="en-US" dirty="0"/>
              <a:t>[] </a:t>
            </a:r>
            <a:r>
              <a:rPr lang="en-US" dirty="0" err="1"/>
              <a:t>ch</a:t>
            </a:r>
            <a:r>
              <a:rPr lang="en-US" dirty="0"/>
              <a:t>={‘</a:t>
            </a:r>
            <a:r>
              <a:rPr lang="en-US" dirty="0" err="1"/>
              <a:t>j’,’a’,’v’,’a</a:t>
            </a:r>
            <a:r>
              <a:rPr lang="en-US" dirty="0"/>
              <a:t>’};  </a:t>
            </a:r>
          </a:p>
          <a:p>
            <a:pPr lvl="1"/>
            <a:r>
              <a:rPr lang="en-US" dirty="0"/>
              <a:t>String s=</a:t>
            </a:r>
            <a:r>
              <a:rPr lang="en-US" b="1" dirty="0"/>
              <a:t>new</a:t>
            </a:r>
            <a:r>
              <a:rPr lang="en-US" dirty="0"/>
              <a:t> String(</a:t>
            </a:r>
            <a:r>
              <a:rPr lang="en-US" dirty="0" err="1"/>
              <a:t>ch</a:t>
            </a:r>
            <a:r>
              <a:rPr lang="en-US" dirty="0"/>
              <a:t>);  </a:t>
            </a:r>
          </a:p>
          <a:p>
            <a:pPr lvl="1"/>
            <a:r>
              <a:rPr lang="en-US" dirty="0"/>
              <a:t>String s=“java";  </a:t>
            </a:r>
          </a:p>
          <a:p>
            <a:pPr lvl="1"/>
            <a:endParaRPr lang="en-US" dirty="0"/>
          </a:p>
          <a:p>
            <a:endParaRPr lang="en-US" dirty="0"/>
          </a:p>
        </p:txBody>
      </p:sp>
      <p:sp>
        <p:nvSpPr>
          <p:cNvPr id="4" name="Date Placeholder 3"/>
          <p:cNvSpPr>
            <a:spLocks noGrp="1"/>
          </p:cNvSpPr>
          <p:nvPr>
            <p:ph type="dt" sz="half" idx="10"/>
          </p:nvPr>
        </p:nvSpPr>
        <p:spPr/>
        <p:txBody>
          <a:bodyPr/>
          <a:lstStyle/>
          <a:p>
            <a:fld id="{8E0D6751-941D-418D-9F60-5E781F29FDA4}"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2</a:t>
            </a:fld>
            <a:endParaRPr lang="en-US"/>
          </a:p>
        </p:txBody>
      </p:sp>
    </p:spTree>
    <p:extLst>
      <p:ext uri="{BB962C8B-B14F-4D97-AF65-F5344CB8AC3E}">
        <p14:creationId xmlns:p14="http://schemas.microsoft.com/office/powerpoint/2010/main" val="36755861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compare</a:t>
            </a:r>
            <a:br>
              <a:rPr lang="en-US" dirty="0"/>
            </a:br>
            <a:endParaRPr lang="en-US" dirty="0"/>
          </a:p>
        </p:txBody>
      </p:sp>
      <p:sp>
        <p:nvSpPr>
          <p:cNvPr id="3" name="Content Placeholder 2"/>
          <p:cNvSpPr>
            <a:spLocks noGrp="1"/>
          </p:cNvSpPr>
          <p:nvPr>
            <p:ph idx="1"/>
          </p:nvPr>
        </p:nvSpPr>
        <p:spPr/>
        <p:txBody>
          <a:bodyPr/>
          <a:lstStyle/>
          <a:p>
            <a:r>
              <a:rPr lang="en-US" dirty="0"/>
              <a:t>We can compare string in java on the basis of content and reference.</a:t>
            </a:r>
          </a:p>
          <a:p>
            <a:r>
              <a:rPr lang="en-US" dirty="0"/>
              <a:t>It is used in </a:t>
            </a:r>
            <a:r>
              <a:rPr lang="en-US" b="1" dirty="0"/>
              <a:t>authentication</a:t>
            </a:r>
            <a:r>
              <a:rPr lang="en-US" dirty="0"/>
              <a:t> (by equals() method), </a:t>
            </a:r>
            <a:r>
              <a:rPr lang="en-US" b="1" dirty="0"/>
              <a:t>sorting</a:t>
            </a:r>
            <a:r>
              <a:rPr lang="en-US" dirty="0"/>
              <a:t> (by </a:t>
            </a:r>
            <a:r>
              <a:rPr lang="en-US" dirty="0" err="1"/>
              <a:t>compareTo</a:t>
            </a:r>
            <a:r>
              <a:rPr lang="en-US" dirty="0"/>
              <a:t>() method), </a:t>
            </a:r>
            <a:r>
              <a:rPr lang="en-US" b="1" dirty="0"/>
              <a:t>reference matching</a:t>
            </a:r>
            <a:r>
              <a:rPr lang="en-US" dirty="0"/>
              <a:t> (by == operator) etc.</a:t>
            </a:r>
          </a:p>
          <a:p>
            <a:r>
              <a:rPr lang="en-US" dirty="0"/>
              <a:t>By equals() method</a:t>
            </a:r>
          </a:p>
          <a:p>
            <a:r>
              <a:rPr lang="en-US" dirty="0"/>
              <a:t>By = = operator</a:t>
            </a:r>
          </a:p>
          <a:p>
            <a:r>
              <a:rPr lang="en-US" dirty="0"/>
              <a:t>By </a:t>
            </a:r>
            <a:r>
              <a:rPr lang="en-US" dirty="0" err="1"/>
              <a:t>compareTo</a:t>
            </a:r>
            <a:r>
              <a:rPr lang="en-US" dirty="0"/>
              <a:t>() method</a:t>
            </a:r>
          </a:p>
          <a:p>
            <a:endParaRPr lang="en-US" dirty="0"/>
          </a:p>
          <a:p>
            <a:endParaRPr lang="en-US" dirty="0"/>
          </a:p>
        </p:txBody>
      </p:sp>
      <p:sp>
        <p:nvSpPr>
          <p:cNvPr id="4" name="Date Placeholder 3"/>
          <p:cNvSpPr>
            <a:spLocks noGrp="1"/>
          </p:cNvSpPr>
          <p:nvPr>
            <p:ph type="dt" sz="half" idx="10"/>
          </p:nvPr>
        </p:nvSpPr>
        <p:spPr/>
        <p:txBody>
          <a:bodyPr/>
          <a:lstStyle/>
          <a:p>
            <a:fld id="{6DD393FC-5F68-4980-8B24-FA66C550E985}"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20</a:t>
            </a:fld>
            <a:endParaRPr lang="en-US"/>
          </a:p>
        </p:txBody>
      </p:sp>
    </p:spTree>
    <p:extLst>
      <p:ext uri="{BB962C8B-B14F-4D97-AF65-F5344CB8AC3E}">
        <p14:creationId xmlns:p14="http://schemas.microsoft.com/office/powerpoint/2010/main" val="29709303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String compare by equals() method</a:t>
            </a:r>
            <a:br>
              <a:rPr lang="en-US" dirty="0"/>
            </a:br>
            <a:endParaRPr lang="en-US" dirty="0"/>
          </a:p>
        </p:txBody>
      </p:sp>
      <p:sp>
        <p:nvSpPr>
          <p:cNvPr id="3" name="Content Placeholder 2"/>
          <p:cNvSpPr>
            <a:spLocks noGrp="1"/>
          </p:cNvSpPr>
          <p:nvPr>
            <p:ph idx="1"/>
          </p:nvPr>
        </p:nvSpPr>
        <p:spPr/>
        <p:txBody>
          <a:bodyPr/>
          <a:lstStyle/>
          <a:p>
            <a:r>
              <a:rPr lang="en-US" dirty="0"/>
              <a:t>The String equals() method compares the original content of the string. It compares values of string for equality. String class provides two methods:</a:t>
            </a:r>
          </a:p>
          <a:p>
            <a:r>
              <a:rPr lang="en-US" b="1" dirty="0"/>
              <a:t>public </a:t>
            </a:r>
            <a:r>
              <a:rPr lang="en-US" b="1" dirty="0" err="1"/>
              <a:t>boolean</a:t>
            </a:r>
            <a:r>
              <a:rPr lang="en-US" b="1" dirty="0"/>
              <a:t> equals(Object another)</a:t>
            </a:r>
            <a:r>
              <a:rPr lang="en-US" dirty="0"/>
              <a:t> compares this string to the specified object.</a:t>
            </a:r>
          </a:p>
          <a:p>
            <a:r>
              <a:rPr lang="en-US" b="1" dirty="0"/>
              <a:t>public </a:t>
            </a:r>
            <a:r>
              <a:rPr lang="en-US" b="1" dirty="0" err="1"/>
              <a:t>boolean</a:t>
            </a:r>
            <a:r>
              <a:rPr lang="en-US" b="1" dirty="0"/>
              <a:t> </a:t>
            </a:r>
            <a:r>
              <a:rPr lang="en-US" b="1" dirty="0" err="1"/>
              <a:t>equalsIgnoreCase</a:t>
            </a:r>
            <a:r>
              <a:rPr lang="en-US" b="1" dirty="0"/>
              <a:t>(String another)</a:t>
            </a:r>
            <a:r>
              <a:rPr lang="en-US" dirty="0"/>
              <a:t> compares this String to another string, ignoring case.</a:t>
            </a:r>
          </a:p>
          <a:p>
            <a:endParaRPr lang="en-US" dirty="0"/>
          </a:p>
        </p:txBody>
      </p:sp>
      <p:sp>
        <p:nvSpPr>
          <p:cNvPr id="4" name="Date Placeholder 3"/>
          <p:cNvSpPr>
            <a:spLocks noGrp="1"/>
          </p:cNvSpPr>
          <p:nvPr>
            <p:ph type="dt" sz="half" idx="10"/>
          </p:nvPr>
        </p:nvSpPr>
        <p:spPr/>
        <p:txBody>
          <a:bodyPr/>
          <a:lstStyle/>
          <a:p>
            <a:fld id="{E342F44F-3B0C-4D92-922F-404D1FBD3780}"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21</a:t>
            </a:fld>
            <a:endParaRPr lang="en-US"/>
          </a:p>
        </p:txBody>
      </p:sp>
    </p:spTree>
    <p:extLst>
      <p:ext uri="{BB962C8B-B14F-4D97-AF65-F5344CB8AC3E}">
        <p14:creationId xmlns:p14="http://schemas.microsoft.com/office/powerpoint/2010/main" val="35092405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compare by equals() method</a:t>
            </a:r>
            <a:br>
              <a:rPr lang="en-US" dirty="0"/>
            </a:br>
            <a:endParaRPr lang="en-US" dirty="0"/>
          </a:p>
        </p:txBody>
      </p:sp>
      <p:sp>
        <p:nvSpPr>
          <p:cNvPr id="3" name="Content Placeholder 2"/>
          <p:cNvSpPr>
            <a:spLocks noGrp="1"/>
          </p:cNvSpPr>
          <p:nvPr>
            <p:ph idx="1"/>
          </p:nvPr>
        </p:nvSpPr>
        <p:spPr>
          <a:xfrm>
            <a:off x="677334" y="1636777"/>
            <a:ext cx="8596668" cy="5084064"/>
          </a:xfrm>
        </p:spPr>
        <p:txBody>
          <a:bodyPr>
            <a:normAutofit fontScale="92500" lnSpcReduction="10000"/>
          </a:bodyPr>
          <a:lstStyle/>
          <a:p>
            <a:r>
              <a:rPr lang="en-US" b="1" dirty="0"/>
              <a:t>class</a:t>
            </a:r>
            <a:r>
              <a:rPr lang="en-US" dirty="0"/>
              <a:t> Teststringcomparison1{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s1="</a:t>
            </a:r>
            <a:r>
              <a:rPr lang="en-US" dirty="0" err="1"/>
              <a:t>Sachin</a:t>
            </a:r>
            <a:r>
              <a:rPr lang="en-US" dirty="0"/>
              <a:t>";  </a:t>
            </a:r>
          </a:p>
          <a:p>
            <a:r>
              <a:rPr lang="en-US" dirty="0"/>
              <a:t>   String s2="</a:t>
            </a:r>
            <a:r>
              <a:rPr lang="en-US" dirty="0" err="1"/>
              <a:t>Sachin</a:t>
            </a:r>
            <a:r>
              <a:rPr lang="en-US" dirty="0"/>
              <a:t>";  </a:t>
            </a:r>
          </a:p>
          <a:p>
            <a:r>
              <a:rPr lang="en-US" dirty="0"/>
              <a:t>   String s3=</a:t>
            </a:r>
            <a:r>
              <a:rPr lang="en-US" b="1" dirty="0"/>
              <a:t>new</a:t>
            </a:r>
            <a:r>
              <a:rPr lang="en-US" dirty="0"/>
              <a:t> String("</a:t>
            </a:r>
            <a:r>
              <a:rPr lang="en-US" dirty="0" err="1"/>
              <a:t>Sachin</a:t>
            </a:r>
            <a:r>
              <a:rPr lang="en-US" dirty="0"/>
              <a:t>");  </a:t>
            </a:r>
          </a:p>
          <a:p>
            <a:r>
              <a:rPr lang="en-US" dirty="0"/>
              <a:t>   String s4="</a:t>
            </a:r>
            <a:r>
              <a:rPr lang="en-US" dirty="0" err="1"/>
              <a:t>Saurav</a:t>
            </a:r>
            <a:r>
              <a:rPr lang="en-US" dirty="0"/>
              <a:t>";  </a:t>
            </a:r>
          </a:p>
          <a:p>
            <a:r>
              <a:rPr lang="en-US" dirty="0"/>
              <a:t>   String s5 =“SACHIN";</a:t>
            </a:r>
          </a:p>
          <a:p>
            <a:r>
              <a:rPr lang="en-US" dirty="0"/>
              <a:t>   </a:t>
            </a:r>
            <a:r>
              <a:rPr lang="en-US" dirty="0" err="1"/>
              <a:t>System.out.println</a:t>
            </a:r>
            <a:r>
              <a:rPr lang="en-US" dirty="0"/>
              <a:t>(s1.equals(s2));//true  </a:t>
            </a:r>
          </a:p>
          <a:p>
            <a:r>
              <a:rPr lang="en-US" dirty="0"/>
              <a:t>   </a:t>
            </a:r>
            <a:r>
              <a:rPr lang="en-US" dirty="0" err="1"/>
              <a:t>System.out.println</a:t>
            </a:r>
            <a:r>
              <a:rPr lang="en-US" dirty="0"/>
              <a:t>(s1.equals(s3));//true  </a:t>
            </a:r>
          </a:p>
          <a:p>
            <a:r>
              <a:rPr lang="en-US" dirty="0"/>
              <a:t>   </a:t>
            </a:r>
            <a:r>
              <a:rPr lang="en-US" dirty="0" err="1"/>
              <a:t>System.out.println</a:t>
            </a:r>
            <a:r>
              <a:rPr lang="en-US" dirty="0"/>
              <a:t>(s1.equals(s4));//false  </a:t>
            </a:r>
          </a:p>
          <a:p>
            <a:r>
              <a:rPr lang="en-US" dirty="0"/>
              <a:t>   </a:t>
            </a:r>
            <a:r>
              <a:rPr lang="en-US" dirty="0" err="1"/>
              <a:t>System.out.println</a:t>
            </a:r>
            <a:r>
              <a:rPr lang="en-US" dirty="0"/>
              <a:t>(s1.equals(s5));//false  </a:t>
            </a:r>
          </a:p>
          <a:p>
            <a:r>
              <a:rPr lang="en-US" dirty="0"/>
              <a:t>   </a:t>
            </a:r>
            <a:r>
              <a:rPr lang="en-US" dirty="0" err="1"/>
              <a:t>System.out.println</a:t>
            </a:r>
            <a:r>
              <a:rPr lang="en-US" dirty="0"/>
              <a:t>(s1.equalsIgnoreCase(s5));//true  </a:t>
            </a:r>
          </a:p>
          <a:p>
            <a:r>
              <a:rPr lang="en-US" dirty="0"/>
              <a:t> }  </a:t>
            </a:r>
          </a:p>
          <a:p>
            <a:r>
              <a:rPr lang="en-US" dirty="0"/>
              <a:t>} </a:t>
            </a:r>
          </a:p>
        </p:txBody>
      </p:sp>
      <p:sp>
        <p:nvSpPr>
          <p:cNvPr id="4" name="Date Placeholder 3"/>
          <p:cNvSpPr>
            <a:spLocks noGrp="1"/>
          </p:cNvSpPr>
          <p:nvPr>
            <p:ph type="dt" sz="half" idx="10"/>
          </p:nvPr>
        </p:nvSpPr>
        <p:spPr/>
        <p:txBody>
          <a:bodyPr/>
          <a:lstStyle/>
          <a:p>
            <a:fld id="{572D8D66-7C93-429A-838F-06928613B7D6}"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22</a:t>
            </a:fld>
            <a:endParaRPr lang="en-US"/>
          </a:p>
        </p:txBody>
      </p:sp>
    </p:spTree>
    <p:extLst>
      <p:ext uri="{BB962C8B-B14F-4D97-AF65-F5344CB8AC3E}">
        <p14:creationId xmlns:p14="http://schemas.microsoft.com/office/powerpoint/2010/main" val="27494494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6008"/>
          </a:xfrm>
        </p:spPr>
        <p:txBody>
          <a:bodyPr>
            <a:noAutofit/>
          </a:bodyPr>
          <a:lstStyle/>
          <a:p>
            <a:r>
              <a:rPr lang="en-US" sz="2400" dirty="0"/>
              <a:t>2. String compare by == operator</a:t>
            </a:r>
            <a:br>
              <a:rPr lang="en-US" sz="2400" dirty="0"/>
            </a:br>
            <a:r>
              <a:rPr lang="en-US" sz="2400" dirty="0"/>
              <a:t>The = = operator compares references not values.</a:t>
            </a:r>
            <a:br>
              <a:rPr lang="en-US" sz="2400" dirty="0"/>
            </a:br>
            <a:endParaRPr lang="en-US" sz="2400" dirty="0"/>
          </a:p>
        </p:txBody>
      </p:sp>
      <p:sp>
        <p:nvSpPr>
          <p:cNvPr id="3" name="Content Placeholder 2"/>
          <p:cNvSpPr>
            <a:spLocks noGrp="1"/>
          </p:cNvSpPr>
          <p:nvPr>
            <p:ph idx="1"/>
          </p:nvPr>
        </p:nvSpPr>
        <p:spPr/>
        <p:txBody>
          <a:bodyPr/>
          <a:lstStyle/>
          <a:p>
            <a:r>
              <a:rPr lang="en-US" b="1" dirty="0"/>
              <a:t>class</a:t>
            </a:r>
            <a:r>
              <a:rPr lang="en-US" dirty="0"/>
              <a:t> Teststringcomparison3{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s1="</a:t>
            </a:r>
            <a:r>
              <a:rPr lang="en-US" dirty="0" err="1"/>
              <a:t>Sachin</a:t>
            </a:r>
            <a:r>
              <a:rPr lang="en-US" dirty="0"/>
              <a:t>";  </a:t>
            </a:r>
          </a:p>
          <a:p>
            <a:r>
              <a:rPr lang="en-US" dirty="0"/>
              <a:t>   String s2="</a:t>
            </a:r>
            <a:r>
              <a:rPr lang="en-US" dirty="0" err="1"/>
              <a:t>Sachin</a:t>
            </a:r>
            <a:r>
              <a:rPr lang="en-US" dirty="0"/>
              <a:t>";  </a:t>
            </a:r>
          </a:p>
          <a:p>
            <a:r>
              <a:rPr lang="en-US" dirty="0"/>
              <a:t>   String s3=</a:t>
            </a:r>
            <a:r>
              <a:rPr lang="en-US" b="1" dirty="0"/>
              <a:t>new</a:t>
            </a:r>
            <a:r>
              <a:rPr lang="en-US" dirty="0"/>
              <a:t> String("</a:t>
            </a:r>
            <a:r>
              <a:rPr lang="en-US" dirty="0" err="1"/>
              <a:t>Sachin</a:t>
            </a:r>
            <a:r>
              <a:rPr lang="en-US" dirty="0"/>
              <a:t>");  </a:t>
            </a:r>
          </a:p>
          <a:p>
            <a:r>
              <a:rPr lang="en-US" dirty="0"/>
              <a:t>   </a:t>
            </a:r>
            <a:r>
              <a:rPr lang="en-US" dirty="0" err="1"/>
              <a:t>System.out.println</a:t>
            </a:r>
            <a:r>
              <a:rPr lang="en-US" dirty="0"/>
              <a:t>(s1==s2);//true (because both refer to same instance)  </a:t>
            </a:r>
          </a:p>
          <a:p>
            <a:r>
              <a:rPr lang="en-US" dirty="0"/>
              <a:t>   </a:t>
            </a:r>
            <a:r>
              <a:rPr lang="en-US" dirty="0" err="1"/>
              <a:t>System.out.println</a:t>
            </a:r>
            <a:r>
              <a:rPr lang="en-US" dirty="0"/>
              <a:t>(s1==s3);//false(because s3 refers to instance created in </a:t>
            </a:r>
            <a:r>
              <a:rPr lang="en-US" dirty="0" err="1"/>
              <a:t>nonpool</a:t>
            </a:r>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1021BF0F-E313-437A-B7F6-B98A2E1035E1}"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23</a:t>
            </a:fld>
            <a:endParaRPr lang="en-US"/>
          </a:p>
        </p:txBody>
      </p:sp>
    </p:spTree>
    <p:extLst>
      <p:ext uri="{BB962C8B-B14F-4D97-AF65-F5344CB8AC3E}">
        <p14:creationId xmlns:p14="http://schemas.microsoft.com/office/powerpoint/2010/main" val="17468543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1C23-F60D-4520-B83B-1067DB80784E}"/>
              </a:ext>
            </a:extLst>
          </p:cNvPr>
          <p:cNvSpPr>
            <a:spLocks noGrp="1"/>
          </p:cNvSpPr>
          <p:nvPr>
            <p:ph type="title"/>
          </p:nvPr>
        </p:nvSpPr>
        <p:spPr/>
        <p:txBody>
          <a:bodyPr/>
          <a:lstStyle/>
          <a:p>
            <a:r>
              <a:rPr lang="en-US" dirty="0"/>
              <a:t>Memory Allocation</a:t>
            </a:r>
          </a:p>
        </p:txBody>
      </p:sp>
      <p:pic>
        <p:nvPicPr>
          <p:cNvPr id="7" name="Content Placeholder 6">
            <a:extLst>
              <a:ext uri="{FF2B5EF4-FFF2-40B4-BE49-F238E27FC236}">
                <a16:creationId xmlns:a16="http://schemas.microsoft.com/office/drawing/2014/main" id="{7E538F4F-D000-4C7D-A6FA-E1CB6007A315}"/>
              </a:ext>
            </a:extLst>
          </p:cNvPr>
          <p:cNvPicPr>
            <a:picLocks noGrp="1" noChangeAspect="1"/>
          </p:cNvPicPr>
          <p:nvPr>
            <p:ph idx="1"/>
          </p:nvPr>
        </p:nvPicPr>
        <p:blipFill>
          <a:blip r:embed="rId2"/>
          <a:stretch>
            <a:fillRect/>
          </a:stretch>
        </p:blipFill>
        <p:spPr>
          <a:xfrm>
            <a:off x="1629185" y="2160588"/>
            <a:ext cx="6693668" cy="3881437"/>
          </a:xfrm>
          <a:prstGeom prst="rect">
            <a:avLst/>
          </a:prstGeom>
        </p:spPr>
      </p:pic>
      <p:sp>
        <p:nvSpPr>
          <p:cNvPr id="4" name="Date Placeholder 3">
            <a:extLst>
              <a:ext uri="{FF2B5EF4-FFF2-40B4-BE49-F238E27FC236}">
                <a16:creationId xmlns:a16="http://schemas.microsoft.com/office/drawing/2014/main" id="{5A49B8AB-856B-41EB-8303-2E846F1464C1}"/>
              </a:ext>
            </a:extLst>
          </p:cNvPr>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a:extLst>
              <a:ext uri="{FF2B5EF4-FFF2-40B4-BE49-F238E27FC236}">
                <a16:creationId xmlns:a16="http://schemas.microsoft.com/office/drawing/2014/main" id="{17178FC8-F3DB-4799-881E-14CEEDE1926D}"/>
              </a:ext>
            </a:extLst>
          </p:cNvPr>
          <p:cNvSpPr>
            <a:spLocks noGrp="1"/>
          </p:cNvSpPr>
          <p:nvPr>
            <p:ph type="ftr" sz="quarter" idx="11"/>
          </p:nvPr>
        </p:nvSpPr>
        <p:spPr/>
        <p:txBody>
          <a:bodyPr/>
          <a:lstStyle/>
          <a:p>
            <a:r>
              <a:rPr lang="en-US"/>
              <a:t>Presented By MangaRao</a:t>
            </a:r>
          </a:p>
        </p:txBody>
      </p:sp>
      <p:sp>
        <p:nvSpPr>
          <p:cNvPr id="6" name="Slide Number Placeholder 5">
            <a:extLst>
              <a:ext uri="{FF2B5EF4-FFF2-40B4-BE49-F238E27FC236}">
                <a16:creationId xmlns:a16="http://schemas.microsoft.com/office/drawing/2014/main" id="{4E8E5DA4-8AA5-4E5D-8B20-60CBA7A4526D}"/>
              </a:ext>
            </a:extLst>
          </p:cNvPr>
          <p:cNvSpPr>
            <a:spLocks noGrp="1"/>
          </p:cNvSpPr>
          <p:nvPr>
            <p:ph type="sldNum" sz="quarter" idx="12"/>
          </p:nvPr>
        </p:nvSpPr>
        <p:spPr/>
        <p:txBody>
          <a:bodyPr/>
          <a:lstStyle/>
          <a:p>
            <a:fld id="{4F1BCCAC-6E5F-4C9E-8C9F-C5E9A81FEA25}" type="slidenum">
              <a:rPr lang="en-US" smtClean="0"/>
              <a:t>24</a:t>
            </a:fld>
            <a:endParaRPr lang="en-US"/>
          </a:p>
        </p:txBody>
      </p:sp>
    </p:spTree>
    <p:extLst>
      <p:ext uri="{BB962C8B-B14F-4D97-AF65-F5344CB8AC3E}">
        <p14:creationId xmlns:p14="http://schemas.microsoft.com/office/powerpoint/2010/main" val="1414481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8264"/>
          </a:xfrm>
        </p:spPr>
        <p:txBody>
          <a:bodyPr>
            <a:normAutofit fontScale="90000"/>
          </a:bodyPr>
          <a:lstStyle/>
          <a:p>
            <a:r>
              <a:rPr lang="en-US" dirty="0"/>
              <a:t>3) String compare by </a:t>
            </a:r>
            <a:r>
              <a:rPr lang="en-US" dirty="0" err="1"/>
              <a:t>compareTo</a:t>
            </a:r>
            <a:r>
              <a:rPr lang="en-US" dirty="0"/>
              <a:t>() method</a:t>
            </a:r>
            <a:br>
              <a:rPr lang="en-US" dirty="0"/>
            </a:br>
            <a:endParaRPr lang="en-US" dirty="0"/>
          </a:p>
        </p:txBody>
      </p:sp>
      <p:sp>
        <p:nvSpPr>
          <p:cNvPr id="3" name="Content Placeholder 2"/>
          <p:cNvSpPr>
            <a:spLocks noGrp="1"/>
          </p:cNvSpPr>
          <p:nvPr>
            <p:ph idx="1"/>
          </p:nvPr>
        </p:nvSpPr>
        <p:spPr>
          <a:xfrm>
            <a:off x="677334" y="1389889"/>
            <a:ext cx="8596668" cy="4651474"/>
          </a:xfrm>
        </p:spPr>
        <p:txBody>
          <a:bodyPr/>
          <a:lstStyle/>
          <a:p>
            <a:r>
              <a:rPr lang="en-US" dirty="0"/>
              <a:t>The String </a:t>
            </a:r>
            <a:r>
              <a:rPr lang="en-US" dirty="0" err="1"/>
              <a:t>compareTo</a:t>
            </a:r>
            <a:r>
              <a:rPr lang="en-US" dirty="0"/>
              <a:t>() method compares values lexicographically and returns an integer value that describes if first string is less than, equal to or greater than second string.</a:t>
            </a:r>
          </a:p>
          <a:p>
            <a:r>
              <a:rPr lang="en-US" dirty="0"/>
              <a:t>Suppose s1 and s2 are two string variables. If:</a:t>
            </a:r>
          </a:p>
          <a:p>
            <a:r>
              <a:rPr lang="en-US" b="1" dirty="0"/>
              <a:t>s1 == s2</a:t>
            </a:r>
            <a:r>
              <a:rPr lang="en-US" dirty="0"/>
              <a:t> :0</a:t>
            </a:r>
          </a:p>
          <a:p>
            <a:r>
              <a:rPr lang="en-US" b="1" dirty="0"/>
              <a:t>s1 &gt; s2 </a:t>
            </a:r>
            <a:r>
              <a:rPr lang="en-US" dirty="0"/>
              <a:t>  :positive value</a:t>
            </a:r>
          </a:p>
          <a:p>
            <a:r>
              <a:rPr lang="en-US" b="1" dirty="0"/>
              <a:t>s1 &lt; s2 </a:t>
            </a:r>
            <a:r>
              <a:rPr lang="en-US" dirty="0"/>
              <a:t>  :negative value</a:t>
            </a:r>
          </a:p>
          <a:p>
            <a:endParaRPr lang="en-US" dirty="0"/>
          </a:p>
        </p:txBody>
      </p:sp>
      <p:sp>
        <p:nvSpPr>
          <p:cNvPr id="4" name="Date Placeholder 3"/>
          <p:cNvSpPr>
            <a:spLocks noGrp="1"/>
          </p:cNvSpPr>
          <p:nvPr>
            <p:ph type="dt" sz="half" idx="10"/>
          </p:nvPr>
        </p:nvSpPr>
        <p:spPr/>
        <p:txBody>
          <a:bodyPr/>
          <a:lstStyle/>
          <a:p>
            <a:fld id="{BFF0B441-EE00-40FC-83BE-40CF05DBFB2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25</a:t>
            </a:fld>
            <a:endParaRPr lang="en-US"/>
          </a:p>
        </p:txBody>
      </p:sp>
    </p:spTree>
    <p:extLst>
      <p:ext uri="{BB962C8B-B14F-4D97-AF65-F5344CB8AC3E}">
        <p14:creationId xmlns:p14="http://schemas.microsoft.com/office/powerpoint/2010/main" val="36656712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compareTo</a:t>
            </a:r>
            <a:r>
              <a:rPr lang="en-US" dirty="0"/>
              <a:t>()</a:t>
            </a:r>
          </a:p>
        </p:txBody>
      </p:sp>
      <p:sp>
        <p:nvSpPr>
          <p:cNvPr id="3" name="Content Placeholder 2"/>
          <p:cNvSpPr>
            <a:spLocks noGrp="1"/>
          </p:cNvSpPr>
          <p:nvPr>
            <p:ph idx="1"/>
          </p:nvPr>
        </p:nvSpPr>
        <p:spPr/>
        <p:txBody>
          <a:bodyPr>
            <a:normAutofit lnSpcReduction="10000"/>
          </a:bodyPr>
          <a:lstStyle/>
          <a:p>
            <a:r>
              <a:rPr lang="en-US" b="1" dirty="0"/>
              <a:t>class</a:t>
            </a:r>
            <a:r>
              <a:rPr lang="en-US" dirty="0"/>
              <a:t> Teststringcomparison4{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s1="</a:t>
            </a:r>
            <a:r>
              <a:rPr lang="en-US" dirty="0" err="1"/>
              <a:t>Sachin</a:t>
            </a:r>
            <a:r>
              <a:rPr lang="en-US" dirty="0"/>
              <a:t>";  </a:t>
            </a:r>
          </a:p>
          <a:p>
            <a:r>
              <a:rPr lang="en-US" dirty="0"/>
              <a:t>   String s2="</a:t>
            </a:r>
            <a:r>
              <a:rPr lang="en-US" dirty="0" err="1"/>
              <a:t>Sachin</a:t>
            </a:r>
            <a:r>
              <a:rPr lang="en-US" dirty="0"/>
              <a:t>";  </a:t>
            </a:r>
          </a:p>
          <a:p>
            <a:r>
              <a:rPr lang="en-US" dirty="0"/>
              <a:t>   String s3="</a:t>
            </a:r>
            <a:r>
              <a:rPr lang="en-US" dirty="0" err="1"/>
              <a:t>Ratan</a:t>
            </a:r>
            <a:r>
              <a:rPr lang="en-US" dirty="0"/>
              <a:t>";  </a:t>
            </a:r>
          </a:p>
          <a:p>
            <a:r>
              <a:rPr lang="en-US" dirty="0"/>
              <a:t>   </a:t>
            </a:r>
            <a:r>
              <a:rPr lang="en-US" dirty="0" err="1"/>
              <a:t>System.out.println</a:t>
            </a:r>
            <a:r>
              <a:rPr lang="en-US" dirty="0"/>
              <a:t>(s1.compareTo(s2));//0  </a:t>
            </a:r>
          </a:p>
          <a:p>
            <a:r>
              <a:rPr lang="en-US" dirty="0"/>
              <a:t>   </a:t>
            </a:r>
            <a:r>
              <a:rPr lang="en-US" dirty="0" err="1"/>
              <a:t>System.out.println</a:t>
            </a:r>
            <a:r>
              <a:rPr lang="en-US" dirty="0"/>
              <a:t>(s1.compareTo(s3));//1(because s1&gt;s3)  </a:t>
            </a:r>
          </a:p>
          <a:p>
            <a:r>
              <a:rPr lang="en-US" dirty="0"/>
              <a:t>   </a:t>
            </a:r>
            <a:r>
              <a:rPr lang="en-US" dirty="0" err="1"/>
              <a:t>System.out.println</a:t>
            </a:r>
            <a:r>
              <a:rPr lang="en-US" dirty="0"/>
              <a:t>(s3.compareTo(s1));//-1(because s3 &lt; s1 )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2BD84880-27D1-44C7-B387-EE72DF25272E}"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26</a:t>
            </a:fld>
            <a:endParaRPr lang="en-US"/>
          </a:p>
        </p:txBody>
      </p:sp>
    </p:spTree>
    <p:extLst>
      <p:ext uri="{BB962C8B-B14F-4D97-AF65-F5344CB8AC3E}">
        <p14:creationId xmlns:p14="http://schemas.microsoft.com/office/powerpoint/2010/main" val="16560611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 Concatenation</a:t>
            </a:r>
            <a:br>
              <a:rPr lang="en-US" dirty="0"/>
            </a:br>
            <a:endParaRPr lang="en-US" dirty="0"/>
          </a:p>
        </p:txBody>
      </p:sp>
      <p:sp>
        <p:nvSpPr>
          <p:cNvPr id="3" name="Content Placeholder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35B8372D-8523-460D-8CFD-0BFE6C5E55D3}"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27</a:t>
            </a:fld>
            <a:endParaRPr lang="en-US"/>
          </a:p>
        </p:txBody>
      </p:sp>
    </p:spTree>
    <p:extLst>
      <p:ext uri="{BB962C8B-B14F-4D97-AF65-F5344CB8AC3E}">
        <p14:creationId xmlns:p14="http://schemas.microsoft.com/office/powerpoint/2010/main" val="2601405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 </a:t>
            </a:r>
          </a:p>
        </p:txBody>
      </p:sp>
      <p:sp>
        <p:nvSpPr>
          <p:cNvPr id="3" name="Content Placeholder 2"/>
          <p:cNvSpPr>
            <a:spLocks noGrp="1"/>
          </p:cNvSpPr>
          <p:nvPr>
            <p:ph idx="1"/>
          </p:nvPr>
        </p:nvSpPr>
        <p:spPr/>
        <p:txBody>
          <a:bodyPr/>
          <a:lstStyle/>
          <a:p>
            <a:r>
              <a:rPr lang="en-US" dirty="0"/>
              <a:t>In java, string concatenation forms a new string </a:t>
            </a:r>
            <a:r>
              <a:rPr lang="en-US" i="1" dirty="0"/>
              <a:t>that is</a:t>
            </a:r>
            <a:r>
              <a:rPr lang="en-US" dirty="0"/>
              <a:t> the combination of multiple strings. There are two ways to </a:t>
            </a:r>
            <a:r>
              <a:rPr lang="en-US" dirty="0" err="1"/>
              <a:t>concat</a:t>
            </a:r>
            <a:r>
              <a:rPr lang="en-US" dirty="0"/>
              <a:t> string in java:</a:t>
            </a:r>
          </a:p>
          <a:p>
            <a:r>
              <a:rPr lang="en-US" dirty="0"/>
              <a:t>By + (string concatenation) operator</a:t>
            </a:r>
          </a:p>
          <a:p>
            <a:r>
              <a:rPr lang="en-US" dirty="0"/>
              <a:t>By </a:t>
            </a:r>
            <a:r>
              <a:rPr lang="en-US" dirty="0" err="1"/>
              <a:t>concat</a:t>
            </a:r>
            <a:r>
              <a:rPr lang="en-US" dirty="0"/>
              <a:t>() method</a:t>
            </a:r>
          </a:p>
          <a:p>
            <a:endParaRPr lang="en-US" dirty="0"/>
          </a:p>
        </p:txBody>
      </p:sp>
      <p:sp>
        <p:nvSpPr>
          <p:cNvPr id="4" name="Date Placeholder 3"/>
          <p:cNvSpPr>
            <a:spLocks noGrp="1"/>
          </p:cNvSpPr>
          <p:nvPr>
            <p:ph type="dt" sz="half" idx="10"/>
          </p:nvPr>
        </p:nvSpPr>
        <p:spPr/>
        <p:txBody>
          <a:bodyPr/>
          <a:lstStyle/>
          <a:p>
            <a:fld id="{DE2E113F-28BA-4B58-B5FC-7EC723EF2B5A}"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28</a:t>
            </a:fld>
            <a:endParaRPr lang="en-US"/>
          </a:p>
        </p:txBody>
      </p:sp>
    </p:spTree>
    <p:extLst>
      <p:ext uri="{BB962C8B-B14F-4D97-AF65-F5344CB8AC3E}">
        <p14:creationId xmlns:p14="http://schemas.microsoft.com/office/powerpoint/2010/main" val="6565937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String Concatenation by + (string concatenation) operator</a:t>
            </a:r>
            <a:br>
              <a:rPr lang="en-US" dirty="0"/>
            </a:br>
            <a:endParaRPr lang="en-US" dirty="0"/>
          </a:p>
        </p:txBody>
      </p:sp>
      <p:sp>
        <p:nvSpPr>
          <p:cNvPr id="4" name="Content Placeholder 3"/>
          <p:cNvSpPr>
            <a:spLocks noGrp="1"/>
          </p:cNvSpPr>
          <p:nvPr>
            <p:ph idx="1"/>
          </p:nvPr>
        </p:nvSpPr>
        <p:spPr/>
        <p:txBody>
          <a:bodyPr/>
          <a:lstStyle/>
          <a:p>
            <a:r>
              <a:rPr lang="en-US" b="1" dirty="0"/>
              <a:t>class</a:t>
            </a:r>
            <a:r>
              <a:rPr lang="en-US" dirty="0"/>
              <a:t> TestStringConcatenation1{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a:t>
            </a:r>
            <a:r>
              <a:rPr lang="en-US" dirty="0" err="1"/>
              <a:t>Sachin</a:t>
            </a:r>
            <a:r>
              <a:rPr lang="en-US" dirty="0"/>
              <a:t>"+" Tendulkar";  </a:t>
            </a:r>
          </a:p>
          <a:p>
            <a:r>
              <a:rPr lang="en-US" dirty="0"/>
              <a:t>   </a:t>
            </a:r>
            <a:r>
              <a:rPr lang="en-US" dirty="0" err="1"/>
              <a:t>System.out.println</a:t>
            </a:r>
            <a:r>
              <a:rPr lang="en-US" dirty="0"/>
              <a:t>(s);//</a:t>
            </a:r>
            <a:r>
              <a:rPr lang="en-US" dirty="0" err="1"/>
              <a:t>Sachin</a:t>
            </a:r>
            <a:r>
              <a:rPr lang="en-US" dirty="0"/>
              <a:t> Tendulkar  </a:t>
            </a:r>
          </a:p>
          <a:p>
            <a:r>
              <a:rPr lang="en-US" dirty="0"/>
              <a:t> }  </a:t>
            </a:r>
          </a:p>
          <a:p>
            <a:r>
              <a:rPr lang="en-US" dirty="0"/>
              <a:t>}  </a:t>
            </a:r>
          </a:p>
          <a:p>
            <a:endParaRPr lang="en-US" dirty="0"/>
          </a:p>
        </p:txBody>
      </p:sp>
      <p:sp>
        <p:nvSpPr>
          <p:cNvPr id="5" name="Date Placeholder 4"/>
          <p:cNvSpPr>
            <a:spLocks noGrp="1"/>
          </p:cNvSpPr>
          <p:nvPr>
            <p:ph type="dt" sz="half" idx="10"/>
          </p:nvPr>
        </p:nvSpPr>
        <p:spPr/>
        <p:txBody>
          <a:bodyPr/>
          <a:lstStyle/>
          <a:p>
            <a:fld id="{037F8D45-80C9-4EB5-BF9E-F0EBCE633AC3}" type="datetime1">
              <a:rPr lang="en-US" smtClean="0"/>
              <a:t>6/14/2018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F1BCCAC-6E5F-4C9E-8C9F-C5E9A81FEA25}" type="slidenum">
              <a:rPr lang="en-US" smtClean="0"/>
              <a:t>29</a:t>
            </a:fld>
            <a:endParaRPr lang="en-US"/>
          </a:p>
        </p:txBody>
      </p:sp>
    </p:spTree>
    <p:extLst>
      <p:ext uri="{BB962C8B-B14F-4D97-AF65-F5344CB8AC3E}">
        <p14:creationId xmlns:p14="http://schemas.microsoft.com/office/powerpoint/2010/main" val="25480119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String is immutable i.e. it cannot be changed but a new instance is created. For mutable class, you can use StringBuffer and </a:t>
            </a:r>
            <a:r>
              <a:rPr lang="en-US" dirty="0" err="1"/>
              <a:t>StringBuilder</a:t>
            </a:r>
            <a:r>
              <a:rPr lang="en-US" dirty="0"/>
              <a:t> class.</a:t>
            </a:r>
          </a:p>
        </p:txBody>
      </p:sp>
      <p:sp>
        <p:nvSpPr>
          <p:cNvPr id="4" name="Date Placeholder 3"/>
          <p:cNvSpPr>
            <a:spLocks noGrp="1"/>
          </p:cNvSpPr>
          <p:nvPr>
            <p:ph type="dt" sz="half" idx="10"/>
          </p:nvPr>
        </p:nvSpPr>
        <p:spPr/>
        <p:txBody>
          <a:bodyPr/>
          <a:lstStyle/>
          <a:p>
            <a:fld id="{11683BA4-59BB-4ACE-89FB-7DD8FDDC27C7}"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a:t>
            </a:fld>
            <a:endParaRPr lang="en-US"/>
          </a:p>
        </p:txBody>
      </p:sp>
    </p:spTree>
    <p:extLst>
      <p:ext uri="{BB962C8B-B14F-4D97-AF65-F5344CB8AC3E}">
        <p14:creationId xmlns:p14="http://schemas.microsoft.com/office/powerpoint/2010/main" val="11031621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a:xfrm>
            <a:off x="677334" y="2160589"/>
            <a:ext cx="8887290" cy="3880773"/>
          </a:xfrm>
        </p:spPr>
        <p:txBody>
          <a:bodyPr/>
          <a:lstStyle/>
          <a:p>
            <a:r>
              <a:rPr lang="en-US" dirty="0"/>
              <a:t>The </a:t>
            </a:r>
            <a:r>
              <a:rPr lang="en-US" b="1" dirty="0"/>
              <a:t>Java compiler transforms</a:t>
            </a:r>
            <a:r>
              <a:rPr lang="en-US" dirty="0"/>
              <a:t> above code to this:</a:t>
            </a:r>
          </a:p>
          <a:p>
            <a:r>
              <a:rPr lang="en-US" dirty="0"/>
              <a:t>String s=(</a:t>
            </a:r>
            <a:r>
              <a:rPr lang="en-US" b="1" dirty="0"/>
              <a:t>new</a:t>
            </a:r>
            <a:r>
              <a:rPr lang="en-US" dirty="0"/>
              <a:t> </a:t>
            </a:r>
            <a:r>
              <a:rPr lang="en-US" dirty="0" err="1"/>
              <a:t>StringBuilder</a:t>
            </a:r>
            <a:r>
              <a:rPr lang="en-US" dirty="0"/>
              <a:t>()).append("</a:t>
            </a:r>
            <a:r>
              <a:rPr lang="en-US" dirty="0" err="1"/>
              <a:t>Sachin</a:t>
            </a:r>
            <a:r>
              <a:rPr lang="en-US" dirty="0"/>
              <a:t>").append(" Tendulkar).</a:t>
            </a:r>
            <a:r>
              <a:rPr lang="en-US" dirty="0" err="1"/>
              <a:t>toString</a:t>
            </a:r>
            <a:r>
              <a:rPr lang="en-US" dirty="0"/>
              <a:t>(); </a:t>
            </a:r>
          </a:p>
          <a:p>
            <a:r>
              <a:rPr lang="en-US" dirty="0"/>
              <a:t>In java, String concatenation is implemented through the </a:t>
            </a:r>
            <a:r>
              <a:rPr lang="en-US" dirty="0" err="1"/>
              <a:t>StringBuilder</a:t>
            </a:r>
            <a:r>
              <a:rPr lang="en-US" dirty="0"/>
              <a:t> (or StringBuffer) class and its append method. String concatenation operator produces a new string by appending the second operand onto the end of the first operand. The string concatenation operator can </a:t>
            </a:r>
            <a:r>
              <a:rPr lang="en-US" dirty="0" err="1"/>
              <a:t>concat</a:t>
            </a:r>
            <a:r>
              <a:rPr lang="en-US" dirty="0"/>
              <a:t> not only string but primitive values also. For Example: </a:t>
            </a:r>
          </a:p>
          <a:p>
            <a:r>
              <a:rPr lang="en-US" dirty="0"/>
              <a:t>String s=50+30+"Sachin"+40+40;  </a:t>
            </a:r>
          </a:p>
          <a:p>
            <a:r>
              <a:rPr lang="en-US" dirty="0"/>
              <a:t>   </a:t>
            </a:r>
            <a:r>
              <a:rPr lang="en-US" dirty="0" err="1"/>
              <a:t>System.out.println</a:t>
            </a:r>
            <a:r>
              <a:rPr lang="en-US" dirty="0"/>
              <a:t>(s);//80Sachin4040  </a:t>
            </a:r>
          </a:p>
          <a:p>
            <a:r>
              <a:rPr lang="en-US" dirty="0"/>
              <a:t> </a:t>
            </a:r>
          </a:p>
        </p:txBody>
      </p:sp>
      <p:sp>
        <p:nvSpPr>
          <p:cNvPr id="4" name="Date Placeholder 3"/>
          <p:cNvSpPr>
            <a:spLocks noGrp="1"/>
          </p:cNvSpPr>
          <p:nvPr>
            <p:ph type="dt" sz="half" idx="10"/>
          </p:nvPr>
        </p:nvSpPr>
        <p:spPr/>
        <p:txBody>
          <a:bodyPr/>
          <a:lstStyle/>
          <a:p>
            <a:fld id="{4DEC5F5F-6F36-4EA7-85D4-C6FB6CAF3822}"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30</a:t>
            </a:fld>
            <a:endParaRPr lang="en-US"/>
          </a:p>
        </p:txBody>
      </p:sp>
    </p:spTree>
    <p:extLst>
      <p:ext uri="{BB962C8B-B14F-4D97-AF65-F5344CB8AC3E}">
        <p14:creationId xmlns:p14="http://schemas.microsoft.com/office/powerpoint/2010/main" val="2817464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String Concatenation by concat() method</a:t>
            </a:r>
          </a:p>
        </p:txBody>
      </p:sp>
      <p:sp>
        <p:nvSpPr>
          <p:cNvPr id="3" name="Content Placeholder 2"/>
          <p:cNvSpPr>
            <a:spLocks noGrp="1"/>
          </p:cNvSpPr>
          <p:nvPr>
            <p:ph idx="1"/>
          </p:nvPr>
        </p:nvSpPr>
        <p:spPr/>
        <p:txBody>
          <a:bodyPr/>
          <a:lstStyle/>
          <a:p>
            <a:r>
              <a:rPr lang="en-US" b="1" dirty="0"/>
              <a:t>class</a:t>
            </a:r>
            <a:r>
              <a:rPr lang="en-US" dirty="0"/>
              <a:t> </a:t>
            </a:r>
            <a:r>
              <a:rPr lang="en-US" dirty="0" err="1"/>
              <a:t>TestStringConcatenation</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s1="</a:t>
            </a:r>
            <a:r>
              <a:rPr lang="en-US" dirty="0" err="1"/>
              <a:t>Sachin</a:t>
            </a:r>
            <a:r>
              <a:rPr lang="en-US" dirty="0"/>
              <a:t> ";  </a:t>
            </a:r>
          </a:p>
          <a:p>
            <a:r>
              <a:rPr lang="en-US" dirty="0"/>
              <a:t>   String s2="Tendulkar";  </a:t>
            </a:r>
          </a:p>
          <a:p>
            <a:r>
              <a:rPr lang="en-US" dirty="0"/>
              <a:t>   String s3=s1.concat(s2);  </a:t>
            </a:r>
          </a:p>
          <a:p>
            <a:r>
              <a:rPr lang="en-US" dirty="0"/>
              <a:t>   </a:t>
            </a:r>
            <a:r>
              <a:rPr lang="en-US" dirty="0" err="1"/>
              <a:t>System.out.println</a:t>
            </a:r>
            <a:r>
              <a:rPr lang="en-US" dirty="0"/>
              <a:t>(s3);//</a:t>
            </a:r>
            <a:r>
              <a:rPr lang="en-US" dirty="0" err="1"/>
              <a:t>Sachin</a:t>
            </a:r>
            <a:r>
              <a:rPr lang="en-US" dirty="0"/>
              <a:t> Tendulkar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023EE34D-C09B-4390-8000-58E19ECDF02B}"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31</a:t>
            </a:fld>
            <a:endParaRPr lang="en-US"/>
          </a:p>
        </p:txBody>
      </p:sp>
    </p:spTree>
    <p:extLst>
      <p:ext uri="{BB962C8B-B14F-4D97-AF65-F5344CB8AC3E}">
        <p14:creationId xmlns:p14="http://schemas.microsoft.com/office/powerpoint/2010/main" val="21889771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Substring</a:t>
            </a:r>
          </a:p>
        </p:txBody>
      </p:sp>
      <p:sp>
        <p:nvSpPr>
          <p:cNvPr id="3" name="Content Placeholder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9A64BF79-AE07-41EF-AC11-7FEB37163D6B}"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32</a:t>
            </a:fld>
            <a:endParaRPr lang="en-US"/>
          </a:p>
        </p:txBody>
      </p:sp>
    </p:spTree>
    <p:extLst>
      <p:ext uri="{BB962C8B-B14F-4D97-AF65-F5344CB8AC3E}">
        <p14:creationId xmlns:p14="http://schemas.microsoft.com/office/powerpoint/2010/main" val="1688445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Substring</a:t>
            </a:r>
          </a:p>
        </p:txBody>
      </p:sp>
      <p:sp>
        <p:nvSpPr>
          <p:cNvPr id="3" name="Content Placeholder 2"/>
          <p:cNvSpPr>
            <a:spLocks noGrp="1"/>
          </p:cNvSpPr>
          <p:nvPr>
            <p:ph idx="1"/>
          </p:nvPr>
        </p:nvSpPr>
        <p:spPr/>
        <p:txBody>
          <a:bodyPr/>
          <a:lstStyle/>
          <a:p>
            <a:r>
              <a:rPr lang="en-US" dirty="0"/>
              <a:t>A part of string is called </a:t>
            </a:r>
            <a:r>
              <a:rPr lang="en-US" b="1" dirty="0"/>
              <a:t>substring</a:t>
            </a:r>
            <a:r>
              <a:rPr lang="en-US" dirty="0"/>
              <a:t>. In other words, substring is a subset of another string. In case of substring </a:t>
            </a:r>
            <a:r>
              <a:rPr lang="en-US" dirty="0" err="1"/>
              <a:t>startIndex</a:t>
            </a:r>
            <a:r>
              <a:rPr lang="en-US" dirty="0"/>
              <a:t> is inclusive and </a:t>
            </a:r>
            <a:r>
              <a:rPr lang="en-US" dirty="0" err="1"/>
              <a:t>endIndex</a:t>
            </a:r>
            <a:r>
              <a:rPr lang="en-US" dirty="0"/>
              <a:t> is exclusive.</a:t>
            </a:r>
          </a:p>
          <a:p>
            <a:r>
              <a:rPr lang="en-US" dirty="0"/>
              <a:t>Note: index starts from 0</a:t>
            </a:r>
          </a:p>
        </p:txBody>
      </p:sp>
      <p:sp>
        <p:nvSpPr>
          <p:cNvPr id="4" name="Date Placeholder 3"/>
          <p:cNvSpPr>
            <a:spLocks noGrp="1"/>
          </p:cNvSpPr>
          <p:nvPr>
            <p:ph type="dt" sz="half" idx="10"/>
          </p:nvPr>
        </p:nvSpPr>
        <p:spPr/>
        <p:txBody>
          <a:bodyPr/>
          <a:lstStyle/>
          <a:p>
            <a:fld id="{31BEC43B-80F2-4831-A34B-868FE3EC1661}"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33</a:t>
            </a:fld>
            <a:endParaRPr lang="en-US"/>
          </a:p>
        </p:txBody>
      </p:sp>
    </p:spTree>
    <p:extLst>
      <p:ext uri="{BB962C8B-B14F-4D97-AF65-F5344CB8AC3E}">
        <p14:creationId xmlns:p14="http://schemas.microsoft.com/office/powerpoint/2010/main" val="7838153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substring methods</a:t>
            </a:r>
          </a:p>
        </p:txBody>
      </p:sp>
      <p:sp>
        <p:nvSpPr>
          <p:cNvPr id="3" name="Content Placeholder 2"/>
          <p:cNvSpPr>
            <a:spLocks noGrp="1"/>
          </p:cNvSpPr>
          <p:nvPr>
            <p:ph idx="1"/>
          </p:nvPr>
        </p:nvSpPr>
        <p:spPr/>
        <p:txBody>
          <a:bodyPr>
            <a:normAutofit fontScale="92500"/>
          </a:bodyPr>
          <a:lstStyle/>
          <a:p>
            <a:r>
              <a:rPr lang="en-US" b="1" dirty="0"/>
              <a:t>public String substring(int </a:t>
            </a:r>
            <a:r>
              <a:rPr lang="en-US" b="1" dirty="0" err="1"/>
              <a:t>startIndex</a:t>
            </a:r>
            <a:r>
              <a:rPr lang="en-US" b="1" dirty="0"/>
              <a:t>):</a:t>
            </a:r>
            <a:r>
              <a:rPr lang="en-US" dirty="0"/>
              <a:t> This method returns new String object containing the substring of the given string from specified </a:t>
            </a:r>
            <a:r>
              <a:rPr lang="en-US" dirty="0" err="1"/>
              <a:t>startIndex</a:t>
            </a:r>
            <a:r>
              <a:rPr lang="en-US" dirty="0"/>
              <a:t> (inclusive).</a:t>
            </a:r>
          </a:p>
          <a:p>
            <a:r>
              <a:rPr lang="en-US" b="1" dirty="0"/>
              <a:t>public String substring(int </a:t>
            </a:r>
            <a:r>
              <a:rPr lang="en-US" b="1" dirty="0" err="1"/>
              <a:t>startIndex</a:t>
            </a:r>
            <a:r>
              <a:rPr lang="en-US" b="1" dirty="0"/>
              <a:t>, int </a:t>
            </a:r>
            <a:r>
              <a:rPr lang="en-US" b="1" dirty="0" err="1"/>
              <a:t>endIndex</a:t>
            </a:r>
            <a:r>
              <a:rPr lang="en-US" b="1" dirty="0"/>
              <a:t>): </a:t>
            </a:r>
            <a:r>
              <a:rPr lang="en-US" dirty="0"/>
              <a:t>This method returns new String object containing the substring of the given string from specified </a:t>
            </a:r>
            <a:r>
              <a:rPr lang="en-US" dirty="0" err="1"/>
              <a:t>startIndex</a:t>
            </a:r>
            <a:r>
              <a:rPr lang="en-US" dirty="0"/>
              <a:t> to </a:t>
            </a:r>
            <a:r>
              <a:rPr lang="en-US" dirty="0" err="1"/>
              <a:t>endIndex</a:t>
            </a:r>
            <a:r>
              <a:rPr lang="en-US" dirty="0"/>
              <a:t>.</a:t>
            </a:r>
          </a:p>
          <a:p>
            <a:r>
              <a:rPr lang="en-US" dirty="0"/>
              <a:t>In case of string:</a:t>
            </a:r>
          </a:p>
          <a:p>
            <a:r>
              <a:rPr lang="en-US" b="1" dirty="0" err="1"/>
              <a:t>startIndex</a:t>
            </a:r>
            <a:r>
              <a:rPr lang="en-US" b="1" dirty="0"/>
              <a:t>:</a:t>
            </a:r>
            <a:r>
              <a:rPr lang="en-US" dirty="0"/>
              <a:t> inclusive</a:t>
            </a:r>
          </a:p>
          <a:p>
            <a:r>
              <a:rPr lang="en-US" b="1" dirty="0" err="1"/>
              <a:t>endIndex</a:t>
            </a:r>
            <a:r>
              <a:rPr lang="en-US" b="1" dirty="0"/>
              <a:t>:</a:t>
            </a:r>
            <a:r>
              <a:rPr lang="en-US" dirty="0"/>
              <a:t> exclusive</a:t>
            </a:r>
          </a:p>
          <a:p>
            <a:r>
              <a:rPr lang="en-US" dirty="0"/>
              <a:t>Ex:</a:t>
            </a:r>
          </a:p>
          <a:p>
            <a:pPr lvl="1"/>
            <a:r>
              <a:rPr lang="en-US" dirty="0"/>
              <a:t>String s="hello";  </a:t>
            </a:r>
          </a:p>
          <a:p>
            <a:pPr lvl="1"/>
            <a:r>
              <a:rPr lang="en-US" dirty="0" err="1"/>
              <a:t>System.out.println</a:t>
            </a:r>
            <a:r>
              <a:rPr lang="en-US" dirty="0"/>
              <a:t>(</a:t>
            </a:r>
            <a:r>
              <a:rPr lang="en-US" dirty="0" err="1"/>
              <a:t>s.substring</a:t>
            </a:r>
            <a:r>
              <a:rPr lang="en-US" dirty="0"/>
              <a:t>(0,2));//he  </a:t>
            </a:r>
          </a:p>
          <a:p>
            <a:pPr lvl="1"/>
            <a:endParaRPr lang="en-US" dirty="0"/>
          </a:p>
          <a:p>
            <a:endParaRPr lang="en-US" dirty="0"/>
          </a:p>
          <a:p>
            <a:endParaRPr lang="en-US" dirty="0"/>
          </a:p>
        </p:txBody>
      </p:sp>
      <p:sp>
        <p:nvSpPr>
          <p:cNvPr id="4" name="Date Placeholder 3"/>
          <p:cNvSpPr>
            <a:spLocks noGrp="1"/>
          </p:cNvSpPr>
          <p:nvPr>
            <p:ph type="dt" sz="half" idx="10"/>
          </p:nvPr>
        </p:nvSpPr>
        <p:spPr/>
        <p:txBody>
          <a:bodyPr/>
          <a:lstStyle/>
          <a:p>
            <a:fld id="{8F0713B9-81C0-4806-85F5-5F60E22F35DA}"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34</a:t>
            </a:fld>
            <a:endParaRPr lang="en-US"/>
          </a:p>
        </p:txBody>
      </p:sp>
    </p:spTree>
    <p:extLst>
      <p:ext uri="{BB962C8B-B14F-4D97-AF65-F5344CB8AC3E}">
        <p14:creationId xmlns:p14="http://schemas.microsoft.com/office/powerpoint/2010/main" val="3930813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substring</a:t>
            </a:r>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a:t>
            </a:r>
            <a:r>
              <a:rPr lang="en-US" dirty="0" err="1"/>
              <a:t>TestSubstring</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String s="</a:t>
            </a:r>
            <a:r>
              <a:rPr lang="en-US" dirty="0" err="1"/>
              <a:t>Sachin</a:t>
            </a:r>
            <a:r>
              <a:rPr lang="en-US" dirty="0"/>
              <a:t> Tendulkar";  </a:t>
            </a:r>
          </a:p>
          <a:p>
            <a:r>
              <a:rPr lang="en-US" dirty="0"/>
              <a:t>   </a:t>
            </a:r>
            <a:r>
              <a:rPr lang="en-US" dirty="0" err="1"/>
              <a:t>System.out.println</a:t>
            </a:r>
            <a:r>
              <a:rPr lang="en-US" dirty="0"/>
              <a:t>(</a:t>
            </a:r>
            <a:r>
              <a:rPr lang="en-US" dirty="0" err="1"/>
              <a:t>s.substring</a:t>
            </a:r>
            <a:r>
              <a:rPr lang="en-US" dirty="0"/>
              <a:t>(7));//Tendulkar  </a:t>
            </a:r>
          </a:p>
          <a:p>
            <a:r>
              <a:rPr lang="en-US" dirty="0"/>
              <a:t>   </a:t>
            </a:r>
            <a:r>
              <a:rPr lang="en-US" dirty="0" err="1"/>
              <a:t>System.out.println</a:t>
            </a:r>
            <a:r>
              <a:rPr lang="en-US" dirty="0"/>
              <a:t>(</a:t>
            </a:r>
            <a:r>
              <a:rPr lang="en-US" dirty="0" err="1"/>
              <a:t>s.substring</a:t>
            </a:r>
            <a:r>
              <a:rPr lang="en-US" dirty="0"/>
              <a:t>(0,6));//</a:t>
            </a:r>
            <a:r>
              <a:rPr lang="en-US" dirty="0" err="1"/>
              <a:t>Sachin</a:t>
            </a:r>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1E219F4F-3AE2-491D-A0D7-5803258FB130}"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35</a:t>
            </a:fld>
            <a:endParaRPr lang="en-US"/>
          </a:p>
        </p:txBody>
      </p:sp>
    </p:spTree>
    <p:extLst>
      <p:ext uri="{BB962C8B-B14F-4D97-AF65-F5344CB8AC3E}">
        <p14:creationId xmlns:p14="http://schemas.microsoft.com/office/powerpoint/2010/main" val="39761339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String class methods</a:t>
            </a:r>
            <a:br>
              <a:rPr lang="en-US" dirty="0"/>
            </a:br>
            <a:endParaRPr lang="en-US" dirty="0"/>
          </a:p>
        </p:txBody>
      </p:sp>
      <p:sp>
        <p:nvSpPr>
          <p:cNvPr id="3" name="Content Placeholder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E9C70869-C4C5-4202-8BB4-728ABC58594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36</a:t>
            </a:fld>
            <a:endParaRPr lang="en-US"/>
          </a:p>
        </p:txBody>
      </p:sp>
    </p:spTree>
    <p:extLst>
      <p:ext uri="{BB962C8B-B14F-4D97-AF65-F5344CB8AC3E}">
        <p14:creationId xmlns:p14="http://schemas.microsoft.com/office/powerpoint/2010/main" val="3978108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String class methods</a:t>
            </a:r>
          </a:p>
        </p:txBody>
      </p:sp>
      <p:sp>
        <p:nvSpPr>
          <p:cNvPr id="3" name="Content Placeholder 2"/>
          <p:cNvSpPr>
            <a:spLocks noGrp="1"/>
          </p:cNvSpPr>
          <p:nvPr>
            <p:ph idx="1"/>
          </p:nvPr>
        </p:nvSpPr>
        <p:spPr/>
        <p:txBody>
          <a:bodyPr/>
          <a:lstStyle/>
          <a:p>
            <a:r>
              <a:rPr lang="en-US" dirty="0"/>
              <a:t>The </a:t>
            </a:r>
            <a:r>
              <a:rPr lang="en-US" dirty="0" err="1"/>
              <a:t>java.lang.String</a:t>
            </a:r>
            <a:r>
              <a:rPr lang="en-US" dirty="0"/>
              <a:t> class provides a lot of methods to work on string. By the help of these methods, we can perform operations on string such as trimming, concatenating, converting, comparing, replacing strings etc.</a:t>
            </a:r>
          </a:p>
          <a:p>
            <a:r>
              <a:rPr lang="en-US" dirty="0"/>
              <a:t>Java String is a powerful concept because everything is treated as a string if you submit any form in window based, web based or mobile application.</a:t>
            </a:r>
          </a:p>
          <a:p>
            <a:endParaRPr lang="en-US" dirty="0"/>
          </a:p>
        </p:txBody>
      </p:sp>
      <p:sp>
        <p:nvSpPr>
          <p:cNvPr id="4" name="Date Placeholder 3"/>
          <p:cNvSpPr>
            <a:spLocks noGrp="1"/>
          </p:cNvSpPr>
          <p:nvPr>
            <p:ph type="dt" sz="half" idx="10"/>
          </p:nvPr>
        </p:nvSpPr>
        <p:spPr/>
        <p:txBody>
          <a:bodyPr/>
          <a:lstStyle/>
          <a:p>
            <a:fld id="{D7894832-4459-4969-91E8-E8267362B620}"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37</a:t>
            </a:fld>
            <a:endParaRPr lang="en-US"/>
          </a:p>
        </p:txBody>
      </p:sp>
    </p:spTree>
    <p:extLst>
      <p:ext uri="{BB962C8B-B14F-4D97-AF65-F5344CB8AC3E}">
        <p14:creationId xmlns:p14="http://schemas.microsoft.com/office/powerpoint/2010/main" val="3423562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t>
            </a:r>
            <a:r>
              <a:rPr lang="en-US" dirty="0" err="1"/>
              <a:t>toUpperCase</a:t>
            </a:r>
            <a:r>
              <a:rPr lang="en-US" dirty="0"/>
              <a:t>() and </a:t>
            </a:r>
            <a:r>
              <a:rPr lang="en-US" dirty="0" err="1"/>
              <a:t>toLowerCase</a:t>
            </a:r>
            <a:r>
              <a:rPr lang="en-US" dirty="0"/>
              <a:t>() method</a:t>
            </a:r>
          </a:p>
        </p:txBody>
      </p:sp>
      <p:sp>
        <p:nvSpPr>
          <p:cNvPr id="3" name="Content Placeholder 2"/>
          <p:cNvSpPr>
            <a:spLocks noGrp="1"/>
          </p:cNvSpPr>
          <p:nvPr>
            <p:ph idx="1"/>
          </p:nvPr>
        </p:nvSpPr>
        <p:spPr/>
        <p:txBody>
          <a:bodyPr/>
          <a:lstStyle/>
          <a:p>
            <a:r>
              <a:rPr lang="en-US" dirty="0"/>
              <a:t>String s="</a:t>
            </a:r>
            <a:r>
              <a:rPr lang="en-US" dirty="0" err="1"/>
              <a:t>Sachin</a:t>
            </a:r>
            <a:r>
              <a:rPr lang="en-US" dirty="0"/>
              <a:t>";  </a:t>
            </a:r>
          </a:p>
          <a:p>
            <a:r>
              <a:rPr lang="en-US" dirty="0" err="1"/>
              <a:t>System.out.println</a:t>
            </a:r>
            <a:r>
              <a:rPr lang="en-US" dirty="0"/>
              <a:t>(</a:t>
            </a:r>
            <a:r>
              <a:rPr lang="en-US" dirty="0" err="1"/>
              <a:t>s.toUpperCase</a:t>
            </a:r>
            <a:r>
              <a:rPr lang="en-US" dirty="0"/>
              <a:t>());//SACHIN  </a:t>
            </a:r>
          </a:p>
          <a:p>
            <a:r>
              <a:rPr lang="en-US" dirty="0" err="1"/>
              <a:t>System.out.println</a:t>
            </a:r>
            <a:r>
              <a:rPr lang="en-US" dirty="0"/>
              <a:t>(</a:t>
            </a:r>
            <a:r>
              <a:rPr lang="en-US" dirty="0" err="1"/>
              <a:t>s.toLowerCase</a:t>
            </a:r>
            <a:r>
              <a:rPr lang="en-US" dirty="0"/>
              <a:t>());//</a:t>
            </a:r>
            <a:r>
              <a:rPr lang="en-US" dirty="0" err="1"/>
              <a:t>sachin</a:t>
            </a:r>
            <a:r>
              <a:rPr lang="en-US" dirty="0"/>
              <a:t>  </a:t>
            </a:r>
          </a:p>
          <a:p>
            <a:r>
              <a:rPr lang="en-US" dirty="0" err="1"/>
              <a:t>System.out.println</a:t>
            </a:r>
            <a:r>
              <a:rPr lang="en-US" dirty="0"/>
              <a:t>(s);//</a:t>
            </a:r>
            <a:r>
              <a:rPr lang="en-US" dirty="0" err="1"/>
              <a:t>Sachin</a:t>
            </a:r>
            <a:r>
              <a:rPr lang="en-US" dirty="0"/>
              <a:t>(no change in original) </a:t>
            </a:r>
          </a:p>
          <a:p>
            <a:endParaRPr lang="en-US" dirty="0"/>
          </a:p>
        </p:txBody>
      </p:sp>
      <p:sp>
        <p:nvSpPr>
          <p:cNvPr id="4" name="Date Placeholder 3"/>
          <p:cNvSpPr>
            <a:spLocks noGrp="1"/>
          </p:cNvSpPr>
          <p:nvPr>
            <p:ph type="dt" sz="half" idx="10"/>
          </p:nvPr>
        </p:nvSpPr>
        <p:spPr/>
        <p:txBody>
          <a:bodyPr/>
          <a:lstStyle/>
          <a:p>
            <a:fld id="{F2CE3DA3-F5AD-4239-9836-64C1B1F0F0A1}"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38</a:t>
            </a:fld>
            <a:endParaRPr lang="en-US"/>
          </a:p>
        </p:txBody>
      </p:sp>
    </p:spTree>
    <p:extLst>
      <p:ext uri="{BB962C8B-B14F-4D97-AF65-F5344CB8AC3E}">
        <p14:creationId xmlns:p14="http://schemas.microsoft.com/office/powerpoint/2010/main" val="26970980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trim() method</a:t>
            </a:r>
            <a:br>
              <a:rPr lang="en-US" dirty="0"/>
            </a:br>
            <a:endParaRPr lang="en-US" dirty="0"/>
          </a:p>
        </p:txBody>
      </p:sp>
      <p:sp>
        <p:nvSpPr>
          <p:cNvPr id="3" name="Content Placeholder 2"/>
          <p:cNvSpPr>
            <a:spLocks noGrp="1"/>
          </p:cNvSpPr>
          <p:nvPr>
            <p:ph idx="1"/>
          </p:nvPr>
        </p:nvSpPr>
        <p:spPr/>
        <p:txBody>
          <a:bodyPr/>
          <a:lstStyle/>
          <a:p>
            <a:r>
              <a:rPr lang="en-US" dirty="0"/>
              <a:t>String s="  </a:t>
            </a:r>
            <a:r>
              <a:rPr lang="en-US" dirty="0" err="1"/>
              <a:t>Sachin</a:t>
            </a:r>
            <a:r>
              <a:rPr lang="en-US" dirty="0"/>
              <a:t>  ";  </a:t>
            </a:r>
          </a:p>
          <a:p>
            <a:r>
              <a:rPr lang="en-US" dirty="0" err="1"/>
              <a:t>System.out.println</a:t>
            </a:r>
            <a:r>
              <a:rPr lang="en-US" dirty="0"/>
              <a:t>(s);//  </a:t>
            </a:r>
            <a:r>
              <a:rPr lang="en-US" dirty="0" err="1"/>
              <a:t>Sachin</a:t>
            </a:r>
            <a:r>
              <a:rPr lang="en-US" dirty="0"/>
              <a:t>    </a:t>
            </a:r>
          </a:p>
          <a:p>
            <a:r>
              <a:rPr lang="en-US" dirty="0" err="1"/>
              <a:t>System.out.println</a:t>
            </a:r>
            <a:r>
              <a:rPr lang="en-US" dirty="0"/>
              <a:t>(</a:t>
            </a:r>
            <a:r>
              <a:rPr lang="en-US" dirty="0" err="1"/>
              <a:t>s.trim</a:t>
            </a:r>
            <a:r>
              <a:rPr lang="en-US" dirty="0"/>
              <a:t>());//</a:t>
            </a:r>
            <a:r>
              <a:rPr lang="en-US" dirty="0" err="1"/>
              <a:t>Sachin</a:t>
            </a:r>
            <a:endParaRPr lang="en-US" dirty="0"/>
          </a:p>
          <a:p>
            <a:endParaRPr lang="en-US" dirty="0"/>
          </a:p>
        </p:txBody>
      </p:sp>
      <p:sp>
        <p:nvSpPr>
          <p:cNvPr id="4" name="Date Placeholder 3"/>
          <p:cNvSpPr>
            <a:spLocks noGrp="1"/>
          </p:cNvSpPr>
          <p:nvPr>
            <p:ph type="dt" sz="half" idx="10"/>
          </p:nvPr>
        </p:nvSpPr>
        <p:spPr/>
        <p:txBody>
          <a:bodyPr/>
          <a:lstStyle/>
          <a:p>
            <a:fld id="{079CE0CA-6C08-4F33-9DE4-BDABB6D0724B}"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39</a:t>
            </a:fld>
            <a:endParaRPr lang="en-US"/>
          </a:p>
        </p:txBody>
      </p:sp>
    </p:spTree>
    <p:extLst>
      <p:ext uri="{BB962C8B-B14F-4D97-AF65-F5344CB8AC3E}">
        <p14:creationId xmlns:p14="http://schemas.microsoft.com/office/powerpoint/2010/main" val="19035637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String in java</a:t>
            </a:r>
            <a:br>
              <a:rPr lang="en-US" dirty="0"/>
            </a:br>
            <a:endParaRPr lang="en-US" dirty="0"/>
          </a:p>
        </p:txBody>
      </p:sp>
      <p:sp>
        <p:nvSpPr>
          <p:cNvPr id="3" name="Content Placeholder 2"/>
          <p:cNvSpPr>
            <a:spLocks noGrp="1"/>
          </p:cNvSpPr>
          <p:nvPr>
            <p:ph idx="1"/>
          </p:nvPr>
        </p:nvSpPr>
        <p:spPr/>
        <p:txBody>
          <a:bodyPr/>
          <a:lstStyle/>
          <a:p>
            <a:r>
              <a:rPr lang="en-US" dirty="0"/>
              <a:t>Generally, string is a sequence of characters. But in java, string is an object that represents a sequence of characters. String class is used to create string object.</a:t>
            </a:r>
          </a:p>
        </p:txBody>
      </p:sp>
      <p:sp>
        <p:nvSpPr>
          <p:cNvPr id="4" name="Date Placeholder 3"/>
          <p:cNvSpPr>
            <a:spLocks noGrp="1"/>
          </p:cNvSpPr>
          <p:nvPr>
            <p:ph type="dt" sz="half" idx="10"/>
          </p:nvPr>
        </p:nvSpPr>
        <p:spPr/>
        <p:txBody>
          <a:bodyPr/>
          <a:lstStyle/>
          <a:p>
            <a:fld id="{2917EC2E-E252-4CE1-89BF-B026745394EE}"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a:t>
            </a:fld>
            <a:endParaRPr lang="en-US"/>
          </a:p>
        </p:txBody>
      </p:sp>
    </p:spTree>
    <p:extLst>
      <p:ext uri="{BB962C8B-B14F-4D97-AF65-F5344CB8AC3E}">
        <p14:creationId xmlns:p14="http://schemas.microsoft.com/office/powerpoint/2010/main" val="5026393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String </a:t>
            </a:r>
            <a:r>
              <a:rPr lang="en-US" dirty="0" err="1"/>
              <a:t>startsWith</a:t>
            </a:r>
            <a:r>
              <a:rPr lang="en-US" dirty="0"/>
              <a:t>() and </a:t>
            </a:r>
            <a:r>
              <a:rPr lang="en-US" dirty="0" err="1"/>
              <a:t>endsWith</a:t>
            </a:r>
            <a:r>
              <a:rPr lang="en-US" dirty="0"/>
              <a:t>() method</a:t>
            </a:r>
            <a:br>
              <a:rPr lang="en-US" dirty="0"/>
            </a:br>
            <a:endParaRPr lang="en-US" dirty="0"/>
          </a:p>
        </p:txBody>
      </p:sp>
      <p:sp>
        <p:nvSpPr>
          <p:cNvPr id="3" name="Content Placeholder 2"/>
          <p:cNvSpPr>
            <a:spLocks noGrp="1"/>
          </p:cNvSpPr>
          <p:nvPr>
            <p:ph idx="1"/>
          </p:nvPr>
        </p:nvSpPr>
        <p:spPr/>
        <p:txBody>
          <a:bodyPr/>
          <a:lstStyle/>
          <a:p>
            <a:r>
              <a:rPr lang="en-US" dirty="0"/>
              <a:t>String s="</a:t>
            </a:r>
            <a:r>
              <a:rPr lang="en-US" dirty="0" err="1"/>
              <a:t>Sachin</a:t>
            </a:r>
            <a:r>
              <a:rPr lang="en-US" dirty="0"/>
              <a:t>";  </a:t>
            </a:r>
          </a:p>
          <a:p>
            <a:r>
              <a:rPr lang="en-US" dirty="0"/>
              <a:t> </a:t>
            </a:r>
            <a:r>
              <a:rPr lang="en-US" dirty="0" err="1"/>
              <a:t>System.out.println</a:t>
            </a:r>
            <a:r>
              <a:rPr lang="en-US" dirty="0"/>
              <a:t>(</a:t>
            </a:r>
            <a:r>
              <a:rPr lang="en-US" dirty="0" err="1"/>
              <a:t>s.startsWith</a:t>
            </a:r>
            <a:r>
              <a:rPr lang="en-US" dirty="0"/>
              <a:t>("Sa"));//true  </a:t>
            </a:r>
          </a:p>
          <a:p>
            <a:r>
              <a:rPr lang="en-US" dirty="0"/>
              <a:t> </a:t>
            </a:r>
            <a:r>
              <a:rPr lang="en-US" dirty="0" err="1"/>
              <a:t>System.out.println</a:t>
            </a:r>
            <a:r>
              <a:rPr lang="en-US" dirty="0"/>
              <a:t>(</a:t>
            </a:r>
            <a:r>
              <a:rPr lang="en-US" dirty="0" err="1"/>
              <a:t>s.endsWith</a:t>
            </a:r>
            <a:r>
              <a:rPr lang="en-US" dirty="0"/>
              <a:t>("n"));//true</a:t>
            </a:r>
          </a:p>
          <a:p>
            <a:endParaRPr lang="en-US" dirty="0"/>
          </a:p>
        </p:txBody>
      </p:sp>
      <p:sp>
        <p:nvSpPr>
          <p:cNvPr id="4" name="Date Placeholder 3"/>
          <p:cNvSpPr>
            <a:spLocks noGrp="1"/>
          </p:cNvSpPr>
          <p:nvPr>
            <p:ph type="dt" sz="half" idx="10"/>
          </p:nvPr>
        </p:nvSpPr>
        <p:spPr/>
        <p:txBody>
          <a:bodyPr/>
          <a:lstStyle/>
          <a:p>
            <a:fld id="{EC92C977-F908-4528-9058-FF4C0F5A4B09}"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40</a:t>
            </a:fld>
            <a:endParaRPr lang="en-US"/>
          </a:p>
        </p:txBody>
      </p:sp>
    </p:spTree>
    <p:extLst>
      <p:ext uri="{BB962C8B-B14F-4D97-AF65-F5344CB8AC3E}">
        <p14:creationId xmlns:p14="http://schemas.microsoft.com/office/powerpoint/2010/main" val="11919959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t>
            </a:r>
            <a:r>
              <a:rPr lang="en-US" dirty="0" err="1"/>
              <a:t>charAt</a:t>
            </a:r>
            <a:r>
              <a:rPr lang="en-US" dirty="0"/>
              <a:t>() method</a:t>
            </a:r>
            <a:br>
              <a:rPr lang="en-US" dirty="0"/>
            </a:br>
            <a:endParaRPr lang="en-US" dirty="0"/>
          </a:p>
        </p:txBody>
      </p:sp>
      <p:sp>
        <p:nvSpPr>
          <p:cNvPr id="3" name="Content Placeholder 2"/>
          <p:cNvSpPr>
            <a:spLocks noGrp="1"/>
          </p:cNvSpPr>
          <p:nvPr>
            <p:ph idx="1"/>
          </p:nvPr>
        </p:nvSpPr>
        <p:spPr/>
        <p:txBody>
          <a:bodyPr/>
          <a:lstStyle/>
          <a:p>
            <a:r>
              <a:rPr lang="en-US" dirty="0"/>
              <a:t>String s="</a:t>
            </a:r>
            <a:r>
              <a:rPr lang="en-US" dirty="0" err="1"/>
              <a:t>Sachin</a:t>
            </a:r>
            <a:r>
              <a:rPr lang="en-US" dirty="0"/>
              <a:t>";  </a:t>
            </a:r>
          </a:p>
          <a:p>
            <a:r>
              <a:rPr lang="en-US" dirty="0" err="1"/>
              <a:t>System.out.println</a:t>
            </a:r>
            <a:r>
              <a:rPr lang="en-US" dirty="0"/>
              <a:t>(</a:t>
            </a:r>
            <a:r>
              <a:rPr lang="en-US" dirty="0" err="1"/>
              <a:t>s.charAt</a:t>
            </a:r>
            <a:r>
              <a:rPr lang="en-US" dirty="0"/>
              <a:t>(0));//S  </a:t>
            </a:r>
          </a:p>
          <a:p>
            <a:r>
              <a:rPr lang="en-US" dirty="0" err="1"/>
              <a:t>System.out.println</a:t>
            </a:r>
            <a:r>
              <a:rPr lang="en-US" dirty="0"/>
              <a:t>(</a:t>
            </a:r>
            <a:r>
              <a:rPr lang="en-US" dirty="0" err="1"/>
              <a:t>s.charAt</a:t>
            </a:r>
            <a:r>
              <a:rPr lang="en-US" dirty="0"/>
              <a:t>(3));//h  </a:t>
            </a:r>
          </a:p>
          <a:p>
            <a:endParaRPr lang="en-US" dirty="0"/>
          </a:p>
        </p:txBody>
      </p:sp>
      <p:sp>
        <p:nvSpPr>
          <p:cNvPr id="4" name="Date Placeholder 3"/>
          <p:cNvSpPr>
            <a:spLocks noGrp="1"/>
          </p:cNvSpPr>
          <p:nvPr>
            <p:ph type="dt" sz="half" idx="10"/>
          </p:nvPr>
        </p:nvSpPr>
        <p:spPr/>
        <p:txBody>
          <a:bodyPr/>
          <a:lstStyle/>
          <a:p>
            <a:fld id="{D13BC57D-6307-4F29-B03D-6EFD67706322}"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41</a:t>
            </a:fld>
            <a:endParaRPr lang="en-US"/>
          </a:p>
        </p:txBody>
      </p:sp>
    </p:spTree>
    <p:extLst>
      <p:ext uri="{BB962C8B-B14F-4D97-AF65-F5344CB8AC3E}">
        <p14:creationId xmlns:p14="http://schemas.microsoft.com/office/powerpoint/2010/main" val="40500950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a:t>
            </a:r>
          </a:p>
        </p:txBody>
      </p:sp>
      <p:sp>
        <p:nvSpPr>
          <p:cNvPr id="3" name="Content Placeholder 2"/>
          <p:cNvSpPr>
            <a:spLocks noGrp="1"/>
          </p:cNvSpPr>
          <p:nvPr>
            <p:ph idx="1"/>
          </p:nvPr>
        </p:nvSpPr>
        <p:spPr/>
        <p:txBody>
          <a:bodyPr/>
          <a:lstStyle/>
          <a:p>
            <a:r>
              <a:rPr lang="en-US" dirty="0"/>
              <a:t>String s="</a:t>
            </a:r>
            <a:r>
              <a:rPr lang="en-US" dirty="0" err="1"/>
              <a:t>Sachin</a:t>
            </a:r>
            <a:r>
              <a:rPr lang="en-US" dirty="0"/>
              <a:t>";  </a:t>
            </a:r>
          </a:p>
          <a:p>
            <a:r>
              <a:rPr lang="en-US" dirty="0" err="1"/>
              <a:t>System.out.println</a:t>
            </a:r>
            <a:r>
              <a:rPr lang="en-US" dirty="0"/>
              <a:t>(</a:t>
            </a:r>
            <a:r>
              <a:rPr lang="en-US" dirty="0" err="1"/>
              <a:t>s.length</a:t>
            </a:r>
            <a:r>
              <a:rPr lang="en-US" dirty="0"/>
              <a:t>());//6  </a:t>
            </a:r>
          </a:p>
          <a:p>
            <a:endParaRPr lang="en-US" dirty="0"/>
          </a:p>
        </p:txBody>
      </p:sp>
      <p:sp>
        <p:nvSpPr>
          <p:cNvPr id="4" name="Date Placeholder 3"/>
          <p:cNvSpPr>
            <a:spLocks noGrp="1"/>
          </p:cNvSpPr>
          <p:nvPr>
            <p:ph type="dt" sz="half" idx="10"/>
          </p:nvPr>
        </p:nvSpPr>
        <p:spPr/>
        <p:txBody>
          <a:bodyPr/>
          <a:lstStyle/>
          <a:p>
            <a:fld id="{B7FBE44D-22C2-4625-A12B-6A4E6965A50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42</a:t>
            </a:fld>
            <a:endParaRPr lang="en-US"/>
          </a:p>
        </p:txBody>
      </p:sp>
    </p:spTree>
    <p:extLst>
      <p:ext uri="{BB962C8B-B14F-4D97-AF65-F5344CB8AC3E}">
        <p14:creationId xmlns:p14="http://schemas.microsoft.com/office/powerpoint/2010/main" val="4291564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intern() method</a:t>
            </a:r>
            <a:br>
              <a:rPr lang="en-US" dirty="0"/>
            </a:br>
            <a:endParaRPr lang="en-US" dirty="0"/>
          </a:p>
        </p:txBody>
      </p:sp>
      <p:sp>
        <p:nvSpPr>
          <p:cNvPr id="3" name="Content Placeholder 2"/>
          <p:cNvSpPr>
            <a:spLocks noGrp="1"/>
          </p:cNvSpPr>
          <p:nvPr>
            <p:ph idx="1"/>
          </p:nvPr>
        </p:nvSpPr>
        <p:spPr/>
        <p:txBody>
          <a:bodyPr/>
          <a:lstStyle/>
          <a:p>
            <a:r>
              <a:rPr lang="en-US" dirty="0"/>
              <a:t>A pool of strings, initially empty, is maintained privately by the class String.</a:t>
            </a:r>
          </a:p>
          <a:p>
            <a:r>
              <a:rPr lang="en-US" dirty="0"/>
              <a:t>When the intern method is invoked, if the pool already contains a string equal to this String object as determined by the equals(Object) method, then the string from the pool is returned. Otherwise, this String object is added to the pool and a reference to this String object is returned.</a:t>
            </a:r>
          </a:p>
          <a:p>
            <a:r>
              <a:rPr lang="en-US" dirty="0"/>
              <a:t>String s=</a:t>
            </a:r>
            <a:r>
              <a:rPr lang="en-US" b="1" dirty="0"/>
              <a:t>new</a:t>
            </a:r>
            <a:r>
              <a:rPr lang="en-US" dirty="0"/>
              <a:t> String("</a:t>
            </a:r>
            <a:r>
              <a:rPr lang="en-US" dirty="0" err="1"/>
              <a:t>Sachin</a:t>
            </a:r>
            <a:r>
              <a:rPr lang="en-US" dirty="0"/>
              <a:t>");  </a:t>
            </a:r>
          </a:p>
          <a:p>
            <a:r>
              <a:rPr lang="en-US" dirty="0"/>
              <a:t>String s2=</a:t>
            </a:r>
            <a:r>
              <a:rPr lang="en-US" dirty="0" err="1"/>
              <a:t>s.intern</a:t>
            </a:r>
            <a:r>
              <a:rPr lang="en-US" dirty="0"/>
              <a:t>();  </a:t>
            </a:r>
          </a:p>
          <a:p>
            <a:r>
              <a:rPr lang="en-US" dirty="0" err="1"/>
              <a:t>System.out.println</a:t>
            </a:r>
            <a:r>
              <a:rPr lang="en-US" dirty="0"/>
              <a:t>(s2);//</a:t>
            </a:r>
            <a:r>
              <a:rPr lang="en-US" dirty="0" err="1"/>
              <a:t>Sachin</a:t>
            </a:r>
            <a:r>
              <a:rPr lang="en-US" dirty="0"/>
              <a:t>  </a:t>
            </a:r>
          </a:p>
          <a:p>
            <a:endParaRPr lang="en-US" dirty="0"/>
          </a:p>
        </p:txBody>
      </p:sp>
      <p:sp>
        <p:nvSpPr>
          <p:cNvPr id="4" name="Date Placeholder 3"/>
          <p:cNvSpPr>
            <a:spLocks noGrp="1"/>
          </p:cNvSpPr>
          <p:nvPr>
            <p:ph type="dt" sz="half" idx="10"/>
          </p:nvPr>
        </p:nvSpPr>
        <p:spPr/>
        <p:txBody>
          <a:bodyPr/>
          <a:lstStyle/>
          <a:p>
            <a:fld id="{B4EF735E-0E0F-4323-96F2-2DE9C93C166C}"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43</a:t>
            </a:fld>
            <a:endParaRPr lang="en-US"/>
          </a:p>
        </p:txBody>
      </p:sp>
    </p:spTree>
    <p:extLst>
      <p:ext uri="{BB962C8B-B14F-4D97-AF65-F5344CB8AC3E}">
        <p14:creationId xmlns:p14="http://schemas.microsoft.com/office/powerpoint/2010/main" val="17835295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t>
            </a:r>
            <a:r>
              <a:rPr lang="en-US" dirty="0" err="1"/>
              <a:t>valueOf</a:t>
            </a:r>
            <a:r>
              <a:rPr lang="en-US" dirty="0"/>
              <a:t>() method</a:t>
            </a:r>
            <a:br>
              <a:rPr lang="en-US" dirty="0"/>
            </a:br>
            <a:endParaRPr lang="en-US" dirty="0"/>
          </a:p>
        </p:txBody>
      </p:sp>
      <p:sp>
        <p:nvSpPr>
          <p:cNvPr id="3" name="Content Placeholder 2"/>
          <p:cNvSpPr>
            <a:spLocks noGrp="1"/>
          </p:cNvSpPr>
          <p:nvPr>
            <p:ph idx="1"/>
          </p:nvPr>
        </p:nvSpPr>
        <p:spPr/>
        <p:txBody>
          <a:bodyPr/>
          <a:lstStyle/>
          <a:p>
            <a:r>
              <a:rPr lang="en-US" dirty="0"/>
              <a:t>The string </a:t>
            </a:r>
            <a:r>
              <a:rPr lang="en-US" dirty="0" err="1"/>
              <a:t>valueOf</a:t>
            </a:r>
            <a:r>
              <a:rPr lang="en-US" dirty="0"/>
              <a:t>() method coverts given type such as int, long, float, double, </a:t>
            </a:r>
            <a:r>
              <a:rPr lang="en-US" dirty="0" err="1"/>
              <a:t>boolean</a:t>
            </a:r>
            <a:r>
              <a:rPr lang="en-US" dirty="0"/>
              <a:t>, char and char array into string.</a:t>
            </a:r>
          </a:p>
          <a:p>
            <a:r>
              <a:rPr lang="en-US" b="1" dirty="0"/>
              <a:t>int</a:t>
            </a:r>
            <a:r>
              <a:rPr lang="en-US" dirty="0"/>
              <a:t> a=10;  </a:t>
            </a:r>
          </a:p>
          <a:p>
            <a:r>
              <a:rPr lang="en-US" dirty="0"/>
              <a:t>String s=</a:t>
            </a:r>
            <a:r>
              <a:rPr lang="en-US" dirty="0" err="1"/>
              <a:t>String.valueOf</a:t>
            </a:r>
            <a:r>
              <a:rPr lang="en-US" dirty="0"/>
              <a:t>(a);  </a:t>
            </a:r>
          </a:p>
          <a:p>
            <a:r>
              <a:rPr lang="en-US" dirty="0" err="1"/>
              <a:t>System.out.println</a:t>
            </a:r>
            <a:r>
              <a:rPr lang="en-US" dirty="0"/>
              <a:t>(s+10);  </a:t>
            </a:r>
          </a:p>
          <a:p>
            <a:endParaRPr lang="en-US" dirty="0"/>
          </a:p>
        </p:txBody>
      </p:sp>
      <p:sp>
        <p:nvSpPr>
          <p:cNvPr id="4" name="Date Placeholder 3"/>
          <p:cNvSpPr>
            <a:spLocks noGrp="1"/>
          </p:cNvSpPr>
          <p:nvPr>
            <p:ph type="dt" sz="half" idx="10"/>
          </p:nvPr>
        </p:nvSpPr>
        <p:spPr/>
        <p:txBody>
          <a:bodyPr/>
          <a:lstStyle/>
          <a:p>
            <a:fld id="{9942E43C-A6D0-4B83-AAC5-E0CA3C5F8C21}"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44</a:t>
            </a:fld>
            <a:endParaRPr lang="en-US"/>
          </a:p>
        </p:txBody>
      </p:sp>
    </p:spTree>
    <p:extLst>
      <p:ext uri="{BB962C8B-B14F-4D97-AF65-F5344CB8AC3E}">
        <p14:creationId xmlns:p14="http://schemas.microsoft.com/office/powerpoint/2010/main" val="27648258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replace() method</a:t>
            </a:r>
            <a:br>
              <a:rPr lang="en-US" dirty="0"/>
            </a:br>
            <a:endParaRPr lang="en-US" dirty="0"/>
          </a:p>
        </p:txBody>
      </p:sp>
      <p:sp>
        <p:nvSpPr>
          <p:cNvPr id="3" name="Content Placeholder 2"/>
          <p:cNvSpPr>
            <a:spLocks noGrp="1"/>
          </p:cNvSpPr>
          <p:nvPr>
            <p:ph idx="1"/>
          </p:nvPr>
        </p:nvSpPr>
        <p:spPr>
          <a:xfrm>
            <a:off x="677334" y="2160589"/>
            <a:ext cx="9134178" cy="3880773"/>
          </a:xfrm>
        </p:spPr>
        <p:txBody>
          <a:bodyPr/>
          <a:lstStyle/>
          <a:p>
            <a:r>
              <a:rPr lang="en-US" dirty="0"/>
              <a:t>The string replace() method replaces all occurrence of first sequence of characters with second sequence of characters.</a:t>
            </a:r>
          </a:p>
          <a:p>
            <a:r>
              <a:rPr lang="en-US" dirty="0"/>
              <a:t>String s1="Java is a programming language. Java is a platform. Java is an Island.";    </a:t>
            </a:r>
          </a:p>
          <a:p>
            <a:r>
              <a:rPr lang="en-US" dirty="0"/>
              <a:t>String </a:t>
            </a:r>
            <a:r>
              <a:rPr lang="en-US" dirty="0" err="1"/>
              <a:t>replaceString</a:t>
            </a:r>
            <a:r>
              <a:rPr lang="en-US" dirty="0"/>
              <a:t>=s1.replace("</a:t>
            </a:r>
            <a:r>
              <a:rPr lang="en-US" dirty="0" err="1"/>
              <a:t>Java","Kava</a:t>
            </a:r>
            <a:r>
              <a:rPr lang="en-US" dirty="0"/>
              <a:t>");//replaces all occurrences of "Java" to "Kava"    </a:t>
            </a:r>
          </a:p>
          <a:p>
            <a:r>
              <a:rPr lang="en-US" dirty="0" err="1"/>
              <a:t>System.out.println</a:t>
            </a:r>
            <a:r>
              <a:rPr lang="en-US" dirty="0"/>
              <a:t>(</a:t>
            </a:r>
            <a:r>
              <a:rPr lang="en-US" dirty="0" err="1"/>
              <a:t>replaceString</a:t>
            </a:r>
            <a:r>
              <a:rPr lang="en-US" dirty="0"/>
              <a:t>);  </a:t>
            </a:r>
          </a:p>
          <a:p>
            <a:endParaRPr lang="en-US" dirty="0"/>
          </a:p>
        </p:txBody>
      </p:sp>
      <p:sp>
        <p:nvSpPr>
          <p:cNvPr id="4" name="Date Placeholder 3"/>
          <p:cNvSpPr>
            <a:spLocks noGrp="1"/>
          </p:cNvSpPr>
          <p:nvPr>
            <p:ph type="dt" sz="half" idx="10"/>
          </p:nvPr>
        </p:nvSpPr>
        <p:spPr/>
        <p:txBody>
          <a:bodyPr/>
          <a:lstStyle/>
          <a:p>
            <a:fld id="{8A98CA4C-AAE1-4351-A9A5-6B529F510BA5}"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45</a:t>
            </a:fld>
            <a:endParaRPr lang="en-US"/>
          </a:p>
        </p:txBody>
      </p:sp>
    </p:spTree>
    <p:extLst>
      <p:ext uri="{BB962C8B-B14F-4D97-AF65-F5344CB8AC3E}">
        <p14:creationId xmlns:p14="http://schemas.microsoft.com/office/powerpoint/2010/main" val="27058293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StringBuffer class</a:t>
            </a:r>
          </a:p>
        </p:txBody>
      </p:sp>
      <p:sp>
        <p:nvSpPr>
          <p:cNvPr id="3" name="Content Placeholder 2"/>
          <p:cNvSpPr>
            <a:spLocks noGrp="1"/>
          </p:cNvSpPr>
          <p:nvPr>
            <p:ph idx="1"/>
          </p:nvPr>
        </p:nvSpPr>
        <p:spPr/>
        <p:txBody>
          <a:bodyPr/>
          <a:lstStyle/>
          <a:p>
            <a:r>
              <a:rPr lang="en-US" dirty="0"/>
              <a:t>StringBuffer class is used to created mutable (modifiable) string. The StringBuffer class in java is same as String class except it is mutable i.e. it can be changed.</a:t>
            </a:r>
          </a:p>
        </p:txBody>
      </p:sp>
      <p:sp>
        <p:nvSpPr>
          <p:cNvPr id="5" name="Date Placeholder 4"/>
          <p:cNvSpPr>
            <a:spLocks noGrp="1"/>
          </p:cNvSpPr>
          <p:nvPr>
            <p:ph type="dt" sz="half" idx="10"/>
          </p:nvPr>
        </p:nvSpPr>
        <p:spPr/>
        <p:txBody>
          <a:bodyPr/>
          <a:lstStyle/>
          <a:p>
            <a:fld id="{75D565AA-2FB7-4A35-A353-DB7CF4A49FCF}" type="datetime1">
              <a:rPr lang="en-US" smtClean="0"/>
              <a:t>6/14/2018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4F1BCCAC-6E5F-4C9E-8C9F-C5E9A81FEA25}" type="slidenum">
              <a:rPr lang="en-US" smtClean="0"/>
              <a:t>46</a:t>
            </a:fld>
            <a:endParaRPr lang="en-US"/>
          </a:p>
        </p:txBody>
      </p:sp>
    </p:spTree>
    <p:extLst>
      <p:ext uri="{BB962C8B-B14F-4D97-AF65-F5344CB8AC3E}">
        <p14:creationId xmlns:p14="http://schemas.microsoft.com/office/powerpoint/2010/main" val="695661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i="1" dirty="0"/>
              <a:t>StringBuffer class is thread-safe i.e. multiple threads cannot access it simultaneously. So it is safe and will result in an order.</a:t>
            </a:r>
          </a:p>
          <a:p>
            <a:endParaRPr lang="en-US" dirty="0"/>
          </a:p>
        </p:txBody>
      </p:sp>
      <p:sp>
        <p:nvSpPr>
          <p:cNvPr id="4" name="Date Placeholder 3"/>
          <p:cNvSpPr>
            <a:spLocks noGrp="1"/>
          </p:cNvSpPr>
          <p:nvPr>
            <p:ph type="dt" sz="half" idx="10"/>
          </p:nvPr>
        </p:nvSpPr>
        <p:spPr/>
        <p:txBody>
          <a:bodyPr/>
          <a:lstStyle/>
          <a:p>
            <a:fld id="{A969D5B3-4986-4C29-BE74-FED0B9EE4BF1}"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47</a:t>
            </a:fld>
            <a:endParaRPr lang="en-US"/>
          </a:p>
        </p:txBody>
      </p:sp>
    </p:spTree>
    <p:extLst>
      <p:ext uri="{BB962C8B-B14F-4D97-AF65-F5344CB8AC3E}">
        <p14:creationId xmlns:p14="http://schemas.microsoft.com/office/powerpoint/2010/main" val="20297004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Constructors of StringBuffer class</a:t>
            </a:r>
            <a:br>
              <a:rPr lang="en-US" dirty="0"/>
            </a:br>
            <a:endParaRPr lang="en-US" dirty="0"/>
          </a:p>
        </p:txBody>
      </p:sp>
      <p:sp>
        <p:nvSpPr>
          <p:cNvPr id="3" name="Content Placeholder 2"/>
          <p:cNvSpPr>
            <a:spLocks noGrp="1"/>
          </p:cNvSpPr>
          <p:nvPr>
            <p:ph idx="1"/>
          </p:nvPr>
        </p:nvSpPr>
        <p:spPr/>
        <p:txBody>
          <a:bodyPr/>
          <a:lstStyle/>
          <a:p>
            <a:r>
              <a:rPr lang="en-US" b="1" dirty="0"/>
              <a:t>StringBuffer():</a:t>
            </a:r>
            <a:r>
              <a:rPr lang="en-US" dirty="0"/>
              <a:t> creates an empty string buffer with the initial capacity of 16.</a:t>
            </a:r>
          </a:p>
          <a:p>
            <a:r>
              <a:rPr lang="en-US" b="1" dirty="0" err="1"/>
              <a:t>StringBuffer</a:t>
            </a:r>
            <a:r>
              <a:rPr lang="en-US" b="1" dirty="0"/>
              <a:t>(String </a:t>
            </a:r>
            <a:r>
              <a:rPr lang="en-US" b="1" dirty="0" err="1"/>
              <a:t>str</a:t>
            </a:r>
            <a:r>
              <a:rPr lang="en-US" b="1" dirty="0"/>
              <a:t>):</a:t>
            </a:r>
            <a:r>
              <a:rPr lang="en-US" dirty="0"/>
              <a:t> creates a string buffer with the specified string.</a:t>
            </a:r>
          </a:p>
          <a:p>
            <a:r>
              <a:rPr lang="en-US" b="1" dirty="0" err="1"/>
              <a:t>StringBuffer</a:t>
            </a:r>
            <a:r>
              <a:rPr lang="en-US" b="1" dirty="0"/>
              <a:t>(int capacity):</a:t>
            </a:r>
            <a:r>
              <a:rPr lang="en-US" dirty="0"/>
              <a:t> creates </a:t>
            </a:r>
            <a:r>
              <a:rPr lang="en-US" b="1" dirty="0"/>
              <a:t>an empty string buffer </a:t>
            </a:r>
            <a:r>
              <a:rPr lang="en-US" dirty="0"/>
              <a:t>with the specified capacity as length.</a:t>
            </a:r>
          </a:p>
          <a:p>
            <a:endParaRPr lang="en-US" dirty="0"/>
          </a:p>
        </p:txBody>
      </p:sp>
      <p:sp>
        <p:nvSpPr>
          <p:cNvPr id="4" name="Date Placeholder 3"/>
          <p:cNvSpPr>
            <a:spLocks noGrp="1"/>
          </p:cNvSpPr>
          <p:nvPr>
            <p:ph type="dt" sz="half" idx="10"/>
          </p:nvPr>
        </p:nvSpPr>
        <p:spPr/>
        <p:txBody>
          <a:bodyPr/>
          <a:lstStyle/>
          <a:p>
            <a:fld id="{DF8C3C6A-2F7B-4E3F-A8B4-8735581CF54D}"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48</a:t>
            </a:fld>
            <a:endParaRPr lang="en-US"/>
          </a:p>
        </p:txBody>
      </p:sp>
    </p:spTree>
    <p:extLst>
      <p:ext uri="{BB962C8B-B14F-4D97-AF65-F5344CB8AC3E}">
        <p14:creationId xmlns:p14="http://schemas.microsoft.com/office/powerpoint/2010/main" val="28295685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methods of StringBuffer class</a:t>
            </a:r>
            <a:br>
              <a:rPr lang="en-US" dirty="0"/>
            </a:br>
            <a:endParaRPr lang="en-US" dirty="0"/>
          </a:p>
        </p:txBody>
      </p:sp>
      <p:sp>
        <p:nvSpPr>
          <p:cNvPr id="3" name="Content Placeholder 2"/>
          <p:cNvSpPr>
            <a:spLocks noGrp="1"/>
          </p:cNvSpPr>
          <p:nvPr>
            <p:ph idx="1"/>
          </p:nvPr>
        </p:nvSpPr>
        <p:spPr>
          <a:xfrm>
            <a:off x="677334" y="1490472"/>
            <a:ext cx="8596668" cy="5001767"/>
          </a:xfrm>
        </p:spPr>
        <p:txBody>
          <a:bodyPr>
            <a:normAutofit fontScale="77500" lnSpcReduction="20000"/>
          </a:bodyPr>
          <a:lstStyle/>
          <a:p>
            <a:r>
              <a:rPr lang="en-US" b="1" dirty="0"/>
              <a:t>public synchronized StringBuffer append(String s):</a:t>
            </a:r>
            <a:r>
              <a:rPr lang="en-US" dirty="0"/>
              <a:t> is used to append the specified string with this string. The append() method is overloaded like append(char), append(</a:t>
            </a:r>
            <a:r>
              <a:rPr lang="en-US" dirty="0" err="1"/>
              <a:t>boolean</a:t>
            </a:r>
            <a:r>
              <a:rPr lang="en-US" dirty="0"/>
              <a:t>), append(int), append(float), append(double) etc.</a:t>
            </a:r>
          </a:p>
          <a:p>
            <a:r>
              <a:rPr lang="en-US" b="1" dirty="0"/>
              <a:t>public synchronized StringBuffer insert(int offset, String s):</a:t>
            </a:r>
            <a:r>
              <a:rPr lang="en-US" dirty="0"/>
              <a:t> is used to insert the specified string with this string at the specified position. The insert() method is overloaded like insert(int, char), insert(int, </a:t>
            </a:r>
            <a:r>
              <a:rPr lang="en-US" dirty="0" err="1"/>
              <a:t>boolean</a:t>
            </a:r>
            <a:r>
              <a:rPr lang="en-US" dirty="0"/>
              <a:t>), insert(int, int), insert(int, float), insert(int, double) etc.</a:t>
            </a:r>
          </a:p>
          <a:p>
            <a:r>
              <a:rPr lang="en-US" b="1" dirty="0"/>
              <a:t>public synchronized StringBuffer replace(int </a:t>
            </a:r>
            <a:r>
              <a:rPr lang="en-US" b="1" dirty="0" err="1"/>
              <a:t>startIndex</a:t>
            </a:r>
            <a:r>
              <a:rPr lang="en-US" b="1" dirty="0"/>
              <a:t>, int </a:t>
            </a:r>
            <a:r>
              <a:rPr lang="en-US" b="1" dirty="0" err="1"/>
              <a:t>endIndex</a:t>
            </a:r>
            <a:r>
              <a:rPr lang="en-US" b="1" dirty="0"/>
              <a:t>, String </a:t>
            </a:r>
            <a:r>
              <a:rPr lang="en-US" b="1" dirty="0" err="1"/>
              <a:t>str</a:t>
            </a:r>
            <a:r>
              <a:rPr lang="en-US" b="1" dirty="0"/>
              <a:t>):</a:t>
            </a:r>
            <a:r>
              <a:rPr lang="en-US" dirty="0"/>
              <a:t> is used to replace the string from specified </a:t>
            </a:r>
            <a:r>
              <a:rPr lang="en-US" dirty="0" err="1"/>
              <a:t>startIndex</a:t>
            </a:r>
            <a:r>
              <a:rPr lang="en-US" dirty="0"/>
              <a:t> and </a:t>
            </a:r>
            <a:r>
              <a:rPr lang="en-US" dirty="0" err="1"/>
              <a:t>endIndex</a:t>
            </a:r>
            <a:r>
              <a:rPr lang="en-US" dirty="0"/>
              <a:t>.</a:t>
            </a:r>
          </a:p>
          <a:p>
            <a:r>
              <a:rPr lang="en-US" b="1" dirty="0"/>
              <a:t>public synchronized StringBuffer delete(int </a:t>
            </a:r>
            <a:r>
              <a:rPr lang="en-US" b="1" dirty="0" err="1"/>
              <a:t>startIndex</a:t>
            </a:r>
            <a:r>
              <a:rPr lang="en-US" b="1" dirty="0"/>
              <a:t>, int </a:t>
            </a:r>
            <a:r>
              <a:rPr lang="en-US" b="1" dirty="0" err="1"/>
              <a:t>endIndex</a:t>
            </a:r>
            <a:r>
              <a:rPr lang="en-US" b="1" dirty="0"/>
              <a:t>):</a:t>
            </a:r>
            <a:r>
              <a:rPr lang="en-US" dirty="0"/>
              <a:t> is used to delete the string from specified </a:t>
            </a:r>
            <a:r>
              <a:rPr lang="en-US" dirty="0" err="1"/>
              <a:t>startIndex</a:t>
            </a:r>
            <a:r>
              <a:rPr lang="en-US" dirty="0"/>
              <a:t> and </a:t>
            </a:r>
            <a:r>
              <a:rPr lang="en-US" dirty="0" err="1"/>
              <a:t>endIndex</a:t>
            </a:r>
            <a:r>
              <a:rPr lang="en-US" dirty="0"/>
              <a:t>.</a:t>
            </a:r>
          </a:p>
          <a:p>
            <a:r>
              <a:rPr lang="en-US" b="1" dirty="0"/>
              <a:t>public synchronized StringBuffer reverse():</a:t>
            </a:r>
            <a:r>
              <a:rPr lang="en-US" dirty="0"/>
              <a:t> is used to reverse the string.</a:t>
            </a:r>
          </a:p>
          <a:p>
            <a:r>
              <a:rPr lang="en-US" b="1" dirty="0"/>
              <a:t>public int capacity():</a:t>
            </a:r>
            <a:r>
              <a:rPr lang="en-US" dirty="0"/>
              <a:t> is used to return the current capacity.</a:t>
            </a:r>
          </a:p>
          <a:p>
            <a:r>
              <a:rPr lang="en-US" b="1" dirty="0"/>
              <a:t>public void </a:t>
            </a:r>
            <a:r>
              <a:rPr lang="en-US" b="1" dirty="0" err="1"/>
              <a:t>ensureCapacity</a:t>
            </a:r>
            <a:r>
              <a:rPr lang="en-US" b="1" dirty="0"/>
              <a:t>(int </a:t>
            </a:r>
            <a:r>
              <a:rPr lang="en-US" b="1" dirty="0" err="1"/>
              <a:t>minimumCapacity</a:t>
            </a:r>
            <a:r>
              <a:rPr lang="en-US" b="1" dirty="0"/>
              <a:t>):</a:t>
            </a:r>
            <a:r>
              <a:rPr lang="en-US" dirty="0"/>
              <a:t> is used to ensure the capacity at least equal to the given minimum.</a:t>
            </a:r>
          </a:p>
          <a:p>
            <a:r>
              <a:rPr lang="en-US" b="1" dirty="0"/>
              <a:t>public char </a:t>
            </a:r>
            <a:r>
              <a:rPr lang="en-US" b="1" dirty="0" err="1"/>
              <a:t>charAt</a:t>
            </a:r>
            <a:r>
              <a:rPr lang="en-US" b="1" dirty="0"/>
              <a:t>(int index):</a:t>
            </a:r>
            <a:r>
              <a:rPr lang="en-US" dirty="0"/>
              <a:t> is used to return the character at the specified position.</a:t>
            </a:r>
          </a:p>
          <a:p>
            <a:r>
              <a:rPr lang="en-US" b="1" dirty="0"/>
              <a:t>public int length():</a:t>
            </a:r>
            <a:r>
              <a:rPr lang="en-US" dirty="0"/>
              <a:t> is used to return the length of the string i.e. total number of characters.</a:t>
            </a:r>
          </a:p>
          <a:p>
            <a:r>
              <a:rPr lang="en-US" b="1" dirty="0"/>
              <a:t>public String substring(int </a:t>
            </a:r>
            <a:r>
              <a:rPr lang="en-US" b="1" dirty="0" err="1"/>
              <a:t>beginIndex</a:t>
            </a:r>
            <a:r>
              <a:rPr lang="en-US" b="1" dirty="0"/>
              <a:t>):</a:t>
            </a:r>
            <a:r>
              <a:rPr lang="en-US" dirty="0"/>
              <a:t> is used to return the substring from the specified </a:t>
            </a:r>
            <a:r>
              <a:rPr lang="en-US" dirty="0" err="1"/>
              <a:t>beginIndex</a:t>
            </a:r>
            <a:r>
              <a:rPr lang="en-US" dirty="0"/>
              <a:t>.</a:t>
            </a:r>
          </a:p>
          <a:p>
            <a:r>
              <a:rPr lang="en-US" b="1" dirty="0"/>
              <a:t>public String substring(int </a:t>
            </a:r>
            <a:r>
              <a:rPr lang="en-US" b="1" dirty="0" err="1"/>
              <a:t>beginIndex</a:t>
            </a:r>
            <a:r>
              <a:rPr lang="en-US" b="1" dirty="0"/>
              <a:t>, int </a:t>
            </a:r>
            <a:r>
              <a:rPr lang="en-US" b="1" dirty="0" err="1"/>
              <a:t>endIndex</a:t>
            </a:r>
            <a:r>
              <a:rPr lang="en-US" b="1" dirty="0"/>
              <a:t>):</a:t>
            </a:r>
            <a:r>
              <a:rPr lang="en-US" dirty="0"/>
              <a:t> is used to return the substring from the specified </a:t>
            </a:r>
            <a:r>
              <a:rPr lang="en-US" dirty="0" err="1"/>
              <a:t>beginIndex</a:t>
            </a:r>
            <a:r>
              <a:rPr lang="en-US" dirty="0"/>
              <a:t> and </a:t>
            </a:r>
            <a:r>
              <a:rPr lang="en-US" dirty="0" err="1"/>
              <a:t>endIndex</a:t>
            </a:r>
            <a:r>
              <a:rPr lang="en-US" dirty="0"/>
              <a:t>.</a:t>
            </a:r>
          </a:p>
          <a:p>
            <a:endParaRPr lang="en-US" dirty="0"/>
          </a:p>
        </p:txBody>
      </p:sp>
      <p:sp>
        <p:nvSpPr>
          <p:cNvPr id="4" name="Date Placeholder 3"/>
          <p:cNvSpPr>
            <a:spLocks noGrp="1"/>
          </p:cNvSpPr>
          <p:nvPr>
            <p:ph type="dt" sz="half" idx="10"/>
          </p:nvPr>
        </p:nvSpPr>
        <p:spPr/>
        <p:txBody>
          <a:bodyPr/>
          <a:lstStyle/>
          <a:p>
            <a:fld id="{0E620364-802B-4DE1-A2BA-204BB67594EE}"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49</a:t>
            </a:fld>
            <a:endParaRPr lang="en-US"/>
          </a:p>
        </p:txBody>
      </p:sp>
    </p:spTree>
    <p:extLst>
      <p:ext uri="{BB962C8B-B14F-4D97-AF65-F5344CB8AC3E}">
        <p14:creationId xmlns:p14="http://schemas.microsoft.com/office/powerpoint/2010/main" val="13500228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String object?</a:t>
            </a:r>
            <a:br>
              <a:rPr lang="en-US" dirty="0"/>
            </a:br>
            <a:endParaRPr lang="en-US" dirty="0"/>
          </a:p>
        </p:txBody>
      </p:sp>
      <p:sp>
        <p:nvSpPr>
          <p:cNvPr id="3" name="Content Placeholder 2"/>
          <p:cNvSpPr>
            <a:spLocks noGrp="1"/>
          </p:cNvSpPr>
          <p:nvPr>
            <p:ph idx="1"/>
          </p:nvPr>
        </p:nvSpPr>
        <p:spPr/>
        <p:txBody>
          <a:bodyPr/>
          <a:lstStyle/>
          <a:p>
            <a:r>
              <a:rPr lang="en-US" dirty="0"/>
              <a:t>There are two ways to create String </a:t>
            </a:r>
            <a:r>
              <a:rPr lang="en-US" dirty="0" err="1"/>
              <a:t>object:By</a:t>
            </a:r>
            <a:r>
              <a:rPr lang="en-US" dirty="0"/>
              <a:t> string literal</a:t>
            </a:r>
          </a:p>
          <a:p>
            <a:r>
              <a:rPr lang="en-US" dirty="0"/>
              <a:t>By new keyword</a:t>
            </a:r>
          </a:p>
          <a:p>
            <a:endParaRPr lang="en-US" dirty="0"/>
          </a:p>
        </p:txBody>
      </p:sp>
      <p:sp>
        <p:nvSpPr>
          <p:cNvPr id="4" name="Date Placeholder 3"/>
          <p:cNvSpPr>
            <a:spLocks noGrp="1"/>
          </p:cNvSpPr>
          <p:nvPr>
            <p:ph type="dt" sz="half" idx="10"/>
          </p:nvPr>
        </p:nvSpPr>
        <p:spPr/>
        <p:txBody>
          <a:bodyPr/>
          <a:lstStyle/>
          <a:p>
            <a:fld id="{7F66BC1D-34D1-4628-B053-E5F66BEF2627}"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a:t>
            </a:fld>
            <a:endParaRPr lang="en-US"/>
          </a:p>
        </p:txBody>
      </p:sp>
    </p:spTree>
    <p:extLst>
      <p:ext uri="{BB962C8B-B14F-4D97-AF65-F5344CB8AC3E}">
        <p14:creationId xmlns:p14="http://schemas.microsoft.com/office/powerpoint/2010/main" val="2824778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mutable string</a:t>
            </a:r>
          </a:p>
        </p:txBody>
      </p:sp>
      <p:sp>
        <p:nvSpPr>
          <p:cNvPr id="3" name="Content Placeholder 2"/>
          <p:cNvSpPr>
            <a:spLocks noGrp="1"/>
          </p:cNvSpPr>
          <p:nvPr>
            <p:ph idx="1"/>
          </p:nvPr>
        </p:nvSpPr>
        <p:spPr/>
        <p:txBody>
          <a:bodyPr/>
          <a:lstStyle/>
          <a:p>
            <a:r>
              <a:rPr lang="en-US" dirty="0"/>
              <a:t>A string that can be modified or changed is known as mutable string. StringBuffer and </a:t>
            </a:r>
            <a:r>
              <a:rPr lang="en-US" dirty="0" err="1"/>
              <a:t>StringBuilder</a:t>
            </a:r>
            <a:r>
              <a:rPr lang="en-US" dirty="0"/>
              <a:t> classes are used for creating mutable string.</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50</a:t>
            </a:fld>
            <a:endParaRPr lang="en-US"/>
          </a:p>
        </p:txBody>
      </p:sp>
    </p:spTree>
    <p:extLst>
      <p:ext uri="{BB962C8B-B14F-4D97-AF65-F5344CB8AC3E}">
        <p14:creationId xmlns:p14="http://schemas.microsoft.com/office/powerpoint/2010/main" val="20361821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StringBuffer append() method</a:t>
            </a:r>
          </a:p>
        </p:txBody>
      </p:sp>
      <p:sp>
        <p:nvSpPr>
          <p:cNvPr id="3" name="Content Placeholder 2"/>
          <p:cNvSpPr>
            <a:spLocks noGrp="1"/>
          </p:cNvSpPr>
          <p:nvPr>
            <p:ph idx="1"/>
          </p:nvPr>
        </p:nvSpPr>
        <p:spPr/>
        <p:txBody>
          <a:bodyPr/>
          <a:lstStyle/>
          <a:p>
            <a:r>
              <a:rPr lang="en-US" dirty="0"/>
              <a:t>The append() method concatenates the given argument with this string.</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StringBuffer </a:t>
            </a:r>
            <a:r>
              <a:rPr lang="en-US" dirty="0" err="1"/>
              <a:t>sb</a:t>
            </a:r>
            <a:r>
              <a:rPr lang="en-US" dirty="0"/>
              <a:t>=</a:t>
            </a:r>
            <a:r>
              <a:rPr lang="en-US" b="1" dirty="0"/>
              <a:t>new</a:t>
            </a:r>
            <a:r>
              <a:rPr lang="en-US" dirty="0"/>
              <a:t> StringBuffer("Hello ");  </a:t>
            </a:r>
          </a:p>
          <a:p>
            <a:r>
              <a:rPr lang="en-US" dirty="0" err="1"/>
              <a:t>sb.append</a:t>
            </a:r>
            <a:r>
              <a:rPr lang="en-US" dirty="0"/>
              <a:t>("Java");//now original string is changed  </a:t>
            </a:r>
          </a:p>
          <a:p>
            <a:r>
              <a:rPr lang="en-US" dirty="0" err="1"/>
              <a:t>System.out.println</a:t>
            </a:r>
            <a:r>
              <a:rPr lang="en-US" dirty="0"/>
              <a:t>(</a:t>
            </a:r>
            <a:r>
              <a:rPr lang="en-US" dirty="0" err="1"/>
              <a:t>sb</a:t>
            </a:r>
            <a:r>
              <a:rPr lang="en-US" dirty="0"/>
              <a:t>);//prints Hello Java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51</a:t>
            </a:fld>
            <a:endParaRPr lang="en-US"/>
          </a:p>
        </p:txBody>
      </p:sp>
    </p:spTree>
    <p:extLst>
      <p:ext uri="{BB962C8B-B14F-4D97-AF65-F5344CB8AC3E}">
        <p14:creationId xmlns:p14="http://schemas.microsoft.com/office/powerpoint/2010/main" val="27939531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StringBuffer insert() method</a:t>
            </a:r>
          </a:p>
        </p:txBody>
      </p:sp>
      <p:sp>
        <p:nvSpPr>
          <p:cNvPr id="3" name="Content Placeholder 2"/>
          <p:cNvSpPr>
            <a:spLocks noGrp="1"/>
          </p:cNvSpPr>
          <p:nvPr>
            <p:ph idx="1"/>
          </p:nvPr>
        </p:nvSpPr>
        <p:spPr/>
        <p:txBody>
          <a:bodyPr/>
          <a:lstStyle/>
          <a:p>
            <a:r>
              <a:rPr lang="en-US" dirty="0"/>
              <a:t>The insert() method inserts the given string with this string at the given position.</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StringBuffer </a:t>
            </a:r>
            <a:r>
              <a:rPr lang="en-US" dirty="0" err="1"/>
              <a:t>sb</a:t>
            </a:r>
            <a:r>
              <a:rPr lang="en-US" dirty="0"/>
              <a:t>=</a:t>
            </a:r>
            <a:r>
              <a:rPr lang="en-US" b="1" dirty="0"/>
              <a:t>new</a:t>
            </a:r>
            <a:r>
              <a:rPr lang="en-US" dirty="0"/>
              <a:t> StringBuffer("Hello ");  </a:t>
            </a:r>
          </a:p>
          <a:p>
            <a:r>
              <a:rPr lang="en-US" dirty="0" err="1"/>
              <a:t>sb.insert</a:t>
            </a:r>
            <a:r>
              <a:rPr lang="en-US" dirty="0"/>
              <a:t>(1,"Java");//now original string is changed  </a:t>
            </a:r>
          </a:p>
          <a:p>
            <a:r>
              <a:rPr lang="en-US" dirty="0" err="1"/>
              <a:t>System.out.println</a:t>
            </a:r>
            <a:r>
              <a:rPr lang="en-US" dirty="0"/>
              <a:t>(</a:t>
            </a:r>
            <a:r>
              <a:rPr lang="en-US" dirty="0" err="1"/>
              <a:t>sb</a:t>
            </a:r>
            <a:r>
              <a:rPr lang="en-US" dirty="0"/>
              <a:t>);//prints </a:t>
            </a:r>
            <a:r>
              <a:rPr lang="en-US" dirty="0" err="1"/>
              <a:t>HJavaello</a:t>
            </a:r>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52</a:t>
            </a:fld>
            <a:endParaRPr lang="en-US"/>
          </a:p>
        </p:txBody>
      </p:sp>
    </p:spTree>
    <p:extLst>
      <p:ext uri="{BB962C8B-B14F-4D97-AF65-F5344CB8AC3E}">
        <p14:creationId xmlns:p14="http://schemas.microsoft.com/office/powerpoint/2010/main" val="29516368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StringBuffer replace() method</a:t>
            </a:r>
            <a:br>
              <a:rPr lang="en-US" dirty="0"/>
            </a:br>
            <a:endParaRPr lang="en-US" dirty="0"/>
          </a:p>
        </p:txBody>
      </p:sp>
      <p:sp>
        <p:nvSpPr>
          <p:cNvPr id="3" name="Content Placeholder 2"/>
          <p:cNvSpPr>
            <a:spLocks noGrp="1"/>
          </p:cNvSpPr>
          <p:nvPr>
            <p:ph idx="1"/>
          </p:nvPr>
        </p:nvSpPr>
        <p:spPr/>
        <p:txBody>
          <a:bodyPr/>
          <a:lstStyle/>
          <a:p>
            <a:r>
              <a:rPr lang="en-US" dirty="0"/>
              <a:t>The replace() method replaces the given string from the specified begin Index and end Index.</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StringBuffer </a:t>
            </a:r>
            <a:r>
              <a:rPr lang="en-US" dirty="0" err="1"/>
              <a:t>sb</a:t>
            </a:r>
            <a:r>
              <a:rPr lang="en-US" dirty="0"/>
              <a:t>=</a:t>
            </a:r>
            <a:r>
              <a:rPr lang="en-US" b="1" dirty="0"/>
              <a:t>new</a:t>
            </a:r>
            <a:r>
              <a:rPr lang="en-US" dirty="0"/>
              <a:t> StringBuffer("Hello");  </a:t>
            </a:r>
          </a:p>
          <a:p>
            <a:r>
              <a:rPr lang="en-US" dirty="0" err="1"/>
              <a:t>sb.replace</a:t>
            </a:r>
            <a:r>
              <a:rPr lang="en-US" dirty="0"/>
              <a:t>(1,3,"Java");  </a:t>
            </a:r>
          </a:p>
          <a:p>
            <a:r>
              <a:rPr lang="en-US" dirty="0" err="1"/>
              <a:t>System.out.println</a:t>
            </a:r>
            <a:r>
              <a:rPr lang="en-US" dirty="0"/>
              <a:t>(</a:t>
            </a:r>
            <a:r>
              <a:rPr lang="en-US" dirty="0" err="1"/>
              <a:t>sb</a:t>
            </a:r>
            <a:r>
              <a:rPr lang="en-US" dirty="0"/>
              <a:t>);//prints </a:t>
            </a:r>
            <a:r>
              <a:rPr lang="en-US" dirty="0" err="1"/>
              <a:t>HJavalo</a:t>
            </a:r>
            <a:r>
              <a:rPr lang="en-US" dirty="0"/>
              <a:t>  </a:t>
            </a:r>
          </a:p>
          <a:p>
            <a:r>
              <a:rPr lang="en-US" dirty="0"/>
              <a:t>}  </a:t>
            </a:r>
          </a:p>
          <a:p>
            <a:r>
              <a:rPr lang="en-US" dirty="0"/>
              <a:t>}  </a:t>
            </a:r>
          </a:p>
          <a:p>
            <a:endParaRPr lang="en-US" dirty="0"/>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53</a:t>
            </a:fld>
            <a:endParaRPr lang="en-US"/>
          </a:p>
        </p:txBody>
      </p:sp>
    </p:spTree>
    <p:extLst>
      <p:ext uri="{BB962C8B-B14F-4D97-AF65-F5344CB8AC3E}">
        <p14:creationId xmlns:p14="http://schemas.microsoft.com/office/powerpoint/2010/main" val="10971711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StringBuffer delete() method</a:t>
            </a:r>
            <a:br>
              <a:rPr lang="en-US" dirty="0"/>
            </a:br>
            <a:endParaRPr lang="en-US" dirty="0"/>
          </a:p>
        </p:txBody>
      </p:sp>
      <p:sp>
        <p:nvSpPr>
          <p:cNvPr id="3" name="Content Placeholder 2"/>
          <p:cNvSpPr>
            <a:spLocks noGrp="1"/>
          </p:cNvSpPr>
          <p:nvPr>
            <p:ph idx="1"/>
          </p:nvPr>
        </p:nvSpPr>
        <p:spPr/>
        <p:txBody>
          <a:bodyPr/>
          <a:lstStyle/>
          <a:p>
            <a:r>
              <a:rPr lang="en-US" dirty="0"/>
              <a:t>The delete() method of StringBuffer class deletes the string from the specified </a:t>
            </a:r>
            <a:r>
              <a:rPr lang="en-US" dirty="0" err="1"/>
              <a:t>beginIndex</a:t>
            </a:r>
            <a:r>
              <a:rPr lang="en-US" dirty="0"/>
              <a:t> to </a:t>
            </a:r>
            <a:r>
              <a:rPr lang="en-US" dirty="0" err="1"/>
              <a:t>endIndex</a:t>
            </a:r>
            <a:r>
              <a:rPr lang="en-US" dirty="0"/>
              <a:t>.</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StringBuffer </a:t>
            </a:r>
            <a:r>
              <a:rPr lang="en-US" dirty="0" err="1"/>
              <a:t>sb</a:t>
            </a:r>
            <a:r>
              <a:rPr lang="en-US" dirty="0"/>
              <a:t>=</a:t>
            </a:r>
            <a:r>
              <a:rPr lang="en-US" b="1" dirty="0"/>
              <a:t>new</a:t>
            </a:r>
            <a:r>
              <a:rPr lang="en-US" dirty="0"/>
              <a:t> StringBuffer("Hello");  </a:t>
            </a:r>
          </a:p>
          <a:p>
            <a:r>
              <a:rPr lang="en-US" dirty="0" err="1"/>
              <a:t>sb.delete</a:t>
            </a:r>
            <a:r>
              <a:rPr lang="en-US" dirty="0"/>
              <a:t>(1,3);  </a:t>
            </a:r>
          </a:p>
          <a:p>
            <a:r>
              <a:rPr lang="en-US" dirty="0" err="1"/>
              <a:t>System.out.println</a:t>
            </a:r>
            <a:r>
              <a:rPr lang="en-US" dirty="0"/>
              <a:t>(</a:t>
            </a:r>
            <a:r>
              <a:rPr lang="en-US" dirty="0" err="1"/>
              <a:t>sb</a:t>
            </a:r>
            <a:r>
              <a:rPr lang="en-US" dirty="0"/>
              <a:t>);//prints </a:t>
            </a:r>
            <a:r>
              <a:rPr lang="en-US" dirty="0" err="1"/>
              <a:t>Hlo</a:t>
            </a:r>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54</a:t>
            </a:fld>
            <a:endParaRPr lang="en-US"/>
          </a:p>
        </p:txBody>
      </p:sp>
    </p:spTree>
    <p:extLst>
      <p:ext uri="{BB962C8B-B14F-4D97-AF65-F5344CB8AC3E}">
        <p14:creationId xmlns:p14="http://schemas.microsoft.com/office/powerpoint/2010/main" val="34561136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StringBuffer reverse() method</a:t>
            </a:r>
            <a:br>
              <a:rPr lang="en-US" dirty="0"/>
            </a:br>
            <a:endParaRPr lang="en-US" dirty="0"/>
          </a:p>
        </p:txBody>
      </p:sp>
      <p:sp>
        <p:nvSpPr>
          <p:cNvPr id="3" name="Content Placeholder 2"/>
          <p:cNvSpPr>
            <a:spLocks noGrp="1"/>
          </p:cNvSpPr>
          <p:nvPr>
            <p:ph idx="1"/>
          </p:nvPr>
        </p:nvSpPr>
        <p:spPr/>
        <p:txBody>
          <a:bodyPr/>
          <a:lstStyle/>
          <a:p>
            <a:r>
              <a:rPr lang="en-US" dirty="0"/>
              <a:t>The reverse() method of </a:t>
            </a:r>
            <a:r>
              <a:rPr lang="en-US" dirty="0" err="1"/>
              <a:t>StringBuilder</a:t>
            </a:r>
            <a:r>
              <a:rPr lang="en-US" dirty="0"/>
              <a:t> class reverses the current string.</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StringBuffer </a:t>
            </a:r>
            <a:r>
              <a:rPr lang="en-US" dirty="0" err="1"/>
              <a:t>sb</a:t>
            </a:r>
            <a:r>
              <a:rPr lang="en-US" dirty="0"/>
              <a:t>=</a:t>
            </a:r>
            <a:r>
              <a:rPr lang="en-US" b="1" dirty="0"/>
              <a:t>new</a:t>
            </a:r>
            <a:r>
              <a:rPr lang="en-US" dirty="0"/>
              <a:t> StringBuffer("Hello");  </a:t>
            </a:r>
          </a:p>
          <a:p>
            <a:r>
              <a:rPr lang="en-US" dirty="0" err="1"/>
              <a:t>sb.reverse</a:t>
            </a:r>
            <a:r>
              <a:rPr lang="en-US" dirty="0"/>
              <a:t>();  </a:t>
            </a:r>
          </a:p>
          <a:p>
            <a:r>
              <a:rPr lang="en-US" dirty="0" err="1"/>
              <a:t>System.out.println</a:t>
            </a:r>
            <a:r>
              <a:rPr lang="en-US" dirty="0"/>
              <a:t>(</a:t>
            </a:r>
            <a:r>
              <a:rPr lang="en-US" dirty="0" err="1"/>
              <a:t>sb</a:t>
            </a:r>
            <a:r>
              <a:rPr lang="en-US" dirty="0"/>
              <a:t>);//prints </a:t>
            </a:r>
            <a:r>
              <a:rPr lang="en-US" dirty="0" err="1"/>
              <a:t>olleH</a:t>
            </a:r>
            <a:r>
              <a:rPr lang="en-US" dirty="0"/>
              <a:t>  </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55</a:t>
            </a:fld>
            <a:endParaRPr lang="en-US"/>
          </a:p>
        </p:txBody>
      </p:sp>
    </p:spTree>
    <p:extLst>
      <p:ext uri="{BB962C8B-B14F-4D97-AF65-F5344CB8AC3E}">
        <p14:creationId xmlns:p14="http://schemas.microsoft.com/office/powerpoint/2010/main" val="10596795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WAP to reverse a string without using predefined reverse() method </a:t>
            </a:r>
            <a:r>
              <a:rPr lang="en-US" dirty="0" err="1"/>
              <a:t>StringBuffer</a:t>
            </a:r>
            <a:endParaRPr lang="en-US" dirty="0"/>
          </a:p>
        </p:txBody>
      </p:sp>
      <p:sp>
        <p:nvSpPr>
          <p:cNvPr id="3" name="Content Placeholder 2"/>
          <p:cNvSpPr>
            <a:spLocks noGrp="1"/>
          </p:cNvSpPr>
          <p:nvPr>
            <p:ph idx="1"/>
          </p:nvPr>
        </p:nvSpPr>
        <p:spPr/>
        <p:txBody>
          <a:bodyPr>
            <a:norm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class</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StringReverse</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static</a:t>
            </a:r>
            <a:r>
              <a:rPr lang="en-US" sz="2400" b="1" dirty="0">
                <a:solidFill>
                  <a:srgbClr val="000000"/>
                </a:solidFill>
                <a:latin typeface="Consolas" panose="020B0609020204030204" pitchFamily="49" charset="0"/>
              </a:rPr>
              <a:t> </a:t>
            </a:r>
            <a:r>
              <a:rPr lang="en-US" sz="2400" b="1" dirty="0">
                <a:solidFill>
                  <a:srgbClr val="7F0055"/>
                </a:solidFill>
                <a:latin typeface="Consolas" panose="020B0609020204030204" pitchFamily="49" charset="0"/>
              </a:rPr>
              <a:t>void</a:t>
            </a:r>
            <a:r>
              <a:rPr lang="en-US" sz="2400" b="1" dirty="0">
                <a:solidFill>
                  <a:srgbClr val="000000"/>
                </a:solidFill>
                <a:latin typeface="Consolas" panose="020B0609020204030204" pitchFamily="49" charset="0"/>
              </a:rPr>
              <a:t> main(String[] </a:t>
            </a:r>
            <a:r>
              <a:rPr lang="en-US" sz="2400" b="1" dirty="0" err="1">
                <a:solidFill>
                  <a:srgbClr val="6A3E3E"/>
                </a:solidFill>
                <a:latin typeface="Consolas" panose="020B0609020204030204" pitchFamily="49" charset="0"/>
              </a:rPr>
              <a:t>args</a:t>
            </a:r>
            <a:r>
              <a:rPr lang="en-US" sz="2400" b="1"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String </a:t>
            </a:r>
            <a:r>
              <a:rPr lang="en-US" sz="2400" dirty="0">
                <a:solidFill>
                  <a:srgbClr val="6A3E3E"/>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2A00FF"/>
                </a:solidFill>
                <a:latin typeface="Consolas" panose="020B0609020204030204" pitchFamily="49" charset="0"/>
              </a:rPr>
              <a:t>"MADAM"</a:t>
            </a:r>
            <a:r>
              <a:rPr lang="en-US" sz="2400" dirty="0">
                <a:solidFill>
                  <a:srgbClr val="000000"/>
                </a:solidFill>
                <a:latin typeface="Consolas" panose="020B0609020204030204" pitchFamily="49" charset="0"/>
              </a:rPr>
              <a:t>;</a:t>
            </a:r>
          </a:p>
          <a:p>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len</a:t>
            </a:r>
            <a:r>
              <a:rPr lang="en-US" sz="2400" b="1" dirty="0">
                <a:solidFill>
                  <a:srgbClr val="000000"/>
                </a:solidFill>
                <a:latin typeface="Consolas" panose="020B0609020204030204" pitchFamily="49" charset="0"/>
              </a:rPr>
              <a:t> = </a:t>
            </a:r>
            <a:r>
              <a:rPr lang="en-US" sz="2400" b="1" dirty="0" err="1">
                <a:solidFill>
                  <a:srgbClr val="6A3E3E"/>
                </a:solidFill>
                <a:latin typeface="Consolas" panose="020B0609020204030204" pitchFamily="49" charset="0"/>
              </a:rPr>
              <a:t>s</a:t>
            </a:r>
            <a:r>
              <a:rPr lang="en-US" sz="2400" b="1" dirty="0" err="1">
                <a:solidFill>
                  <a:srgbClr val="000000"/>
                </a:solidFill>
                <a:latin typeface="Consolas" panose="020B0609020204030204" pitchFamily="49" charset="0"/>
              </a:rPr>
              <a:t>.length</a:t>
            </a:r>
            <a:r>
              <a:rPr lang="en-US" sz="2400" b="1" dirty="0">
                <a:solidFill>
                  <a:srgbClr val="000000"/>
                </a:solidFill>
                <a:latin typeface="Consolas" panose="020B0609020204030204" pitchFamily="49" charset="0"/>
              </a:rPr>
              <a:t>();</a:t>
            </a:r>
          </a:p>
          <a:p>
            <a:r>
              <a:rPr lang="en-US" sz="2400" b="1" dirty="0">
                <a:solidFill>
                  <a:srgbClr val="7F0055"/>
                </a:solidFill>
                <a:latin typeface="Consolas" panose="020B0609020204030204" pitchFamily="49" charset="0"/>
              </a:rPr>
              <a:t>for</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int</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i</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len</a:t>
            </a:r>
            <a:r>
              <a:rPr lang="en-US" sz="2400" b="1" dirty="0">
                <a:solidFill>
                  <a:srgbClr val="000000"/>
                </a:solidFill>
                <a:latin typeface="Consolas" panose="020B0609020204030204" pitchFamily="49" charset="0"/>
              </a:rPr>
              <a:t>-1; </a:t>
            </a:r>
            <a:r>
              <a:rPr lang="en-US" sz="2400" b="1" dirty="0" err="1">
                <a:solidFill>
                  <a:srgbClr val="6A3E3E"/>
                </a:solidFill>
                <a:latin typeface="Consolas" panose="020B0609020204030204" pitchFamily="49" charset="0"/>
              </a:rPr>
              <a:t>i</a:t>
            </a:r>
            <a:r>
              <a:rPr lang="en-US" sz="2400" b="1" dirty="0">
                <a:solidFill>
                  <a:srgbClr val="000000"/>
                </a:solidFill>
                <a:latin typeface="Consolas" panose="020B0609020204030204" pitchFamily="49" charset="0"/>
              </a:rPr>
              <a:t> &gt;=0; </a:t>
            </a:r>
            <a:r>
              <a:rPr lang="en-US" sz="2400" b="1" dirty="0" err="1">
                <a:solidFill>
                  <a:srgbClr val="6A3E3E"/>
                </a:solidFill>
                <a:latin typeface="Consolas" panose="020B0609020204030204" pitchFamily="49" charset="0"/>
              </a:rPr>
              <a:t>i</a:t>
            </a:r>
            <a:r>
              <a:rPr lang="en-US" sz="2400" b="1" dirty="0">
                <a:solidFill>
                  <a:srgbClr val="000000"/>
                </a:solidFill>
                <a:latin typeface="Consolas" panose="020B0609020204030204" pitchFamily="49" charset="0"/>
              </a:rPr>
              <a:t>--) {</a:t>
            </a:r>
          </a:p>
          <a:p>
            <a:r>
              <a:rPr lang="en-US" sz="2400" dirty="0" err="1">
                <a:solidFill>
                  <a:srgbClr val="000000"/>
                </a:solidFill>
                <a:latin typeface="Consolas" panose="020B0609020204030204" pitchFamily="49" charset="0"/>
              </a:rPr>
              <a:t>System.</a:t>
            </a:r>
            <a:r>
              <a:rPr lang="en-US" sz="2400" b="1" i="1" dirty="0" err="1">
                <a:solidFill>
                  <a:srgbClr val="0000C0"/>
                </a:solidFill>
                <a:latin typeface="Consolas" panose="020B0609020204030204" pitchFamily="49" charset="0"/>
              </a:rPr>
              <a:t>out</a:t>
            </a:r>
            <a:r>
              <a:rPr lang="en-US" sz="2400" b="1" i="1" dirty="0" err="1">
                <a:solidFill>
                  <a:srgbClr val="000000"/>
                </a:solidFill>
                <a:latin typeface="Consolas" panose="020B0609020204030204" pitchFamily="49" charset="0"/>
              </a:rPr>
              <a:t>.print</a:t>
            </a:r>
            <a:r>
              <a:rPr lang="en-US" sz="2400" b="1" i="1" dirty="0">
                <a:solidFill>
                  <a:srgbClr val="000000"/>
                </a:solidFill>
                <a:latin typeface="Consolas" panose="020B0609020204030204" pitchFamily="49" charset="0"/>
              </a:rPr>
              <a:t>(</a:t>
            </a:r>
            <a:r>
              <a:rPr lang="en-US" sz="2400" b="1" i="1" dirty="0" err="1">
                <a:solidFill>
                  <a:srgbClr val="6A3E3E"/>
                </a:solidFill>
                <a:latin typeface="Consolas" panose="020B0609020204030204" pitchFamily="49" charset="0"/>
              </a:rPr>
              <a:t>s</a:t>
            </a:r>
            <a:r>
              <a:rPr lang="en-US" sz="2400" b="1" i="1" dirty="0" err="1">
                <a:solidFill>
                  <a:srgbClr val="000000"/>
                </a:solidFill>
                <a:latin typeface="Consolas" panose="020B0609020204030204" pitchFamily="49" charset="0"/>
              </a:rPr>
              <a:t>.charAt</a:t>
            </a:r>
            <a:r>
              <a:rPr lang="en-US" sz="2400" b="1" i="1" dirty="0">
                <a:solidFill>
                  <a:srgbClr val="000000"/>
                </a:solidFill>
                <a:latin typeface="Consolas" panose="020B0609020204030204" pitchFamily="49" charset="0"/>
              </a:rPr>
              <a:t>(</a:t>
            </a:r>
            <a:r>
              <a:rPr lang="en-US" sz="2400" b="1" i="1" dirty="0" err="1">
                <a:solidFill>
                  <a:srgbClr val="6A3E3E"/>
                </a:solidFill>
                <a:latin typeface="Consolas" panose="020B0609020204030204" pitchFamily="49" charset="0"/>
              </a:rPr>
              <a:t>i</a:t>
            </a:r>
            <a:r>
              <a:rPr lang="en-US" sz="2400" b="1" i="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 }</a:t>
            </a:r>
          </a:p>
          <a:p>
            <a:pPr marL="0" indent="0">
              <a:buNone/>
            </a:pPr>
            <a:endParaRPr lang="en-US" sz="2400"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56</a:t>
            </a:fld>
            <a:endParaRPr lang="en-US"/>
          </a:p>
        </p:txBody>
      </p:sp>
    </p:spTree>
    <p:extLst>
      <p:ext uri="{BB962C8B-B14F-4D97-AF65-F5344CB8AC3E}">
        <p14:creationId xmlns:p14="http://schemas.microsoft.com/office/powerpoint/2010/main" val="1590295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StringBuilder class</a:t>
            </a:r>
          </a:p>
        </p:txBody>
      </p:sp>
      <p:sp>
        <p:nvSpPr>
          <p:cNvPr id="3" name="Content Placeholder 2"/>
          <p:cNvSpPr>
            <a:spLocks noGrp="1"/>
          </p:cNvSpPr>
          <p:nvPr>
            <p:ph idx="1"/>
          </p:nvPr>
        </p:nvSpPr>
        <p:spPr/>
        <p:txBody>
          <a:bodyPr/>
          <a:lstStyle/>
          <a:p>
            <a:r>
              <a:rPr lang="en-US" dirty="0"/>
              <a:t>Java </a:t>
            </a:r>
            <a:r>
              <a:rPr lang="en-US" dirty="0" err="1"/>
              <a:t>StringBuilder</a:t>
            </a:r>
            <a:r>
              <a:rPr lang="en-US" dirty="0"/>
              <a:t> class is used to create mutable (modifiable) string. The Java </a:t>
            </a:r>
            <a:r>
              <a:rPr lang="en-US" dirty="0" err="1"/>
              <a:t>StringBuilder</a:t>
            </a:r>
            <a:r>
              <a:rPr lang="en-US" dirty="0"/>
              <a:t> class is same as StringBuffer class except that it is non-synchronized. It is available since JDK 1.5.</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57</a:t>
            </a:fld>
            <a:endParaRPr lang="en-US"/>
          </a:p>
        </p:txBody>
      </p:sp>
    </p:spTree>
    <p:extLst>
      <p:ext uri="{BB962C8B-B14F-4D97-AF65-F5344CB8AC3E}">
        <p14:creationId xmlns:p14="http://schemas.microsoft.com/office/powerpoint/2010/main" val="25998175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Constructors of </a:t>
            </a:r>
            <a:r>
              <a:rPr lang="en-US" dirty="0" err="1"/>
              <a:t>StringBuilder</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b="1" dirty="0" err="1"/>
              <a:t>StringBuilder</a:t>
            </a:r>
            <a:r>
              <a:rPr lang="en-US" b="1" dirty="0"/>
              <a:t>():</a:t>
            </a:r>
            <a:r>
              <a:rPr lang="en-US" dirty="0"/>
              <a:t> creates an empty string Builder with the initial capacity of 16.</a:t>
            </a:r>
          </a:p>
          <a:p>
            <a:r>
              <a:rPr lang="en-US" b="1" dirty="0" err="1"/>
              <a:t>StringBuilder</a:t>
            </a:r>
            <a:r>
              <a:rPr lang="en-US" b="1" dirty="0"/>
              <a:t>(String </a:t>
            </a:r>
            <a:r>
              <a:rPr lang="en-US" b="1" dirty="0" err="1"/>
              <a:t>str</a:t>
            </a:r>
            <a:r>
              <a:rPr lang="en-US" b="1" dirty="0"/>
              <a:t>):</a:t>
            </a:r>
            <a:r>
              <a:rPr lang="en-US" dirty="0"/>
              <a:t> creates a string Builder with the specified string.</a:t>
            </a:r>
          </a:p>
          <a:p>
            <a:r>
              <a:rPr lang="en-US" b="1" dirty="0" err="1"/>
              <a:t>StringBuilder</a:t>
            </a:r>
            <a:r>
              <a:rPr lang="en-US" b="1" dirty="0"/>
              <a:t>(int length):</a:t>
            </a:r>
            <a:r>
              <a:rPr lang="en-US" dirty="0"/>
              <a:t> creates an empty string Builder with the specified capacity as length.</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58</a:t>
            </a:fld>
            <a:endParaRPr lang="en-US"/>
          </a:p>
        </p:txBody>
      </p:sp>
    </p:spTree>
    <p:extLst>
      <p:ext uri="{BB962C8B-B14F-4D97-AF65-F5344CB8AC3E}">
        <p14:creationId xmlns:p14="http://schemas.microsoft.com/office/powerpoint/2010/main" val="2372386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0"/>
            <a:ext cx="8596668" cy="585216"/>
          </a:xfrm>
        </p:spPr>
        <p:txBody>
          <a:bodyPr>
            <a:normAutofit fontScale="90000"/>
          </a:bodyPr>
          <a:lstStyle/>
          <a:p>
            <a:r>
              <a:rPr lang="en-US" dirty="0"/>
              <a:t>Important methods of </a:t>
            </a:r>
            <a:r>
              <a:rPr lang="en-US" dirty="0" err="1"/>
              <a:t>StringBuilder</a:t>
            </a:r>
            <a:r>
              <a:rPr lang="en-US" dirty="0"/>
              <a:t> class</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14529668"/>
              </p:ext>
            </p:extLst>
          </p:nvPr>
        </p:nvGraphicFramePr>
        <p:xfrm>
          <a:off x="850391" y="667515"/>
          <a:ext cx="8423611" cy="5639548"/>
        </p:xfrm>
        <a:graphic>
          <a:graphicData uri="http://schemas.openxmlformats.org/drawingml/2006/table">
            <a:tbl>
              <a:tblPr/>
              <a:tblGrid>
                <a:gridCol w="3608317">
                  <a:extLst>
                    <a:ext uri="{9D8B030D-6E8A-4147-A177-3AD203B41FA5}">
                      <a16:colId xmlns:a16="http://schemas.microsoft.com/office/drawing/2014/main" val="20000"/>
                    </a:ext>
                  </a:extLst>
                </a:gridCol>
                <a:gridCol w="4815294">
                  <a:extLst>
                    <a:ext uri="{9D8B030D-6E8A-4147-A177-3AD203B41FA5}">
                      <a16:colId xmlns:a16="http://schemas.microsoft.com/office/drawing/2014/main" val="20001"/>
                    </a:ext>
                  </a:extLst>
                </a:gridCol>
              </a:tblGrid>
              <a:tr h="197209">
                <a:tc>
                  <a:txBody>
                    <a:bodyPr/>
                    <a:lstStyle/>
                    <a:p>
                      <a:pPr algn="l" fontAlgn="t"/>
                      <a:r>
                        <a:rPr lang="en-US" sz="800" dirty="0">
                          <a:solidFill>
                            <a:srgbClr val="000000"/>
                          </a:solidFill>
                          <a:effectLst/>
                          <a:latin typeface="times new roman" panose="02020603050405020304" pitchFamily="18" charset="0"/>
                        </a:rPr>
                        <a:t>Method</a:t>
                      </a:r>
                    </a:p>
                  </a:txBody>
                  <a:tcPr marL="16173" marR="16173" marT="16173" marB="16173">
                    <a:lnL w="7620" cap="flat" cmpd="sng" algn="ctr">
                      <a:solidFill>
                        <a:srgbClr val="6861FA"/>
                      </a:solidFill>
                      <a:prstDash val="solid"/>
                      <a:round/>
                      <a:headEnd type="none" w="med" len="med"/>
                      <a:tailEnd type="none" w="med" len="med"/>
                    </a:lnL>
                    <a:lnR w="7620" cap="flat" cmpd="sng" algn="ctr">
                      <a:solidFill>
                        <a:srgbClr val="6861FA"/>
                      </a:solidFill>
                      <a:prstDash val="solid"/>
                      <a:round/>
                      <a:headEnd type="none" w="med" len="med"/>
                      <a:tailEnd type="none" w="med" len="med"/>
                    </a:lnR>
                    <a:lnT w="7620" cap="flat" cmpd="sng" algn="ctr">
                      <a:solidFill>
                        <a:srgbClr val="6861F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800">
                          <a:solidFill>
                            <a:srgbClr val="000000"/>
                          </a:solidFill>
                          <a:effectLst/>
                          <a:latin typeface="times new roman" panose="02020603050405020304" pitchFamily="18" charset="0"/>
                        </a:rPr>
                        <a:t>Description</a:t>
                      </a:r>
                    </a:p>
                  </a:txBody>
                  <a:tcPr marL="16173" marR="16173" marT="16173" marB="16173">
                    <a:lnL w="7620" cap="flat" cmpd="sng" algn="ctr">
                      <a:solidFill>
                        <a:srgbClr val="6861FA"/>
                      </a:solidFill>
                      <a:prstDash val="solid"/>
                      <a:round/>
                      <a:headEnd type="none" w="med" len="med"/>
                      <a:tailEnd type="none" w="med" len="med"/>
                    </a:lnL>
                    <a:lnR w="7620" cap="flat" cmpd="sng" algn="ctr">
                      <a:solidFill>
                        <a:srgbClr val="6861FA"/>
                      </a:solidFill>
                      <a:prstDash val="solid"/>
                      <a:round/>
                      <a:headEnd type="none" w="med" len="med"/>
                      <a:tailEnd type="none" w="med" len="med"/>
                    </a:lnR>
                    <a:lnT w="7620" cap="flat" cmpd="sng" algn="ctr">
                      <a:solidFill>
                        <a:srgbClr val="6861F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976504">
                <a:tc>
                  <a:txBody>
                    <a:bodyPr/>
                    <a:lstStyle/>
                    <a:p>
                      <a:pPr fontAlgn="t"/>
                      <a:r>
                        <a:rPr lang="en-US" sz="800" b="0" i="0">
                          <a:solidFill>
                            <a:srgbClr val="000000"/>
                          </a:solidFill>
                          <a:effectLst/>
                          <a:latin typeface="verdana" panose="020B0604030504040204" pitchFamily="34" charset="0"/>
                        </a:rPr>
                        <a:t>public StringBuilder append(String s)</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800" b="0" i="0">
                          <a:solidFill>
                            <a:srgbClr val="000000"/>
                          </a:solidFill>
                          <a:effectLst/>
                          <a:latin typeface="verdana" panose="020B0604030504040204" pitchFamily="34" charset="0"/>
                        </a:rPr>
                        <a:t>is used to append the specified string with this string. The append() method is overloaded like append(char), append(boolean), append(int), append(float), append(double) etc.</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32364">
                <a:tc>
                  <a:txBody>
                    <a:bodyPr/>
                    <a:lstStyle/>
                    <a:p>
                      <a:pPr fontAlgn="t"/>
                      <a:r>
                        <a:rPr lang="en-US" sz="800" b="0" i="0" dirty="0">
                          <a:solidFill>
                            <a:srgbClr val="000000"/>
                          </a:solidFill>
                          <a:effectLst/>
                          <a:latin typeface="verdana" panose="020B0604030504040204" pitchFamily="34" charset="0"/>
                        </a:rPr>
                        <a:t>public </a:t>
                      </a:r>
                      <a:r>
                        <a:rPr lang="en-US" sz="800" b="0" i="0" dirty="0" err="1">
                          <a:solidFill>
                            <a:srgbClr val="000000"/>
                          </a:solidFill>
                          <a:effectLst/>
                          <a:latin typeface="verdana" panose="020B0604030504040204" pitchFamily="34" charset="0"/>
                        </a:rPr>
                        <a:t>StringBuilder</a:t>
                      </a:r>
                      <a:r>
                        <a:rPr lang="en-US" sz="800" b="0" i="0" dirty="0">
                          <a:solidFill>
                            <a:srgbClr val="000000"/>
                          </a:solidFill>
                          <a:effectLst/>
                          <a:latin typeface="verdana" panose="020B0604030504040204" pitchFamily="34" charset="0"/>
                        </a:rPr>
                        <a:t> insert(int offset, String s)</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800" b="0" i="0">
                          <a:solidFill>
                            <a:srgbClr val="000000"/>
                          </a:solidFill>
                          <a:effectLst/>
                          <a:latin typeface="verdana" panose="020B0604030504040204" pitchFamily="34" charset="0"/>
                        </a:rPr>
                        <a:t>is used to insert the specified string with this string at the specified position. The insert() method is overloaded like insert(int, char), insert(int, boolean), insert(int, int), insert(int, float), insert(int, double) etc.</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353068">
                <a:tc>
                  <a:txBody>
                    <a:bodyPr/>
                    <a:lstStyle/>
                    <a:p>
                      <a:pPr fontAlgn="t"/>
                      <a:r>
                        <a:rPr lang="en-US" sz="800" b="0" i="0">
                          <a:solidFill>
                            <a:srgbClr val="000000"/>
                          </a:solidFill>
                          <a:effectLst/>
                          <a:latin typeface="verdana" panose="020B0604030504040204" pitchFamily="34" charset="0"/>
                        </a:rPr>
                        <a:t>public StringBuilder replace(int startIndex, int endIndex, String str)</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800" b="0" i="0">
                          <a:solidFill>
                            <a:srgbClr val="000000"/>
                          </a:solidFill>
                          <a:effectLst/>
                          <a:latin typeface="verdana" panose="020B0604030504040204" pitchFamily="34" charset="0"/>
                        </a:rPr>
                        <a:t>is used to replace the string from specified startIndex and endIndex.</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3068">
                <a:tc>
                  <a:txBody>
                    <a:bodyPr/>
                    <a:lstStyle/>
                    <a:p>
                      <a:pPr fontAlgn="t"/>
                      <a:r>
                        <a:rPr lang="en-US" sz="800" b="0" i="0">
                          <a:solidFill>
                            <a:srgbClr val="000000"/>
                          </a:solidFill>
                          <a:effectLst/>
                          <a:latin typeface="verdana" panose="020B0604030504040204" pitchFamily="34" charset="0"/>
                        </a:rPr>
                        <a:t>public StringBuilder delete(int startIndex, int endIndex)</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800" b="0" i="0">
                          <a:solidFill>
                            <a:srgbClr val="000000"/>
                          </a:solidFill>
                          <a:effectLst/>
                          <a:latin typeface="verdana" panose="020B0604030504040204" pitchFamily="34" charset="0"/>
                        </a:rPr>
                        <a:t>is used to delete the string from specified startIndex and endIndex.</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197209">
                <a:tc>
                  <a:txBody>
                    <a:bodyPr/>
                    <a:lstStyle/>
                    <a:p>
                      <a:pPr fontAlgn="t"/>
                      <a:r>
                        <a:rPr lang="en-US" sz="800" b="0" i="0">
                          <a:solidFill>
                            <a:srgbClr val="000000"/>
                          </a:solidFill>
                          <a:effectLst/>
                          <a:latin typeface="verdana" panose="020B0604030504040204" pitchFamily="34" charset="0"/>
                        </a:rPr>
                        <a:t>public StringBuilder reverse()</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800" b="0" i="0">
                          <a:solidFill>
                            <a:srgbClr val="000000"/>
                          </a:solidFill>
                          <a:effectLst/>
                          <a:latin typeface="verdana" panose="020B0604030504040204" pitchFamily="34" charset="0"/>
                        </a:rPr>
                        <a:t>is used to reverse the string.</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3068">
                <a:tc>
                  <a:txBody>
                    <a:bodyPr/>
                    <a:lstStyle/>
                    <a:p>
                      <a:pPr fontAlgn="t"/>
                      <a:r>
                        <a:rPr lang="en-US" sz="800" b="0" i="0">
                          <a:solidFill>
                            <a:srgbClr val="000000"/>
                          </a:solidFill>
                          <a:effectLst/>
                          <a:latin typeface="verdana" panose="020B0604030504040204" pitchFamily="34" charset="0"/>
                        </a:rPr>
                        <a:t>public int capacity()</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800" b="0" i="0">
                          <a:solidFill>
                            <a:srgbClr val="000000"/>
                          </a:solidFill>
                          <a:effectLst/>
                          <a:latin typeface="verdana" panose="020B0604030504040204" pitchFamily="34" charset="0"/>
                        </a:rPr>
                        <a:t>is used to return the current capacity.</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353068">
                <a:tc>
                  <a:txBody>
                    <a:bodyPr/>
                    <a:lstStyle/>
                    <a:p>
                      <a:pPr fontAlgn="t"/>
                      <a:r>
                        <a:rPr lang="en-US" sz="800" b="0" i="0">
                          <a:solidFill>
                            <a:srgbClr val="000000"/>
                          </a:solidFill>
                          <a:effectLst/>
                          <a:latin typeface="verdana" panose="020B0604030504040204" pitchFamily="34" charset="0"/>
                        </a:rPr>
                        <a:t>public void ensureCapacity(int minimumCapacity)</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800" b="0" i="0">
                          <a:solidFill>
                            <a:srgbClr val="000000"/>
                          </a:solidFill>
                          <a:effectLst/>
                          <a:latin typeface="verdana" panose="020B0604030504040204" pitchFamily="34" charset="0"/>
                        </a:rPr>
                        <a:t>is used to ensure the capacity at least equal to the given minimum.</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3068">
                <a:tc>
                  <a:txBody>
                    <a:bodyPr/>
                    <a:lstStyle/>
                    <a:p>
                      <a:pPr fontAlgn="t"/>
                      <a:r>
                        <a:rPr lang="en-US" sz="800" b="0" i="0">
                          <a:solidFill>
                            <a:srgbClr val="000000"/>
                          </a:solidFill>
                          <a:effectLst/>
                          <a:latin typeface="verdana" panose="020B0604030504040204" pitchFamily="34" charset="0"/>
                        </a:rPr>
                        <a:t>public char charAt(int index)</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800" b="0" i="0">
                          <a:solidFill>
                            <a:srgbClr val="000000"/>
                          </a:solidFill>
                          <a:effectLst/>
                          <a:latin typeface="verdana" panose="020B0604030504040204" pitchFamily="34" charset="0"/>
                        </a:rPr>
                        <a:t>is used to return the character at the specified position.</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r h="508927">
                <a:tc>
                  <a:txBody>
                    <a:bodyPr/>
                    <a:lstStyle/>
                    <a:p>
                      <a:pPr fontAlgn="t"/>
                      <a:r>
                        <a:rPr lang="en-US" sz="800" b="0" i="0">
                          <a:solidFill>
                            <a:srgbClr val="000000"/>
                          </a:solidFill>
                          <a:effectLst/>
                          <a:latin typeface="verdana" panose="020B0604030504040204" pitchFamily="34" charset="0"/>
                        </a:rPr>
                        <a:t>public int length()</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800" b="0" i="0">
                          <a:solidFill>
                            <a:srgbClr val="000000"/>
                          </a:solidFill>
                          <a:effectLst/>
                          <a:latin typeface="verdana" panose="020B0604030504040204" pitchFamily="34" charset="0"/>
                        </a:rPr>
                        <a:t>is used to return the length of the string i.e. total number of characters.</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3068">
                <a:tc>
                  <a:txBody>
                    <a:bodyPr/>
                    <a:lstStyle/>
                    <a:p>
                      <a:pPr fontAlgn="t"/>
                      <a:r>
                        <a:rPr lang="en-US" sz="800" b="0" i="0">
                          <a:solidFill>
                            <a:srgbClr val="000000"/>
                          </a:solidFill>
                          <a:effectLst/>
                          <a:latin typeface="verdana" panose="020B0604030504040204" pitchFamily="34" charset="0"/>
                        </a:rPr>
                        <a:t>public String substring(int beginIndex)</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800" b="0" i="0">
                          <a:solidFill>
                            <a:srgbClr val="000000"/>
                          </a:solidFill>
                          <a:effectLst/>
                          <a:latin typeface="verdana" panose="020B0604030504040204" pitchFamily="34" charset="0"/>
                        </a:rPr>
                        <a:t>is used to return the substring from the specified beginIndex.</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10"/>
                  </a:ext>
                </a:extLst>
              </a:tr>
              <a:tr h="508927">
                <a:tc>
                  <a:txBody>
                    <a:bodyPr/>
                    <a:lstStyle/>
                    <a:p>
                      <a:pPr fontAlgn="t"/>
                      <a:r>
                        <a:rPr lang="en-US" sz="800" b="0" i="0">
                          <a:solidFill>
                            <a:srgbClr val="000000"/>
                          </a:solidFill>
                          <a:effectLst/>
                          <a:latin typeface="verdana" panose="020B0604030504040204" pitchFamily="34" charset="0"/>
                        </a:rPr>
                        <a:t>public String substring(int beginIndex, int endIndex)</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800" b="0" i="0" dirty="0">
                          <a:solidFill>
                            <a:srgbClr val="000000"/>
                          </a:solidFill>
                          <a:effectLst/>
                          <a:latin typeface="verdana" panose="020B0604030504040204" pitchFamily="34" charset="0"/>
                        </a:rPr>
                        <a:t>is used to return the substring from the specified </a:t>
                      </a:r>
                      <a:r>
                        <a:rPr lang="en-US" sz="800" b="0" i="0" dirty="0" err="1">
                          <a:solidFill>
                            <a:srgbClr val="000000"/>
                          </a:solidFill>
                          <a:effectLst/>
                          <a:latin typeface="verdana" panose="020B0604030504040204" pitchFamily="34" charset="0"/>
                        </a:rPr>
                        <a:t>beginIndex</a:t>
                      </a:r>
                      <a:r>
                        <a:rPr lang="en-US" sz="800" b="0" i="0" dirty="0">
                          <a:solidFill>
                            <a:srgbClr val="000000"/>
                          </a:solidFill>
                          <a:effectLst/>
                          <a:latin typeface="verdana" panose="020B0604030504040204" pitchFamily="34" charset="0"/>
                        </a:rPr>
                        <a:t> and </a:t>
                      </a:r>
                      <a:r>
                        <a:rPr lang="en-US" sz="800" b="0" i="0" dirty="0" err="1">
                          <a:solidFill>
                            <a:srgbClr val="000000"/>
                          </a:solidFill>
                          <a:effectLst/>
                          <a:latin typeface="verdana" panose="020B0604030504040204" pitchFamily="34" charset="0"/>
                        </a:rPr>
                        <a:t>endIndex</a:t>
                      </a:r>
                      <a:r>
                        <a:rPr lang="en-US" sz="800" b="0" i="0" dirty="0">
                          <a:solidFill>
                            <a:srgbClr val="000000"/>
                          </a:solidFill>
                          <a:effectLst/>
                          <a:latin typeface="verdana" panose="020B0604030504040204" pitchFamily="34" charset="0"/>
                        </a:rPr>
                        <a:t>.</a:t>
                      </a:r>
                    </a:p>
                  </a:txBody>
                  <a:tcPr marL="16173" marR="16173" marT="16173" marB="16173">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59</a:t>
            </a:fld>
            <a:endParaRPr lang="en-US"/>
          </a:p>
        </p:txBody>
      </p:sp>
    </p:spTree>
    <p:extLst>
      <p:ext uri="{BB962C8B-B14F-4D97-AF65-F5344CB8AC3E}">
        <p14:creationId xmlns:p14="http://schemas.microsoft.com/office/powerpoint/2010/main" val="9116511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String literal</a:t>
            </a:r>
          </a:p>
        </p:txBody>
      </p:sp>
      <p:sp>
        <p:nvSpPr>
          <p:cNvPr id="3" name="Content Placeholder 2"/>
          <p:cNvSpPr>
            <a:spLocks noGrp="1"/>
          </p:cNvSpPr>
          <p:nvPr>
            <p:ph idx="1"/>
          </p:nvPr>
        </p:nvSpPr>
        <p:spPr/>
        <p:txBody>
          <a:bodyPr/>
          <a:lstStyle/>
          <a:p>
            <a:r>
              <a:rPr lang="en-US" dirty="0"/>
              <a:t>Java String literal is created by using double quotes. For Example:</a:t>
            </a:r>
          </a:p>
          <a:p>
            <a:r>
              <a:rPr lang="en-US" dirty="0"/>
              <a:t>String s="welcome";  </a:t>
            </a:r>
          </a:p>
          <a:p>
            <a:r>
              <a:rPr lang="en-US" dirty="0"/>
              <a:t>Each time you create a string literal, the JVM checks the string constant pool first. If the string already exists in the pool, a reference to the pooled instance is returned. If string doesn't exist in the pool, a new string instance is created and placed in the pool. For example:</a:t>
            </a:r>
          </a:p>
          <a:p>
            <a:r>
              <a:rPr lang="en-US" dirty="0"/>
              <a:t>String s1="Welcome";  </a:t>
            </a:r>
          </a:p>
          <a:p>
            <a:r>
              <a:rPr lang="en-US" dirty="0"/>
              <a:t>String s2="Welcome";//will not create new instance  </a:t>
            </a:r>
          </a:p>
          <a:p>
            <a:endParaRPr lang="en-US" dirty="0"/>
          </a:p>
        </p:txBody>
      </p:sp>
      <p:sp>
        <p:nvSpPr>
          <p:cNvPr id="4" name="Date Placeholder 3"/>
          <p:cNvSpPr>
            <a:spLocks noGrp="1"/>
          </p:cNvSpPr>
          <p:nvPr>
            <p:ph type="dt" sz="half" idx="10"/>
          </p:nvPr>
        </p:nvSpPr>
        <p:spPr/>
        <p:txBody>
          <a:bodyPr/>
          <a:lstStyle/>
          <a:p>
            <a:fld id="{D2DEF353-3C5D-4372-9CB0-D0F20CC320AD}"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a:t>
            </a:fld>
            <a:endParaRPr lang="en-US"/>
          </a:p>
        </p:txBody>
      </p:sp>
    </p:spTree>
    <p:extLst>
      <p:ext uri="{BB962C8B-B14F-4D97-AF65-F5344CB8AC3E}">
        <p14:creationId xmlns:p14="http://schemas.microsoft.com/office/powerpoint/2010/main" val="2078003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r>
              <a:rPr lang="en-US" dirty="0"/>
              <a:t> append() method</a:t>
            </a:r>
          </a:p>
        </p:txBody>
      </p:sp>
      <p:sp>
        <p:nvSpPr>
          <p:cNvPr id="3" name="Content Placeholder 2"/>
          <p:cNvSpPr>
            <a:spLocks noGrp="1"/>
          </p:cNvSpPr>
          <p:nvPr>
            <p:ph idx="1"/>
          </p:nvPr>
        </p:nvSpPr>
        <p:spPr/>
        <p:txBody>
          <a:bodyPr/>
          <a:lstStyle/>
          <a:p>
            <a:r>
              <a:rPr lang="en-US" dirty="0"/>
              <a:t>The </a:t>
            </a:r>
            <a:r>
              <a:rPr lang="en-US" dirty="0" err="1"/>
              <a:t>StringBuilder</a:t>
            </a:r>
            <a:r>
              <a:rPr lang="en-US" dirty="0"/>
              <a:t> append() method concatenates the given argument with this string.</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StringBuilder</a:t>
            </a:r>
            <a:r>
              <a:rPr lang="en-US" dirty="0"/>
              <a:t> </a:t>
            </a:r>
            <a:r>
              <a:rPr lang="en-US" dirty="0" err="1"/>
              <a:t>sb</a:t>
            </a:r>
            <a:r>
              <a:rPr lang="en-US" dirty="0"/>
              <a:t>=</a:t>
            </a:r>
            <a:r>
              <a:rPr lang="en-US" b="1" dirty="0"/>
              <a:t>new</a:t>
            </a:r>
            <a:r>
              <a:rPr lang="en-US" dirty="0"/>
              <a:t> </a:t>
            </a:r>
            <a:r>
              <a:rPr lang="en-US" dirty="0" err="1"/>
              <a:t>StringBuilder</a:t>
            </a:r>
            <a:r>
              <a:rPr lang="en-US" dirty="0"/>
              <a:t>("Hello ");  </a:t>
            </a:r>
          </a:p>
          <a:p>
            <a:r>
              <a:rPr lang="en-US" dirty="0" err="1"/>
              <a:t>sb.append</a:t>
            </a:r>
            <a:r>
              <a:rPr lang="en-US" dirty="0"/>
              <a:t>("Java");//now original string is changed  </a:t>
            </a:r>
          </a:p>
          <a:p>
            <a:r>
              <a:rPr lang="en-US" dirty="0" err="1"/>
              <a:t>System.out.println</a:t>
            </a:r>
            <a:r>
              <a:rPr lang="en-US" dirty="0"/>
              <a:t>(</a:t>
            </a:r>
            <a:r>
              <a:rPr lang="en-US" dirty="0" err="1"/>
              <a:t>sb</a:t>
            </a:r>
            <a:r>
              <a:rPr lang="en-US" dirty="0"/>
              <a:t>);//prints Hello Java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60</a:t>
            </a:fld>
            <a:endParaRPr lang="en-US"/>
          </a:p>
        </p:txBody>
      </p:sp>
    </p:spTree>
    <p:extLst>
      <p:ext uri="{BB962C8B-B14F-4D97-AF65-F5344CB8AC3E}">
        <p14:creationId xmlns:p14="http://schemas.microsoft.com/office/powerpoint/2010/main" val="34813144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StringBuilder insert() method</a:t>
            </a:r>
          </a:p>
        </p:txBody>
      </p:sp>
      <p:sp>
        <p:nvSpPr>
          <p:cNvPr id="3" name="Content Placeholder 2"/>
          <p:cNvSpPr>
            <a:spLocks noGrp="1"/>
          </p:cNvSpPr>
          <p:nvPr>
            <p:ph idx="1"/>
          </p:nvPr>
        </p:nvSpPr>
        <p:spPr/>
        <p:txBody>
          <a:bodyPr/>
          <a:lstStyle/>
          <a:p>
            <a:r>
              <a:rPr lang="en-US" dirty="0"/>
              <a:t>The </a:t>
            </a:r>
            <a:r>
              <a:rPr lang="en-US" dirty="0" err="1"/>
              <a:t>StringBuilder</a:t>
            </a:r>
            <a:r>
              <a:rPr lang="en-US" dirty="0"/>
              <a:t> insert() method inserts the given string with this string at the given position.</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StringBuilder</a:t>
            </a:r>
            <a:r>
              <a:rPr lang="en-US" dirty="0"/>
              <a:t> </a:t>
            </a:r>
            <a:r>
              <a:rPr lang="en-US" dirty="0" err="1"/>
              <a:t>sb</a:t>
            </a:r>
            <a:r>
              <a:rPr lang="en-US" dirty="0"/>
              <a:t>=</a:t>
            </a:r>
            <a:r>
              <a:rPr lang="en-US" b="1" dirty="0"/>
              <a:t>new</a:t>
            </a:r>
            <a:r>
              <a:rPr lang="en-US" dirty="0"/>
              <a:t> </a:t>
            </a:r>
            <a:r>
              <a:rPr lang="en-US" dirty="0" err="1"/>
              <a:t>StringBuilder</a:t>
            </a:r>
            <a:r>
              <a:rPr lang="en-US" dirty="0"/>
              <a:t>("Hello ");  </a:t>
            </a:r>
          </a:p>
          <a:p>
            <a:r>
              <a:rPr lang="en-US" dirty="0" err="1"/>
              <a:t>sb.insert</a:t>
            </a:r>
            <a:r>
              <a:rPr lang="en-US" dirty="0"/>
              <a:t>(1,"Java");//now original string is changed  </a:t>
            </a:r>
          </a:p>
          <a:p>
            <a:r>
              <a:rPr lang="en-US" dirty="0" err="1"/>
              <a:t>System.out.println</a:t>
            </a:r>
            <a:r>
              <a:rPr lang="en-US" dirty="0"/>
              <a:t>(</a:t>
            </a:r>
            <a:r>
              <a:rPr lang="en-US" dirty="0" err="1"/>
              <a:t>sb</a:t>
            </a:r>
            <a:r>
              <a:rPr lang="en-US" dirty="0"/>
              <a:t>);//prints </a:t>
            </a:r>
            <a:r>
              <a:rPr lang="en-US" dirty="0" err="1"/>
              <a:t>HJavaello</a:t>
            </a:r>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61</a:t>
            </a:fld>
            <a:endParaRPr lang="en-US"/>
          </a:p>
        </p:txBody>
      </p:sp>
    </p:spTree>
    <p:extLst>
      <p:ext uri="{BB962C8B-B14F-4D97-AF65-F5344CB8AC3E}">
        <p14:creationId xmlns:p14="http://schemas.microsoft.com/office/powerpoint/2010/main" val="41875844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StringBuilder</a:t>
            </a:r>
            <a:r>
              <a:rPr lang="en-US" dirty="0"/>
              <a:t> replace() method</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StringBuilder</a:t>
            </a:r>
            <a:r>
              <a:rPr lang="en-US" dirty="0"/>
              <a:t> replace() method replaces the given string from the specified </a:t>
            </a:r>
            <a:r>
              <a:rPr lang="en-US" dirty="0" err="1"/>
              <a:t>beginIndex</a:t>
            </a:r>
            <a:r>
              <a:rPr lang="en-US" dirty="0"/>
              <a:t> and </a:t>
            </a:r>
            <a:r>
              <a:rPr lang="en-US" dirty="0" err="1"/>
              <a:t>endIndex</a:t>
            </a:r>
            <a:r>
              <a:rPr lang="en-US" dirty="0"/>
              <a:t>.</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StringBuilder</a:t>
            </a:r>
            <a:r>
              <a:rPr lang="en-US" dirty="0"/>
              <a:t> </a:t>
            </a:r>
            <a:r>
              <a:rPr lang="en-US" dirty="0" err="1"/>
              <a:t>sb</a:t>
            </a:r>
            <a:r>
              <a:rPr lang="en-US" dirty="0"/>
              <a:t>=</a:t>
            </a:r>
            <a:r>
              <a:rPr lang="en-US" b="1" dirty="0"/>
              <a:t>new</a:t>
            </a:r>
            <a:r>
              <a:rPr lang="en-US" dirty="0"/>
              <a:t> </a:t>
            </a:r>
            <a:r>
              <a:rPr lang="en-US" dirty="0" err="1"/>
              <a:t>StringBuilder</a:t>
            </a:r>
            <a:r>
              <a:rPr lang="en-US" dirty="0"/>
              <a:t>("Hello");  </a:t>
            </a:r>
          </a:p>
          <a:p>
            <a:r>
              <a:rPr lang="en-US" dirty="0" err="1"/>
              <a:t>sb.replace</a:t>
            </a:r>
            <a:r>
              <a:rPr lang="en-US" dirty="0"/>
              <a:t>(1,3,"Java");  </a:t>
            </a:r>
          </a:p>
          <a:p>
            <a:r>
              <a:rPr lang="en-US" dirty="0" err="1"/>
              <a:t>System.out.println</a:t>
            </a:r>
            <a:r>
              <a:rPr lang="en-US" dirty="0"/>
              <a:t>(</a:t>
            </a:r>
            <a:r>
              <a:rPr lang="en-US" dirty="0" err="1"/>
              <a:t>sb</a:t>
            </a:r>
            <a:r>
              <a:rPr lang="en-US" dirty="0"/>
              <a:t>);//prints </a:t>
            </a:r>
            <a:r>
              <a:rPr lang="en-US" dirty="0" err="1"/>
              <a:t>HJavalo</a:t>
            </a:r>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62</a:t>
            </a:fld>
            <a:endParaRPr lang="en-US"/>
          </a:p>
        </p:txBody>
      </p:sp>
    </p:spTree>
    <p:extLst>
      <p:ext uri="{BB962C8B-B14F-4D97-AF65-F5344CB8AC3E}">
        <p14:creationId xmlns:p14="http://schemas.microsoft.com/office/powerpoint/2010/main" val="16706624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StringBuilder</a:t>
            </a:r>
            <a:r>
              <a:rPr lang="en-US" dirty="0"/>
              <a:t> delete() method</a:t>
            </a:r>
            <a:br>
              <a:rPr lang="en-US" dirty="0"/>
            </a:br>
            <a:endParaRPr lang="en-US" dirty="0"/>
          </a:p>
        </p:txBody>
      </p:sp>
      <p:sp>
        <p:nvSpPr>
          <p:cNvPr id="3" name="Content Placeholder 2"/>
          <p:cNvSpPr>
            <a:spLocks noGrp="1"/>
          </p:cNvSpPr>
          <p:nvPr>
            <p:ph idx="1"/>
          </p:nvPr>
        </p:nvSpPr>
        <p:spPr/>
        <p:txBody>
          <a:bodyPr/>
          <a:lstStyle/>
          <a:p>
            <a:r>
              <a:rPr lang="en-US" dirty="0"/>
              <a:t>The delete() method of </a:t>
            </a:r>
            <a:r>
              <a:rPr lang="en-US" dirty="0" err="1"/>
              <a:t>StringBuilder</a:t>
            </a:r>
            <a:r>
              <a:rPr lang="en-US" dirty="0"/>
              <a:t> class deletes the string from the specified </a:t>
            </a:r>
            <a:r>
              <a:rPr lang="en-US" dirty="0" err="1"/>
              <a:t>begi</a:t>
            </a:r>
            <a:endParaRPr lang="en-US" dirty="0"/>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StringBuilder</a:t>
            </a:r>
            <a:r>
              <a:rPr lang="en-US" dirty="0"/>
              <a:t> </a:t>
            </a:r>
            <a:r>
              <a:rPr lang="en-US" dirty="0" err="1"/>
              <a:t>sb</a:t>
            </a:r>
            <a:r>
              <a:rPr lang="en-US" dirty="0"/>
              <a:t>=</a:t>
            </a:r>
            <a:r>
              <a:rPr lang="en-US" b="1" dirty="0"/>
              <a:t>new</a:t>
            </a:r>
            <a:r>
              <a:rPr lang="en-US" dirty="0"/>
              <a:t> </a:t>
            </a:r>
            <a:r>
              <a:rPr lang="en-US" dirty="0" err="1"/>
              <a:t>StringBuilder</a:t>
            </a:r>
            <a:r>
              <a:rPr lang="en-US" dirty="0"/>
              <a:t>("Hello");  </a:t>
            </a:r>
          </a:p>
          <a:p>
            <a:r>
              <a:rPr lang="en-US" dirty="0" err="1"/>
              <a:t>sb.delete</a:t>
            </a:r>
            <a:r>
              <a:rPr lang="en-US" dirty="0"/>
              <a:t>(1,3);  </a:t>
            </a:r>
          </a:p>
          <a:p>
            <a:r>
              <a:rPr lang="en-US" dirty="0" err="1"/>
              <a:t>System.out.println</a:t>
            </a:r>
            <a:r>
              <a:rPr lang="en-US" dirty="0"/>
              <a:t>(</a:t>
            </a:r>
            <a:r>
              <a:rPr lang="en-US" dirty="0" err="1"/>
              <a:t>sb</a:t>
            </a:r>
            <a:r>
              <a:rPr lang="en-US" dirty="0"/>
              <a:t>);//prints </a:t>
            </a:r>
            <a:r>
              <a:rPr lang="en-US" dirty="0" err="1"/>
              <a:t>Hlo</a:t>
            </a:r>
            <a:r>
              <a:rPr lang="en-US" dirty="0"/>
              <a:t>  </a:t>
            </a:r>
          </a:p>
          <a:p>
            <a:r>
              <a:rPr lang="en-US" dirty="0"/>
              <a:t>}  </a:t>
            </a:r>
          </a:p>
          <a:p>
            <a:r>
              <a:rPr lang="en-US" dirty="0"/>
              <a:t>}  </a:t>
            </a:r>
          </a:p>
          <a:p>
            <a:r>
              <a:rPr lang="en-US" dirty="0" err="1"/>
              <a:t>nIndex</a:t>
            </a:r>
            <a:r>
              <a:rPr lang="en-US" dirty="0"/>
              <a:t> to </a:t>
            </a:r>
            <a:r>
              <a:rPr lang="en-US" dirty="0" err="1"/>
              <a:t>endIndex</a:t>
            </a:r>
            <a:r>
              <a:rPr lang="en-US" dirty="0"/>
              <a:t>.</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63</a:t>
            </a:fld>
            <a:endParaRPr lang="en-US"/>
          </a:p>
        </p:txBody>
      </p:sp>
    </p:spTree>
    <p:extLst>
      <p:ext uri="{BB962C8B-B14F-4D97-AF65-F5344CB8AC3E}">
        <p14:creationId xmlns:p14="http://schemas.microsoft.com/office/powerpoint/2010/main" val="7233744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StringBuilder</a:t>
            </a:r>
            <a:r>
              <a:rPr lang="en-US" dirty="0"/>
              <a:t> delete() method</a:t>
            </a:r>
            <a:br>
              <a:rPr lang="en-US" dirty="0"/>
            </a:br>
            <a:endParaRPr lang="en-US" dirty="0"/>
          </a:p>
        </p:txBody>
      </p:sp>
      <p:sp>
        <p:nvSpPr>
          <p:cNvPr id="3" name="Content Placeholder 2"/>
          <p:cNvSpPr>
            <a:spLocks noGrp="1"/>
          </p:cNvSpPr>
          <p:nvPr>
            <p:ph idx="1"/>
          </p:nvPr>
        </p:nvSpPr>
        <p:spPr/>
        <p:txBody>
          <a:bodyPr/>
          <a:lstStyle/>
          <a:p>
            <a:r>
              <a:rPr lang="en-US" dirty="0"/>
              <a:t>The delete() method of </a:t>
            </a:r>
            <a:r>
              <a:rPr lang="en-US" dirty="0" err="1"/>
              <a:t>StringBuilder</a:t>
            </a:r>
            <a:r>
              <a:rPr lang="en-US" dirty="0"/>
              <a:t> class deletes the string from the specified </a:t>
            </a:r>
            <a:r>
              <a:rPr lang="en-US" dirty="0" err="1"/>
              <a:t>beginIndex</a:t>
            </a:r>
            <a:r>
              <a:rPr lang="en-US" dirty="0"/>
              <a:t> to </a:t>
            </a:r>
            <a:r>
              <a:rPr lang="en-US" dirty="0" err="1"/>
              <a:t>endIndex</a:t>
            </a:r>
            <a:r>
              <a:rPr lang="en-US" dirty="0"/>
              <a:t>.</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StringBuilder</a:t>
            </a:r>
            <a:r>
              <a:rPr lang="en-US" dirty="0"/>
              <a:t> </a:t>
            </a:r>
            <a:r>
              <a:rPr lang="en-US" dirty="0" err="1"/>
              <a:t>sb</a:t>
            </a:r>
            <a:r>
              <a:rPr lang="en-US" dirty="0"/>
              <a:t>=</a:t>
            </a:r>
            <a:r>
              <a:rPr lang="en-US" b="1" dirty="0"/>
              <a:t>new</a:t>
            </a:r>
            <a:r>
              <a:rPr lang="en-US" dirty="0"/>
              <a:t> </a:t>
            </a:r>
            <a:r>
              <a:rPr lang="en-US" dirty="0" err="1"/>
              <a:t>StringBuilder</a:t>
            </a:r>
            <a:r>
              <a:rPr lang="en-US" dirty="0"/>
              <a:t>("Hello");  </a:t>
            </a:r>
          </a:p>
          <a:p>
            <a:r>
              <a:rPr lang="en-US" dirty="0" err="1"/>
              <a:t>sb.delete</a:t>
            </a:r>
            <a:r>
              <a:rPr lang="en-US" dirty="0"/>
              <a:t>(1,3);  </a:t>
            </a:r>
          </a:p>
          <a:p>
            <a:r>
              <a:rPr lang="en-US" dirty="0" err="1"/>
              <a:t>System.out.println</a:t>
            </a:r>
            <a:r>
              <a:rPr lang="en-US" dirty="0"/>
              <a:t>(</a:t>
            </a:r>
            <a:r>
              <a:rPr lang="en-US" dirty="0" err="1"/>
              <a:t>sb</a:t>
            </a:r>
            <a:r>
              <a:rPr lang="en-US" dirty="0"/>
              <a:t>);//prints </a:t>
            </a:r>
            <a:r>
              <a:rPr lang="en-US" dirty="0" err="1"/>
              <a:t>Hlo</a:t>
            </a:r>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64</a:t>
            </a:fld>
            <a:endParaRPr lang="en-US"/>
          </a:p>
        </p:txBody>
      </p:sp>
    </p:spTree>
    <p:extLst>
      <p:ext uri="{BB962C8B-B14F-4D97-AF65-F5344CB8AC3E}">
        <p14:creationId xmlns:p14="http://schemas.microsoft.com/office/powerpoint/2010/main" val="34700825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StringBuilder reverse() method</a:t>
            </a:r>
          </a:p>
        </p:txBody>
      </p:sp>
      <p:sp>
        <p:nvSpPr>
          <p:cNvPr id="3" name="Content Placeholder 2"/>
          <p:cNvSpPr>
            <a:spLocks noGrp="1"/>
          </p:cNvSpPr>
          <p:nvPr>
            <p:ph idx="1"/>
          </p:nvPr>
        </p:nvSpPr>
        <p:spPr/>
        <p:txBody>
          <a:bodyPr/>
          <a:lstStyle/>
          <a:p>
            <a:r>
              <a:rPr lang="en-US" dirty="0"/>
              <a:t>The reverse() method of </a:t>
            </a:r>
            <a:r>
              <a:rPr lang="en-US" dirty="0" err="1"/>
              <a:t>StringBuilder</a:t>
            </a:r>
            <a:r>
              <a:rPr lang="en-US" dirty="0"/>
              <a:t> class reverses the current string.</a:t>
            </a:r>
          </a:p>
          <a:p>
            <a:r>
              <a:rPr lang="en-US" b="1" dirty="0"/>
              <a:t>class</a:t>
            </a:r>
            <a:r>
              <a:rPr lang="en-US" dirty="0"/>
              <a:t> A{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StringBuilder</a:t>
            </a:r>
            <a:r>
              <a:rPr lang="en-US" dirty="0"/>
              <a:t> </a:t>
            </a:r>
            <a:r>
              <a:rPr lang="en-US" dirty="0" err="1"/>
              <a:t>sb</a:t>
            </a:r>
            <a:r>
              <a:rPr lang="en-US" dirty="0"/>
              <a:t>=</a:t>
            </a:r>
            <a:r>
              <a:rPr lang="en-US" b="1" dirty="0"/>
              <a:t>new</a:t>
            </a:r>
            <a:r>
              <a:rPr lang="en-US" dirty="0"/>
              <a:t> </a:t>
            </a:r>
            <a:r>
              <a:rPr lang="en-US" dirty="0" err="1"/>
              <a:t>StringBuilder</a:t>
            </a:r>
            <a:r>
              <a:rPr lang="en-US" dirty="0"/>
              <a:t>("Hello");  </a:t>
            </a:r>
          </a:p>
          <a:p>
            <a:r>
              <a:rPr lang="en-US" dirty="0" err="1"/>
              <a:t>sb.reverse</a:t>
            </a:r>
            <a:r>
              <a:rPr lang="en-US" dirty="0"/>
              <a:t>();  </a:t>
            </a:r>
          </a:p>
          <a:p>
            <a:r>
              <a:rPr lang="en-US" dirty="0" err="1"/>
              <a:t>System.out.println</a:t>
            </a:r>
            <a:r>
              <a:rPr lang="en-US" dirty="0"/>
              <a:t>(</a:t>
            </a:r>
            <a:r>
              <a:rPr lang="en-US" dirty="0" err="1"/>
              <a:t>sb</a:t>
            </a:r>
            <a:r>
              <a:rPr lang="en-US" dirty="0"/>
              <a:t>);//prints </a:t>
            </a:r>
            <a:r>
              <a:rPr lang="en-US" dirty="0" err="1"/>
              <a:t>olleH</a:t>
            </a:r>
            <a:r>
              <a:rPr lang="en-US" dirty="0"/>
              <a:t>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65</a:t>
            </a:fld>
            <a:endParaRPr lang="en-US"/>
          </a:p>
        </p:txBody>
      </p:sp>
    </p:spTree>
    <p:extLst>
      <p:ext uri="{BB962C8B-B14F-4D97-AF65-F5344CB8AC3E}">
        <p14:creationId xmlns:p14="http://schemas.microsoft.com/office/powerpoint/2010/main" val="37584342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
            </a:r>
            <a:r>
              <a:rPr lang="en-US" dirty="0"/>
              <a:t>Guess the output</a:t>
            </a:r>
          </a:p>
        </p:txBody>
      </p:sp>
      <p:sp>
        <p:nvSpPr>
          <p:cNvPr id="3" name="Content Placeholder 2"/>
          <p:cNvSpPr>
            <a:spLocks noGrp="1"/>
          </p:cNvSpPr>
          <p:nvPr>
            <p:ph idx="1"/>
          </p:nvPr>
        </p:nvSpPr>
        <p:spPr/>
        <p:txBody>
          <a:bodyPr/>
          <a:lstStyle/>
          <a:p>
            <a:r>
              <a:rPr lang="en-US" dirty="0" err="1"/>
              <a:t>StringBuffer</a:t>
            </a:r>
            <a:r>
              <a:rPr lang="en-US" dirty="0"/>
              <a:t> </a:t>
            </a:r>
            <a:r>
              <a:rPr lang="en-US" dirty="0" err="1"/>
              <a:t>sb</a:t>
            </a:r>
            <a:r>
              <a:rPr lang="en-US" dirty="0"/>
              <a:t> = </a:t>
            </a:r>
            <a:r>
              <a:rPr lang="en-US" b="1" dirty="0"/>
              <a:t>new </a:t>
            </a:r>
            <a:r>
              <a:rPr lang="en-US" b="1" dirty="0" err="1"/>
              <a:t>StringBuffer</a:t>
            </a:r>
            <a:r>
              <a:rPr lang="en-US" b="1" dirty="0"/>
              <a:t>("</a:t>
            </a:r>
            <a:r>
              <a:rPr lang="en-US" b="1" dirty="0" err="1"/>
              <a:t>amr</a:t>
            </a:r>
            <a:r>
              <a:rPr lang="en-US" b="1" dirty="0"/>
              <a:t>");</a:t>
            </a:r>
          </a:p>
          <a:p>
            <a:r>
              <a:rPr lang="en-US" dirty="0" err="1"/>
              <a:t>StringBuffer</a:t>
            </a:r>
            <a:r>
              <a:rPr lang="en-US" dirty="0"/>
              <a:t> sb1 = </a:t>
            </a:r>
            <a:r>
              <a:rPr lang="en-US" b="1" dirty="0"/>
              <a:t>new </a:t>
            </a:r>
            <a:r>
              <a:rPr lang="en-US" b="1" dirty="0" err="1"/>
              <a:t>StringBuffer</a:t>
            </a:r>
            <a:r>
              <a:rPr lang="en-US" b="1" dirty="0"/>
              <a:t>("</a:t>
            </a:r>
            <a:r>
              <a:rPr lang="en-US" b="1" dirty="0" err="1"/>
              <a:t>amr</a:t>
            </a:r>
            <a:r>
              <a:rPr lang="en-US" b="1" dirty="0"/>
              <a:t>");</a:t>
            </a:r>
          </a:p>
          <a:p>
            <a:r>
              <a:rPr lang="en-US" dirty="0" err="1"/>
              <a:t>System.</a:t>
            </a:r>
            <a:r>
              <a:rPr lang="en-US" i="1" dirty="0" err="1"/>
              <a:t>out.println</a:t>
            </a:r>
            <a:r>
              <a:rPr lang="en-US" i="1" dirty="0"/>
              <a:t>(</a:t>
            </a:r>
            <a:r>
              <a:rPr lang="en-US" i="1" dirty="0" err="1"/>
              <a:t>sb.equals</a:t>
            </a:r>
            <a:r>
              <a:rPr lang="en-US" i="1" dirty="0"/>
              <a:t>(sb1));</a:t>
            </a:r>
          </a:p>
          <a:p>
            <a:pPr marL="0" indent="0">
              <a:buNone/>
            </a:pPr>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66</a:t>
            </a:fld>
            <a:endParaRPr lang="en-US"/>
          </a:p>
        </p:txBody>
      </p:sp>
    </p:spTree>
    <p:extLst>
      <p:ext uri="{BB962C8B-B14F-4D97-AF65-F5344CB8AC3E}">
        <p14:creationId xmlns:p14="http://schemas.microsoft.com/office/powerpoint/2010/main" val="1014254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lstStyle/>
          <a:p>
            <a:r>
              <a:rPr lang="en-US" dirty="0"/>
              <a:t>False</a:t>
            </a:r>
          </a:p>
          <a:p>
            <a:r>
              <a:rPr lang="en-US" dirty="0"/>
              <a:t>Reason: </a:t>
            </a:r>
            <a:r>
              <a:rPr lang="en-US" dirty="0" err="1"/>
              <a:t>StringBuffer</a:t>
            </a:r>
            <a:r>
              <a:rPr lang="en-US" dirty="0"/>
              <a:t> didn’t implement </a:t>
            </a:r>
            <a:r>
              <a:rPr lang="en-US"/>
              <a:t>equals method</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67</a:t>
            </a:fld>
            <a:endParaRPr lang="en-US"/>
          </a:p>
        </p:txBody>
      </p:sp>
    </p:spTree>
    <p:extLst>
      <p:ext uri="{BB962C8B-B14F-4D97-AF65-F5344CB8AC3E}">
        <p14:creationId xmlns:p14="http://schemas.microsoft.com/office/powerpoint/2010/main" val="1143093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Difference between String and StringBuffer</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6258848"/>
              </p:ext>
            </p:extLst>
          </p:nvPr>
        </p:nvGraphicFramePr>
        <p:xfrm>
          <a:off x="950701" y="2138663"/>
          <a:ext cx="8050635" cy="3890208"/>
        </p:xfrm>
        <a:graphic>
          <a:graphicData uri="http://schemas.openxmlformats.org/drawingml/2006/table">
            <a:tbl>
              <a:tblPr/>
              <a:tblGrid>
                <a:gridCol w="768371">
                  <a:extLst>
                    <a:ext uri="{9D8B030D-6E8A-4147-A177-3AD203B41FA5}">
                      <a16:colId xmlns:a16="http://schemas.microsoft.com/office/drawing/2014/main" val="20000"/>
                    </a:ext>
                  </a:extLst>
                </a:gridCol>
                <a:gridCol w="4598719">
                  <a:extLst>
                    <a:ext uri="{9D8B030D-6E8A-4147-A177-3AD203B41FA5}">
                      <a16:colId xmlns:a16="http://schemas.microsoft.com/office/drawing/2014/main" val="20001"/>
                    </a:ext>
                  </a:extLst>
                </a:gridCol>
                <a:gridCol w="2683545">
                  <a:extLst>
                    <a:ext uri="{9D8B030D-6E8A-4147-A177-3AD203B41FA5}">
                      <a16:colId xmlns:a16="http://schemas.microsoft.com/office/drawing/2014/main" val="20002"/>
                    </a:ext>
                  </a:extLst>
                </a:gridCol>
              </a:tblGrid>
              <a:tr h="307838">
                <a:tc>
                  <a:txBody>
                    <a:bodyPr/>
                    <a:lstStyle/>
                    <a:p>
                      <a:pPr algn="l" fontAlgn="t"/>
                      <a:r>
                        <a:rPr lang="en-US" sz="1600">
                          <a:solidFill>
                            <a:srgbClr val="000000"/>
                          </a:solidFill>
                          <a:effectLst/>
                          <a:latin typeface="times new roman" panose="02020603050405020304" pitchFamily="18" charset="0"/>
                        </a:rPr>
                        <a:t>No.</a:t>
                      </a:r>
                    </a:p>
                  </a:txBody>
                  <a:tcPr marL="33461" marR="33461" marT="33461" marB="33461">
                    <a:lnL w="7620" cap="flat" cmpd="sng" algn="ctr">
                      <a:solidFill>
                        <a:srgbClr val="78C3C8"/>
                      </a:solidFill>
                      <a:prstDash val="solid"/>
                      <a:round/>
                      <a:headEnd type="none" w="med" len="med"/>
                      <a:tailEnd type="none" w="med" len="med"/>
                    </a:lnL>
                    <a:lnR w="7620" cap="flat" cmpd="sng" algn="ctr">
                      <a:solidFill>
                        <a:srgbClr val="78C3C8"/>
                      </a:solidFill>
                      <a:prstDash val="solid"/>
                      <a:round/>
                      <a:headEnd type="none" w="med" len="med"/>
                      <a:tailEnd type="none" w="med" len="med"/>
                    </a:lnR>
                    <a:lnT w="7620" cap="flat" cmpd="sng" algn="ctr">
                      <a:solidFill>
                        <a:srgbClr val="78C3C8"/>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String</a:t>
                      </a:r>
                    </a:p>
                  </a:txBody>
                  <a:tcPr marL="33461" marR="33461" marT="33461" marB="33461">
                    <a:lnL w="7620" cap="flat" cmpd="sng" algn="ctr">
                      <a:solidFill>
                        <a:srgbClr val="78C3C8"/>
                      </a:solidFill>
                      <a:prstDash val="solid"/>
                      <a:round/>
                      <a:headEnd type="none" w="med" len="med"/>
                      <a:tailEnd type="none" w="med" len="med"/>
                    </a:lnL>
                    <a:lnR w="7620" cap="flat" cmpd="sng" algn="ctr">
                      <a:solidFill>
                        <a:srgbClr val="78C3C8"/>
                      </a:solidFill>
                      <a:prstDash val="solid"/>
                      <a:round/>
                      <a:headEnd type="none" w="med" len="med"/>
                      <a:tailEnd type="none" w="med" len="med"/>
                    </a:lnR>
                    <a:lnT w="7620" cap="flat" cmpd="sng" algn="ctr">
                      <a:solidFill>
                        <a:srgbClr val="78C3C8"/>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a:solidFill>
                            <a:srgbClr val="000000"/>
                          </a:solidFill>
                          <a:effectLst/>
                          <a:latin typeface="times new roman" panose="02020603050405020304" pitchFamily="18" charset="0"/>
                        </a:rPr>
                        <a:t>StringBuffer</a:t>
                      </a:r>
                    </a:p>
                  </a:txBody>
                  <a:tcPr marL="33461" marR="33461" marT="33461" marB="33461">
                    <a:lnL w="7620" cap="flat" cmpd="sng" algn="ctr">
                      <a:solidFill>
                        <a:srgbClr val="78C3C8"/>
                      </a:solidFill>
                      <a:prstDash val="solid"/>
                      <a:round/>
                      <a:headEnd type="none" w="med" len="med"/>
                      <a:tailEnd type="none" w="med" len="med"/>
                    </a:lnL>
                    <a:lnR w="7620" cap="flat" cmpd="sng" algn="ctr">
                      <a:solidFill>
                        <a:srgbClr val="78C3C8"/>
                      </a:solidFill>
                      <a:prstDash val="solid"/>
                      <a:round/>
                      <a:headEnd type="none" w="med" len="med"/>
                      <a:tailEnd type="none" w="med" len="med"/>
                    </a:lnR>
                    <a:lnT w="7620" cap="flat" cmpd="sng" algn="ctr">
                      <a:solidFill>
                        <a:srgbClr val="78C3C8"/>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548755">
                <a:tc>
                  <a:txBody>
                    <a:bodyPr/>
                    <a:lstStyle/>
                    <a:p>
                      <a:pPr fontAlgn="t"/>
                      <a:r>
                        <a:rPr lang="en-US" sz="1600" b="0" i="0">
                          <a:solidFill>
                            <a:srgbClr val="000000"/>
                          </a:solidFill>
                          <a:effectLst/>
                          <a:latin typeface="verdana" panose="020B0604030504040204" pitchFamily="34" charset="0"/>
                        </a:rPr>
                        <a:t>1)</a:t>
                      </a:r>
                    </a:p>
                  </a:txBody>
                  <a:tcPr marL="33461" marR="33461" marT="33461" marB="33461">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String class is immutable.</a:t>
                      </a:r>
                    </a:p>
                  </a:txBody>
                  <a:tcPr marL="33461" marR="33461" marT="33461" marB="33461">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StringBuffer class is mutable.</a:t>
                      </a:r>
                    </a:p>
                  </a:txBody>
                  <a:tcPr marL="33461" marR="33461" marT="33461" marB="33461">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12422">
                <a:tc>
                  <a:txBody>
                    <a:bodyPr/>
                    <a:lstStyle/>
                    <a:p>
                      <a:pPr fontAlgn="t"/>
                      <a:r>
                        <a:rPr lang="en-US" sz="1600" b="0" i="0">
                          <a:solidFill>
                            <a:srgbClr val="000000"/>
                          </a:solidFill>
                          <a:effectLst/>
                          <a:latin typeface="verdana" panose="020B0604030504040204" pitchFamily="34" charset="0"/>
                        </a:rPr>
                        <a:t>2)</a:t>
                      </a:r>
                    </a:p>
                  </a:txBody>
                  <a:tcPr marL="33461" marR="33461" marT="33461" marB="33461">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a:solidFill>
                            <a:srgbClr val="000000"/>
                          </a:solidFill>
                          <a:effectLst/>
                          <a:latin typeface="verdana" panose="020B0604030504040204" pitchFamily="34" charset="0"/>
                        </a:rPr>
                        <a:t>String is slow and consumes more memory when you concat too many strings because every time it creates new instance.</a:t>
                      </a:r>
                    </a:p>
                  </a:txBody>
                  <a:tcPr marL="33461" marR="33461" marT="33461" marB="33461">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600" b="0" i="0">
                          <a:solidFill>
                            <a:srgbClr val="000000"/>
                          </a:solidFill>
                          <a:effectLst/>
                          <a:latin typeface="verdana" panose="020B0604030504040204" pitchFamily="34" charset="0"/>
                        </a:rPr>
                        <a:t>StringBuffer is fast and consumes less memory when you cancat strings.</a:t>
                      </a:r>
                    </a:p>
                  </a:txBody>
                  <a:tcPr marL="33461" marR="33461" marT="33461" marB="33461">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1512422">
                <a:tc>
                  <a:txBody>
                    <a:bodyPr/>
                    <a:lstStyle/>
                    <a:p>
                      <a:pPr fontAlgn="t"/>
                      <a:r>
                        <a:rPr lang="en-US" sz="1600" b="0" i="0">
                          <a:solidFill>
                            <a:srgbClr val="000000"/>
                          </a:solidFill>
                          <a:effectLst/>
                          <a:latin typeface="verdana" panose="020B0604030504040204" pitchFamily="34" charset="0"/>
                        </a:rPr>
                        <a:t>3)</a:t>
                      </a:r>
                    </a:p>
                  </a:txBody>
                  <a:tcPr marL="33461" marR="33461" marT="33461" marB="33461">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a:solidFill>
                            <a:srgbClr val="000000"/>
                          </a:solidFill>
                          <a:effectLst/>
                          <a:latin typeface="verdana" panose="020B0604030504040204" pitchFamily="34" charset="0"/>
                        </a:rPr>
                        <a:t>String class overrides the equals() method of Object class. So you can compare the contents of two strings by equals() method.</a:t>
                      </a:r>
                    </a:p>
                  </a:txBody>
                  <a:tcPr marL="33461" marR="33461" marT="33461" marB="33461">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600" b="0" i="0" dirty="0">
                          <a:solidFill>
                            <a:srgbClr val="000000"/>
                          </a:solidFill>
                          <a:effectLst/>
                          <a:latin typeface="verdana" panose="020B0604030504040204" pitchFamily="34" charset="0"/>
                        </a:rPr>
                        <a:t>StringBuffer class doesn't override the equals() method of Object class.</a:t>
                      </a:r>
                    </a:p>
                  </a:txBody>
                  <a:tcPr marL="33461" marR="33461" marT="33461" marB="33461">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68</a:t>
            </a:fld>
            <a:endParaRPr lang="en-US"/>
          </a:p>
        </p:txBody>
      </p:sp>
    </p:spTree>
    <p:extLst>
      <p:ext uri="{BB962C8B-B14F-4D97-AF65-F5344CB8AC3E}">
        <p14:creationId xmlns:p14="http://schemas.microsoft.com/office/powerpoint/2010/main" val="14575287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Difference between StringBuffer and StringBuilder</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32267416"/>
              </p:ext>
            </p:extLst>
          </p:nvPr>
        </p:nvGraphicFramePr>
        <p:xfrm>
          <a:off x="677863" y="1930400"/>
          <a:ext cx="9371394" cy="3573493"/>
        </p:xfrm>
        <a:graphic>
          <a:graphicData uri="http://schemas.openxmlformats.org/drawingml/2006/table">
            <a:tbl>
              <a:tblPr/>
              <a:tblGrid>
                <a:gridCol w="826067">
                  <a:extLst>
                    <a:ext uri="{9D8B030D-6E8A-4147-A177-3AD203B41FA5}">
                      <a16:colId xmlns:a16="http://schemas.microsoft.com/office/drawing/2014/main" val="20000"/>
                    </a:ext>
                  </a:extLst>
                </a:gridCol>
                <a:gridCol w="4037334">
                  <a:extLst>
                    <a:ext uri="{9D8B030D-6E8A-4147-A177-3AD203B41FA5}">
                      <a16:colId xmlns:a16="http://schemas.microsoft.com/office/drawing/2014/main" val="20001"/>
                    </a:ext>
                  </a:extLst>
                </a:gridCol>
                <a:gridCol w="4507993">
                  <a:extLst>
                    <a:ext uri="{9D8B030D-6E8A-4147-A177-3AD203B41FA5}">
                      <a16:colId xmlns:a16="http://schemas.microsoft.com/office/drawing/2014/main" val="20002"/>
                    </a:ext>
                  </a:extLst>
                </a:gridCol>
              </a:tblGrid>
              <a:tr h="421070">
                <a:tc>
                  <a:txBody>
                    <a:bodyPr/>
                    <a:lstStyle/>
                    <a:p>
                      <a:pPr algn="l" fontAlgn="t"/>
                      <a:r>
                        <a:rPr lang="en-US" sz="1700">
                          <a:solidFill>
                            <a:srgbClr val="000000"/>
                          </a:solidFill>
                          <a:effectLst/>
                          <a:latin typeface="times new roman" panose="02020603050405020304" pitchFamily="18" charset="0"/>
                        </a:rPr>
                        <a:t>No.</a:t>
                      </a:r>
                    </a:p>
                  </a:txBody>
                  <a:tcPr marL="35729" marR="35729" marT="35729" marB="35729">
                    <a:lnL w="7620" cap="flat" cmpd="sng" algn="ctr">
                      <a:solidFill>
                        <a:srgbClr val="A8C3C8"/>
                      </a:solidFill>
                      <a:prstDash val="solid"/>
                      <a:round/>
                      <a:headEnd type="none" w="med" len="med"/>
                      <a:tailEnd type="none" w="med" len="med"/>
                    </a:lnL>
                    <a:lnR w="7620" cap="flat" cmpd="sng" algn="ctr">
                      <a:solidFill>
                        <a:srgbClr val="A8C3C8"/>
                      </a:solidFill>
                      <a:prstDash val="solid"/>
                      <a:round/>
                      <a:headEnd type="none" w="med" len="med"/>
                      <a:tailEnd type="none" w="med" len="med"/>
                    </a:lnR>
                    <a:lnT w="7620" cap="flat" cmpd="sng" algn="ctr">
                      <a:solidFill>
                        <a:srgbClr val="A8C3C8"/>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a:solidFill>
                            <a:srgbClr val="000000"/>
                          </a:solidFill>
                          <a:effectLst/>
                          <a:latin typeface="times new roman" panose="02020603050405020304" pitchFamily="18" charset="0"/>
                        </a:rPr>
                        <a:t>StringBuffer</a:t>
                      </a:r>
                    </a:p>
                  </a:txBody>
                  <a:tcPr marL="35729" marR="35729" marT="35729" marB="35729">
                    <a:lnL w="7620" cap="flat" cmpd="sng" algn="ctr">
                      <a:solidFill>
                        <a:srgbClr val="A8C3C8"/>
                      </a:solidFill>
                      <a:prstDash val="solid"/>
                      <a:round/>
                      <a:headEnd type="none" w="med" len="med"/>
                      <a:tailEnd type="none" w="med" len="med"/>
                    </a:lnL>
                    <a:lnR w="7620" cap="flat" cmpd="sng" algn="ctr">
                      <a:solidFill>
                        <a:srgbClr val="A8C3C8"/>
                      </a:solidFill>
                      <a:prstDash val="solid"/>
                      <a:round/>
                      <a:headEnd type="none" w="med" len="med"/>
                      <a:tailEnd type="none" w="med" len="med"/>
                    </a:lnR>
                    <a:lnT w="7620" cap="flat" cmpd="sng" algn="ctr">
                      <a:solidFill>
                        <a:srgbClr val="A8C3C8"/>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a:solidFill>
                            <a:srgbClr val="000000"/>
                          </a:solidFill>
                          <a:effectLst/>
                          <a:latin typeface="times new roman" panose="02020603050405020304" pitchFamily="18" charset="0"/>
                        </a:rPr>
                        <a:t>StringBuilder</a:t>
                      </a:r>
                    </a:p>
                  </a:txBody>
                  <a:tcPr marL="35729" marR="35729" marT="35729" marB="35729">
                    <a:lnL w="7620" cap="flat" cmpd="sng" algn="ctr">
                      <a:solidFill>
                        <a:srgbClr val="A8C3C8"/>
                      </a:solidFill>
                      <a:prstDash val="solid"/>
                      <a:round/>
                      <a:headEnd type="none" w="med" len="med"/>
                      <a:tailEnd type="none" w="med" len="med"/>
                    </a:lnL>
                    <a:lnR w="7620" cap="flat" cmpd="sng" algn="ctr">
                      <a:solidFill>
                        <a:srgbClr val="A8C3C8"/>
                      </a:solidFill>
                      <a:prstDash val="solid"/>
                      <a:round/>
                      <a:headEnd type="none" w="med" len="med"/>
                      <a:tailEnd type="none" w="med" len="med"/>
                    </a:lnR>
                    <a:lnT w="7620" cap="flat" cmpd="sng" algn="ctr">
                      <a:solidFill>
                        <a:srgbClr val="A8C3C8"/>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071272">
                <a:tc>
                  <a:txBody>
                    <a:bodyPr/>
                    <a:lstStyle/>
                    <a:p>
                      <a:pPr fontAlgn="t"/>
                      <a:r>
                        <a:rPr lang="en-US" sz="1700" b="0" i="0">
                          <a:solidFill>
                            <a:srgbClr val="000000"/>
                          </a:solidFill>
                          <a:effectLst/>
                          <a:latin typeface="verdana" panose="020B0604030504040204" pitchFamily="34" charset="0"/>
                        </a:rPr>
                        <a:t>1)</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StringBuffer is </a:t>
                      </a:r>
                      <a:r>
                        <a:rPr lang="en-US" sz="1700" b="0" i="1">
                          <a:solidFill>
                            <a:srgbClr val="000000"/>
                          </a:solidFill>
                          <a:effectLst/>
                          <a:latin typeface="verdana" panose="020B0604030504040204" pitchFamily="34" charset="0"/>
                        </a:rPr>
                        <a:t>synchronized</a:t>
                      </a:r>
                      <a:r>
                        <a:rPr lang="en-US" sz="1700" b="0" i="0">
                          <a:solidFill>
                            <a:srgbClr val="000000"/>
                          </a:solidFill>
                          <a:effectLst/>
                          <a:latin typeface="verdana" panose="020B0604030504040204" pitchFamily="34" charset="0"/>
                        </a:rPr>
                        <a:t> i.e. thread safe. It means two threads can't call the methods of StringBuffer simultaneously.</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StringBuilder is </a:t>
                      </a:r>
                      <a:r>
                        <a:rPr lang="en-US" sz="1700" b="0" i="1">
                          <a:solidFill>
                            <a:srgbClr val="000000"/>
                          </a:solidFill>
                          <a:effectLst/>
                          <a:latin typeface="verdana" panose="020B0604030504040204" pitchFamily="34" charset="0"/>
                        </a:rPr>
                        <a:t>non-synchronized</a:t>
                      </a:r>
                      <a:r>
                        <a:rPr lang="en-US" sz="1700" b="0" i="0">
                          <a:solidFill>
                            <a:srgbClr val="000000"/>
                          </a:solidFill>
                          <a:effectLst/>
                          <a:latin typeface="verdana" panose="020B0604030504040204" pitchFamily="34" charset="0"/>
                        </a:rPr>
                        <a:t> i.e. not thread safe. It means two threads can call the methods of StringBuilder simultaneously.</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81151">
                <a:tc>
                  <a:txBody>
                    <a:bodyPr/>
                    <a:lstStyle/>
                    <a:p>
                      <a:pPr fontAlgn="t"/>
                      <a:r>
                        <a:rPr lang="en-US" sz="1700" b="0" i="0">
                          <a:solidFill>
                            <a:srgbClr val="000000"/>
                          </a:solidFill>
                          <a:effectLst/>
                          <a:latin typeface="verdana" panose="020B0604030504040204" pitchFamily="34" charset="0"/>
                        </a:rPr>
                        <a:t>2)</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StringBuffer is </a:t>
                      </a:r>
                      <a:r>
                        <a:rPr lang="en-US" sz="1700" b="0" i="1">
                          <a:solidFill>
                            <a:srgbClr val="000000"/>
                          </a:solidFill>
                          <a:effectLst/>
                          <a:latin typeface="verdana" panose="020B0604030504040204" pitchFamily="34" charset="0"/>
                        </a:rPr>
                        <a:t>less efficient</a:t>
                      </a:r>
                      <a:r>
                        <a:rPr lang="en-US" sz="1700" b="0" i="0">
                          <a:solidFill>
                            <a:srgbClr val="000000"/>
                          </a:solidFill>
                          <a:effectLst/>
                          <a:latin typeface="verdana" panose="020B0604030504040204" pitchFamily="34" charset="0"/>
                        </a:rPr>
                        <a:t> than StringBuilder.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dirty="0" err="1">
                          <a:solidFill>
                            <a:srgbClr val="000000"/>
                          </a:solidFill>
                          <a:effectLst/>
                          <a:latin typeface="verdana" panose="020B0604030504040204" pitchFamily="34" charset="0"/>
                        </a:rPr>
                        <a:t>StringBuilder</a:t>
                      </a:r>
                      <a:r>
                        <a:rPr lang="en-US" sz="1700" b="0" i="0" dirty="0">
                          <a:solidFill>
                            <a:srgbClr val="000000"/>
                          </a:solidFill>
                          <a:effectLst/>
                          <a:latin typeface="verdana" panose="020B0604030504040204" pitchFamily="34" charset="0"/>
                        </a:rPr>
                        <a:t> is </a:t>
                      </a:r>
                      <a:r>
                        <a:rPr lang="en-US" sz="1700" b="0" i="1" dirty="0">
                          <a:solidFill>
                            <a:srgbClr val="000000"/>
                          </a:solidFill>
                          <a:effectLst/>
                          <a:latin typeface="verdana" panose="020B0604030504040204" pitchFamily="34" charset="0"/>
                        </a:rPr>
                        <a:t>more efficient</a:t>
                      </a:r>
                      <a:r>
                        <a:rPr lang="en-US" sz="1700" b="0" i="0" dirty="0">
                          <a:solidFill>
                            <a:srgbClr val="000000"/>
                          </a:solidFill>
                          <a:effectLst/>
                          <a:latin typeface="verdana" panose="020B0604030504040204" pitchFamily="34" charset="0"/>
                        </a:rPr>
                        <a:t> than StringBuffer.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69</a:t>
            </a:fld>
            <a:endParaRPr lang="en-US"/>
          </a:p>
        </p:txBody>
      </p:sp>
    </p:spTree>
    <p:extLst>
      <p:ext uri="{BB962C8B-B14F-4D97-AF65-F5344CB8AC3E}">
        <p14:creationId xmlns:p14="http://schemas.microsoft.com/office/powerpoint/2010/main" val="11046145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for Strings</a:t>
            </a:r>
          </a:p>
        </p:txBody>
      </p:sp>
      <p:pic>
        <p:nvPicPr>
          <p:cNvPr id="4" name="Content Placeholder 3"/>
          <p:cNvPicPr>
            <a:picLocks noGrp="1" noChangeAspect="1"/>
          </p:cNvPicPr>
          <p:nvPr>
            <p:ph idx="1"/>
          </p:nvPr>
        </p:nvPicPr>
        <p:blipFill>
          <a:blip r:embed="rId2"/>
          <a:stretch>
            <a:fillRect/>
          </a:stretch>
        </p:blipFill>
        <p:spPr>
          <a:xfrm>
            <a:off x="3105147" y="2569554"/>
            <a:ext cx="3741744" cy="3063505"/>
          </a:xfrm>
          <a:prstGeom prst="rect">
            <a:avLst/>
          </a:prstGeom>
        </p:spPr>
      </p:pic>
      <p:sp>
        <p:nvSpPr>
          <p:cNvPr id="3" name="Date Placeholder 2"/>
          <p:cNvSpPr>
            <a:spLocks noGrp="1"/>
          </p:cNvSpPr>
          <p:nvPr>
            <p:ph type="dt" sz="half" idx="10"/>
          </p:nvPr>
        </p:nvSpPr>
        <p:spPr/>
        <p:txBody>
          <a:bodyPr/>
          <a:lstStyle/>
          <a:p>
            <a:fld id="{53FEB1C4-9DC8-4090-AE86-6308D53F855B}"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a:t>
            </a:fld>
            <a:endParaRPr lang="en-US"/>
          </a:p>
        </p:txBody>
      </p:sp>
    </p:spTree>
    <p:extLst>
      <p:ext uri="{BB962C8B-B14F-4D97-AF65-F5344CB8AC3E}">
        <p14:creationId xmlns:p14="http://schemas.microsoft.com/office/powerpoint/2010/main" val="1726995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Immutable class?</a:t>
            </a:r>
          </a:p>
        </p:txBody>
      </p:sp>
      <p:sp>
        <p:nvSpPr>
          <p:cNvPr id="3" name="Content Placeholder 2"/>
          <p:cNvSpPr>
            <a:spLocks noGrp="1"/>
          </p:cNvSpPr>
          <p:nvPr>
            <p:ph idx="1"/>
          </p:nvPr>
        </p:nvSpPr>
        <p:spPr/>
        <p:txBody>
          <a:bodyPr/>
          <a:lstStyle/>
          <a:p>
            <a:r>
              <a:rPr lang="en-US" dirty="0"/>
              <a:t>There are many immutable classes like String, Boolean, Byte, Short, Integer, Long, Float, Double etc. </a:t>
            </a:r>
          </a:p>
          <a:p>
            <a:r>
              <a:rPr lang="en-US" dirty="0"/>
              <a:t>In short, all the wrapper classes and String class is immutable. </a:t>
            </a:r>
          </a:p>
          <a:p>
            <a:r>
              <a:rPr lang="en-US" dirty="0"/>
              <a:t>We can also create immutable class by creating final class that have final data members as the example given below:</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70</a:t>
            </a:fld>
            <a:endParaRPr lang="en-US"/>
          </a:p>
        </p:txBody>
      </p:sp>
    </p:spTree>
    <p:extLst>
      <p:ext uri="{BB962C8B-B14F-4D97-AF65-F5344CB8AC3E}">
        <p14:creationId xmlns:p14="http://schemas.microsoft.com/office/powerpoint/2010/main" val="1256958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TestWrapper</a:t>
            </a:r>
            <a:r>
              <a:rPr lang="en-US" dirty="0"/>
              <a:t> classes which are mutable or not?</a:t>
            </a:r>
            <a:br>
              <a:rPr lang="en-US" dirty="0"/>
            </a:br>
            <a:r>
              <a:rPr lang="en-US" sz="2200" dirty="0">
                <a:solidFill>
                  <a:srgbClr val="FF0000"/>
                </a:solidFill>
              </a:rPr>
              <a:t>All wrapper classes are immutable</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b="1" dirty="0"/>
              <a:t>public class </a:t>
            </a:r>
            <a:r>
              <a:rPr lang="en-US" b="1" dirty="0" err="1"/>
              <a:t>TestWrapperClasses</a:t>
            </a:r>
            <a:r>
              <a:rPr lang="en-US" b="1" dirty="0"/>
              <a:t> {</a:t>
            </a:r>
          </a:p>
          <a:p>
            <a:r>
              <a:rPr lang="en-US" b="1" dirty="0"/>
              <a:t>public static void main(String[] </a:t>
            </a:r>
            <a:r>
              <a:rPr lang="en-US" b="1" dirty="0" err="1"/>
              <a:t>args</a:t>
            </a:r>
            <a:r>
              <a:rPr lang="en-US" b="1" dirty="0"/>
              <a:t>) {</a:t>
            </a:r>
          </a:p>
          <a:p>
            <a:r>
              <a:rPr lang="en-US" dirty="0"/>
              <a:t>Integer </a:t>
            </a:r>
            <a:r>
              <a:rPr lang="en-US" dirty="0" err="1"/>
              <a:t>i</a:t>
            </a:r>
            <a:r>
              <a:rPr lang="en-US" dirty="0"/>
              <a:t> = 10;</a:t>
            </a:r>
          </a:p>
          <a:p>
            <a:r>
              <a:rPr lang="en-US" dirty="0" err="1"/>
              <a:t>System.</a:t>
            </a:r>
            <a:r>
              <a:rPr lang="en-US" b="1" i="1" dirty="0" err="1"/>
              <a:t>out.println</a:t>
            </a:r>
            <a:r>
              <a:rPr lang="en-US" b="1" i="1" dirty="0"/>
              <a:t>(</a:t>
            </a:r>
            <a:r>
              <a:rPr lang="en-US" b="1" i="1" dirty="0" err="1"/>
              <a:t>i.hashCode</a:t>
            </a:r>
            <a:r>
              <a:rPr lang="en-US" b="1" i="1" dirty="0"/>
              <a:t>());</a:t>
            </a:r>
          </a:p>
          <a:p>
            <a:r>
              <a:rPr lang="en-US" dirty="0" err="1"/>
              <a:t>i</a:t>
            </a:r>
            <a:r>
              <a:rPr lang="en-US" dirty="0"/>
              <a:t> = </a:t>
            </a:r>
            <a:r>
              <a:rPr lang="en-US" dirty="0" err="1"/>
              <a:t>i</a:t>
            </a:r>
            <a:r>
              <a:rPr lang="en-US" dirty="0"/>
              <a:t> + 10;</a:t>
            </a:r>
          </a:p>
          <a:p>
            <a:r>
              <a:rPr lang="en-US" dirty="0" err="1"/>
              <a:t>System.</a:t>
            </a:r>
            <a:r>
              <a:rPr lang="en-US" b="1" i="1" dirty="0" err="1"/>
              <a:t>out.println</a:t>
            </a:r>
            <a:r>
              <a:rPr lang="en-US" b="1" i="1" dirty="0"/>
              <a:t>(</a:t>
            </a:r>
            <a:r>
              <a:rPr lang="en-US" b="1" i="1" dirty="0" err="1"/>
              <a:t>i.hashCode</a:t>
            </a:r>
            <a:r>
              <a:rPr lang="en-US" b="1" i="1" dirty="0"/>
              <a:t>());</a:t>
            </a:r>
          </a:p>
          <a:p>
            <a:endParaRPr lang="en-US" dirty="0"/>
          </a:p>
          <a:p>
            <a:r>
              <a:rPr lang="en-US" dirty="0"/>
              <a:t>Double d = 10.45;</a:t>
            </a:r>
          </a:p>
          <a:p>
            <a:r>
              <a:rPr lang="en-US" dirty="0" err="1"/>
              <a:t>System.</a:t>
            </a:r>
            <a:r>
              <a:rPr lang="en-US" b="1" i="1" dirty="0" err="1"/>
              <a:t>out.println</a:t>
            </a:r>
            <a:r>
              <a:rPr lang="en-US" b="1" i="1" dirty="0"/>
              <a:t>(</a:t>
            </a:r>
            <a:r>
              <a:rPr lang="en-US" b="1" i="1" dirty="0" err="1"/>
              <a:t>d.hashCode</a:t>
            </a:r>
            <a:r>
              <a:rPr lang="en-US" b="1" i="1" dirty="0"/>
              <a:t>());</a:t>
            </a:r>
          </a:p>
          <a:p>
            <a:r>
              <a:rPr lang="en-US" dirty="0"/>
              <a:t>d = d + 10;</a:t>
            </a:r>
          </a:p>
          <a:p>
            <a:r>
              <a:rPr lang="en-US" dirty="0" err="1"/>
              <a:t>System.</a:t>
            </a:r>
            <a:r>
              <a:rPr lang="en-US" b="1" i="1" dirty="0" err="1"/>
              <a:t>out.println</a:t>
            </a:r>
            <a:r>
              <a:rPr lang="en-US" b="1" i="1" dirty="0"/>
              <a:t>(</a:t>
            </a:r>
            <a:r>
              <a:rPr lang="en-US" b="1" i="1" dirty="0" err="1"/>
              <a:t>d.hashCode</a:t>
            </a:r>
            <a:r>
              <a:rPr lang="en-US" b="1" i="1" dirty="0"/>
              <a:t>());</a:t>
            </a:r>
          </a:p>
          <a:p>
            <a:r>
              <a:rPr lang="en-US" dirty="0"/>
              <a:t>}</a:t>
            </a:r>
          </a:p>
          <a:p>
            <a:endParaRPr lang="en-US" dirty="0"/>
          </a:p>
          <a:p>
            <a:r>
              <a:rPr lang="en-US" dirty="0"/>
              <a:t>}</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71</a:t>
            </a:fld>
            <a:endParaRPr lang="en-US"/>
          </a:p>
        </p:txBody>
      </p:sp>
    </p:spTree>
    <p:extLst>
      <p:ext uri="{BB962C8B-B14F-4D97-AF65-F5344CB8AC3E}">
        <p14:creationId xmlns:p14="http://schemas.microsoft.com/office/powerpoint/2010/main" val="2517590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to create Immutable class</a:t>
            </a:r>
          </a:p>
        </p:txBody>
      </p:sp>
      <p:sp>
        <p:nvSpPr>
          <p:cNvPr id="3" name="Content Placeholder 2"/>
          <p:cNvSpPr>
            <a:spLocks noGrp="1"/>
          </p:cNvSpPr>
          <p:nvPr>
            <p:ph idx="1"/>
          </p:nvPr>
        </p:nvSpPr>
        <p:spPr>
          <a:xfrm>
            <a:off x="677334" y="1426465"/>
            <a:ext cx="8596668" cy="4614898"/>
          </a:xfrm>
        </p:spPr>
        <p:txBody>
          <a:bodyPr>
            <a:normAutofit lnSpcReduction="10000"/>
          </a:bodyPr>
          <a:lstStyle/>
          <a:p>
            <a:r>
              <a:rPr lang="en-US" dirty="0"/>
              <a:t>we have created a final class named Employee. It have one final </a:t>
            </a:r>
            <a:r>
              <a:rPr lang="en-US" dirty="0" err="1"/>
              <a:t>datamember</a:t>
            </a:r>
            <a:r>
              <a:rPr lang="en-US" dirty="0"/>
              <a:t>, a parameterized constructor and getter method.</a:t>
            </a:r>
          </a:p>
          <a:p>
            <a:r>
              <a:rPr lang="en-US" b="1" dirty="0"/>
              <a:t>public</a:t>
            </a:r>
            <a:r>
              <a:rPr lang="en-US" dirty="0"/>
              <a:t> </a:t>
            </a:r>
            <a:r>
              <a:rPr lang="en-US" b="1" dirty="0">
                <a:solidFill>
                  <a:srgbClr val="FF0000"/>
                </a:solidFill>
              </a:rPr>
              <a:t>final</a:t>
            </a:r>
            <a:r>
              <a:rPr lang="en-US" dirty="0">
                <a:solidFill>
                  <a:srgbClr val="FF0000"/>
                </a:solidFill>
              </a:rPr>
              <a:t> </a:t>
            </a:r>
            <a:r>
              <a:rPr lang="en-US" b="1" dirty="0">
                <a:solidFill>
                  <a:srgbClr val="FF0000"/>
                </a:solidFill>
              </a:rPr>
              <a:t>class</a:t>
            </a:r>
            <a:r>
              <a:rPr lang="en-US" dirty="0"/>
              <a:t> Employee{  </a:t>
            </a:r>
          </a:p>
          <a:p>
            <a:r>
              <a:rPr lang="en-US" b="1" dirty="0">
                <a:solidFill>
                  <a:srgbClr val="FF0000"/>
                </a:solidFill>
              </a:rPr>
              <a:t>final</a:t>
            </a:r>
            <a:r>
              <a:rPr lang="en-US" dirty="0">
                <a:solidFill>
                  <a:srgbClr val="FF0000"/>
                </a:solidFill>
              </a:rPr>
              <a:t> String </a:t>
            </a:r>
            <a:r>
              <a:rPr lang="en-US" dirty="0" err="1">
                <a:solidFill>
                  <a:srgbClr val="FF0000"/>
                </a:solidFill>
              </a:rPr>
              <a:t>pancardNumber</a:t>
            </a:r>
            <a:r>
              <a:rPr lang="en-US" dirty="0">
                <a:solidFill>
                  <a:srgbClr val="FF0000"/>
                </a:solidFill>
              </a:rPr>
              <a:t>;</a:t>
            </a:r>
            <a:r>
              <a:rPr lang="en-US" dirty="0"/>
              <a:t>  </a:t>
            </a:r>
          </a:p>
          <a:p>
            <a:r>
              <a:rPr lang="en-US" dirty="0"/>
              <a:t>  </a:t>
            </a:r>
          </a:p>
          <a:p>
            <a:r>
              <a:rPr lang="en-US" b="1" dirty="0"/>
              <a:t>public</a:t>
            </a:r>
            <a:r>
              <a:rPr lang="en-US" dirty="0"/>
              <a:t> Employee(String </a:t>
            </a:r>
            <a:r>
              <a:rPr lang="en-US" dirty="0" err="1"/>
              <a:t>pancardNumber</a:t>
            </a:r>
            <a:r>
              <a:rPr lang="en-US" dirty="0"/>
              <a:t>){  </a:t>
            </a:r>
          </a:p>
          <a:p>
            <a:r>
              <a:rPr lang="en-US" b="1" dirty="0" err="1"/>
              <a:t>this</a:t>
            </a:r>
            <a:r>
              <a:rPr lang="en-US" dirty="0" err="1"/>
              <a:t>.pancardNumber</a:t>
            </a:r>
            <a:r>
              <a:rPr lang="en-US" dirty="0"/>
              <a:t>=</a:t>
            </a:r>
            <a:r>
              <a:rPr lang="en-US" dirty="0" err="1"/>
              <a:t>pancardNumber</a:t>
            </a:r>
            <a:r>
              <a:rPr lang="en-US" dirty="0"/>
              <a:t>;  </a:t>
            </a:r>
          </a:p>
          <a:p>
            <a:r>
              <a:rPr lang="en-US" dirty="0"/>
              <a:t>}  </a:t>
            </a:r>
          </a:p>
          <a:p>
            <a:r>
              <a:rPr lang="en-US" dirty="0"/>
              <a:t>  </a:t>
            </a:r>
          </a:p>
          <a:p>
            <a:r>
              <a:rPr lang="en-US" b="1" dirty="0"/>
              <a:t>public</a:t>
            </a:r>
            <a:r>
              <a:rPr lang="en-US" dirty="0"/>
              <a:t> String </a:t>
            </a:r>
            <a:r>
              <a:rPr lang="en-US" dirty="0" err="1"/>
              <a:t>getPancardNumber</a:t>
            </a:r>
            <a:r>
              <a:rPr lang="en-US" dirty="0"/>
              <a:t>(){  </a:t>
            </a:r>
          </a:p>
          <a:p>
            <a:r>
              <a:rPr lang="en-US" b="1" dirty="0"/>
              <a:t>return</a:t>
            </a:r>
            <a:r>
              <a:rPr lang="en-US" dirty="0"/>
              <a:t> </a:t>
            </a:r>
            <a:r>
              <a:rPr lang="en-US" dirty="0" err="1"/>
              <a:t>pancardNumber</a:t>
            </a:r>
            <a:r>
              <a:rPr lang="en-US" dirty="0"/>
              <a:t>;  </a:t>
            </a:r>
          </a:p>
          <a:p>
            <a:r>
              <a:rPr lang="en-US" dirty="0"/>
              <a:t>}  }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72</a:t>
            </a:fld>
            <a:endParaRPr lang="en-US"/>
          </a:p>
        </p:txBody>
      </p:sp>
    </p:spTree>
    <p:extLst>
      <p:ext uri="{BB962C8B-B14F-4D97-AF65-F5344CB8AC3E}">
        <p14:creationId xmlns:p14="http://schemas.microsoft.com/office/powerpoint/2010/main" val="4039083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a:t>The instance variable of the class is final i.e. we cannot change the value of it after creating an object.</a:t>
            </a:r>
          </a:p>
          <a:p>
            <a:r>
              <a:rPr lang="en-US"/>
              <a:t>The class is final so we cannot create the subclass.</a:t>
            </a:r>
          </a:p>
          <a:p>
            <a:r>
              <a:rPr lang="en-US"/>
              <a:t>There is no setter methods i.e. we have no option to change the value of the instance variable.</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73</a:t>
            </a:fld>
            <a:endParaRPr lang="en-US"/>
          </a:p>
        </p:txBody>
      </p:sp>
    </p:spTree>
    <p:extLst>
      <p:ext uri="{BB962C8B-B14F-4D97-AF65-F5344CB8AC3E}">
        <p14:creationId xmlns:p14="http://schemas.microsoft.com/office/powerpoint/2010/main" val="31463831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toString</a:t>
            </a:r>
            <a:r>
              <a:rPr lang="en-US" dirty="0"/>
              <a:t>() method</a:t>
            </a:r>
          </a:p>
        </p:txBody>
      </p:sp>
      <p:sp>
        <p:nvSpPr>
          <p:cNvPr id="3" name="Content Placeholder 2"/>
          <p:cNvSpPr>
            <a:spLocks noGrp="1"/>
          </p:cNvSpPr>
          <p:nvPr>
            <p:ph idx="1"/>
          </p:nvPr>
        </p:nvSpPr>
        <p:spPr/>
        <p:txBody>
          <a:bodyPr/>
          <a:lstStyle/>
          <a:p>
            <a:r>
              <a:rPr lang="en-US" dirty="0"/>
              <a:t>If you want to represent any object as a string, </a:t>
            </a:r>
            <a:r>
              <a:rPr lang="en-US" b="1" dirty="0" err="1"/>
              <a:t>toString</a:t>
            </a:r>
            <a:r>
              <a:rPr lang="en-US" b="1" dirty="0"/>
              <a:t>() method</a:t>
            </a:r>
            <a:r>
              <a:rPr lang="en-US" dirty="0"/>
              <a:t> comes into existence.</a:t>
            </a:r>
          </a:p>
          <a:p>
            <a:r>
              <a:rPr lang="en-US" dirty="0"/>
              <a:t>The </a:t>
            </a:r>
            <a:r>
              <a:rPr lang="en-US" dirty="0" err="1"/>
              <a:t>toString</a:t>
            </a:r>
            <a:r>
              <a:rPr lang="en-US" dirty="0"/>
              <a:t>() method returns the string representation of the object.</a:t>
            </a:r>
          </a:p>
          <a:p>
            <a:r>
              <a:rPr lang="en-US" dirty="0"/>
              <a:t>If you print any object, java compiler internally invokes the </a:t>
            </a:r>
            <a:r>
              <a:rPr lang="en-US" dirty="0" err="1"/>
              <a:t>toString</a:t>
            </a:r>
            <a:r>
              <a:rPr lang="en-US" dirty="0"/>
              <a:t>() method on the object. So overriding the </a:t>
            </a:r>
            <a:r>
              <a:rPr lang="en-US" dirty="0" err="1"/>
              <a:t>toString</a:t>
            </a:r>
            <a:r>
              <a:rPr lang="en-US" dirty="0"/>
              <a:t>() method, returns the desired output, it can be the state of an object etc. depends on your implementation.</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74</a:t>
            </a:fld>
            <a:endParaRPr lang="en-US"/>
          </a:p>
        </p:txBody>
      </p:sp>
    </p:spTree>
    <p:extLst>
      <p:ext uri="{BB962C8B-B14F-4D97-AF65-F5344CB8AC3E}">
        <p14:creationId xmlns:p14="http://schemas.microsoft.com/office/powerpoint/2010/main" val="2516522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a:t>
            </a:r>
            <a:r>
              <a:rPr lang="en-US" dirty="0" err="1"/>
              <a:t>toString</a:t>
            </a:r>
            <a:r>
              <a:rPr lang="en-US" dirty="0"/>
              <a:t>() method</a:t>
            </a:r>
            <a:br>
              <a:rPr lang="en-US" dirty="0"/>
            </a:br>
            <a:endParaRPr lang="en-US" dirty="0"/>
          </a:p>
        </p:txBody>
      </p:sp>
      <p:sp>
        <p:nvSpPr>
          <p:cNvPr id="3" name="Content Placeholder 2"/>
          <p:cNvSpPr>
            <a:spLocks noGrp="1"/>
          </p:cNvSpPr>
          <p:nvPr>
            <p:ph idx="1"/>
          </p:nvPr>
        </p:nvSpPr>
        <p:spPr/>
        <p:txBody>
          <a:bodyPr/>
          <a:lstStyle/>
          <a:p>
            <a:r>
              <a:rPr lang="en-US" dirty="0"/>
              <a:t>By overriding the </a:t>
            </a:r>
            <a:r>
              <a:rPr lang="en-US" dirty="0" err="1"/>
              <a:t>toString</a:t>
            </a:r>
            <a:r>
              <a:rPr lang="en-US" dirty="0"/>
              <a:t>() method of the Object class, we can return values of the object, so we don't need to write much code.</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75</a:t>
            </a:fld>
            <a:endParaRPr lang="en-US"/>
          </a:p>
        </p:txBody>
      </p:sp>
    </p:spTree>
    <p:extLst>
      <p:ext uri="{BB962C8B-B14F-4D97-AF65-F5344CB8AC3E}">
        <p14:creationId xmlns:p14="http://schemas.microsoft.com/office/powerpoint/2010/main" val="40728388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86" y="0"/>
            <a:ext cx="8596668" cy="749808"/>
          </a:xfrm>
        </p:spPr>
        <p:txBody>
          <a:bodyPr>
            <a:normAutofit/>
          </a:bodyPr>
          <a:lstStyle/>
          <a:p>
            <a:r>
              <a:rPr lang="en-US" sz="2800" dirty="0"/>
              <a:t>Understanding problem without </a:t>
            </a:r>
            <a:r>
              <a:rPr lang="en-US" sz="2800" dirty="0" err="1"/>
              <a:t>toString</a:t>
            </a:r>
            <a:r>
              <a:rPr lang="en-US" sz="2800" dirty="0"/>
              <a:t>() method</a:t>
            </a:r>
          </a:p>
        </p:txBody>
      </p:sp>
      <p:sp>
        <p:nvSpPr>
          <p:cNvPr id="3" name="Content Placeholder 2"/>
          <p:cNvSpPr>
            <a:spLocks noGrp="1"/>
          </p:cNvSpPr>
          <p:nvPr>
            <p:ph idx="1"/>
          </p:nvPr>
        </p:nvSpPr>
        <p:spPr>
          <a:xfrm>
            <a:off x="677334" y="493776"/>
            <a:ext cx="8596668" cy="6263639"/>
          </a:xfrm>
        </p:spPr>
        <p:txBody>
          <a:bodyPr>
            <a:normAutofit fontScale="85000" lnSpcReduction="20000"/>
          </a:bodyPr>
          <a:lstStyle/>
          <a:p>
            <a:r>
              <a:rPr lang="en-US" dirty="0"/>
              <a:t>//Let's see the simple code that prints reference.</a:t>
            </a:r>
            <a:endParaRPr lang="en-US" b="1" dirty="0"/>
          </a:p>
          <a:p>
            <a:r>
              <a:rPr lang="en-US" b="1" dirty="0"/>
              <a:t>class</a:t>
            </a:r>
            <a:r>
              <a:rPr lang="en-US" dirty="0"/>
              <a:t> Student{  </a:t>
            </a:r>
          </a:p>
          <a:p>
            <a:r>
              <a:rPr lang="en-US" dirty="0"/>
              <a:t> </a:t>
            </a:r>
            <a:r>
              <a:rPr lang="en-US" b="1" dirty="0"/>
              <a:t>int</a:t>
            </a:r>
            <a:r>
              <a:rPr lang="en-US" dirty="0"/>
              <a:t> </a:t>
            </a:r>
            <a:r>
              <a:rPr lang="en-US" dirty="0" err="1"/>
              <a:t>rollno</a:t>
            </a:r>
            <a:r>
              <a:rPr lang="en-US" dirty="0"/>
              <a:t>;  </a:t>
            </a:r>
          </a:p>
          <a:p>
            <a:r>
              <a:rPr lang="en-US" dirty="0"/>
              <a:t> String name;  </a:t>
            </a:r>
          </a:p>
          <a:p>
            <a:r>
              <a:rPr lang="en-US" dirty="0"/>
              <a:t> String city;  </a:t>
            </a:r>
          </a:p>
          <a:p>
            <a:r>
              <a:rPr lang="en-US" dirty="0"/>
              <a:t>  </a:t>
            </a:r>
          </a:p>
          <a:p>
            <a:r>
              <a:rPr lang="en-US" dirty="0"/>
              <a:t> Student(</a:t>
            </a:r>
            <a:r>
              <a:rPr lang="en-US" b="1" dirty="0"/>
              <a:t>int</a:t>
            </a:r>
            <a:r>
              <a:rPr lang="en-US" dirty="0"/>
              <a:t> </a:t>
            </a:r>
            <a:r>
              <a:rPr lang="en-US" dirty="0" err="1"/>
              <a:t>rollno</a:t>
            </a:r>
            <a:r>
              <a:rPr lang="en-US" dirty="0"/>
              <a:t>, String name, String city){  </a:t>
            </a:r>
          </a:p>
          <a:p>
            <a:r>
              <a:rPr lang="en-US" dirty="0"/>
              <a:t> </a:t>
            </a:r>
            <a:r>
              <a:rPr lang="en-US" b="1" dirty="0" err="1"/>
              <a:t>this</a:t>
            </a:r>
            <a:r>
              <a:rPr lang="en-US" dirty="0" err="1"/>
              <a:t>.rollno</a:t>
            </a:r>
            <a:r>
              <a:rPr lang="en-US" dirty="0"/>
              <a:t>=</a:t>
            </a:r>
            <a:r>
              <a:rPr lang="en-US" dirty="0" err="1"/>
              <a:t>rollno</a:t>
            </a:r>
            <a:r>
              <a:rPr lang="en-US" dirty="0"/>
              <a:t>;  </a:t>
            </a:r>
          </a:p>
          <a:p>
            <a:r>
              <a:rPr lang="en-US" dirty="0"/>
              <a:t> </a:t>
            </a:r>
            <a:r>
              <a:rPr lang="en-US" b="1" dirty="0"/>
              <a:t>this</a:t>
            </a:r>
            <a:r>
              <a:rPr lang="en-US" dirty="0"/>
              <a:t>.name=name;  </a:t>
            </a:r>
          </a:p>
          <a:p>
            <a:r>
              <a:rPr lang="en-US" dirty="0"/>
              <a:t> </a:t>
            </a:r>
            <a:r>
              <a:rPr lang="en-US" b="1" dirty="0" err="1"/>
              <a:t>this</a:t>
            </a:r>
            <a:r>
              <a:rPr lang="en-US" dirty="0" err="1"/>
              <a:t>.city</a:t>
            </a:r>
            <a:r>
              <a:rPr lang="en-US" dirty="0"/>
              <a:t>=city;  </a:t>
            </a:r>
          </a:p>
          <a:p>
            <a:r>
              <a:rPr lang="en-US" dirty="0"/>
              <a:t> }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Student s1=</a:t>
            </a:r>
            <a:r>
              <a:rPr lang="en-US" b="1" dirty="0"/>
              <a:t>new</a:t>
            </a:r>
            <a:r>
              <a:rPr lang="en-US" dirty="0"/>
              <a:t> Student(101,"Raj","lucknow");  </a:t>
            </a:r>
          </a:p>
          <a:p>
            <a:r>
              <a:rPr lang="en-US" dirty="0"/>
              <a:t>   Student s2=</a:t>
            </a:r>
            <a:r>
              <a:rPr lang="en-US" b="1" dirty="0"/>
              <a:t>new</a:t>
            </a:r>
            <a:r>
              <a:rPr lang="en-US" dirty="0"/>
              <a:t> Student(102,"Vijay","ghaziabad");  </a:t>
            </a:r>
          </a:p>
          <a:p>
            <a:r>
              <a:rPr lang="en-US" dirty="0"/>
              <a:t>     </a:t>
            </a:r>
          </a:p>
          <a:p>
            <a:r>
              <a:rPr lang="en-US" dirty="0"/>
              <a:t>   </a:t>
            </a:r>
            <a:r>
              <a:rPr lang="en-US" dirty="0" err="1"/>
              <a:t>System.out.println</a:t>
            </a:r>
            <a:r>
              <a:rPr lang="en-US" dirty="0"/>
              <a:t>(s1);//compiler writes here s1.toString()  </a:t>
            </a:r>
          </a:p>
          <a:p>
            <a:r>
              <a:rPr lang="en-US" dirty="0"/>
              <a:t>   </a:t>
            </a:r>
            <a:r>
              <a:rPr lang="en-US" dirty="0" err="1"/>
              <a:t>System.out.println</a:t>
            </a:r>
            <a:r>
              <a:rPr lang="en-US" dirty="0"/>
              <a:t>(s2);//compiler writes here s2.toString()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76</a:t>
            </a:fld>
            <a:endParaRPr lang="en-US"/>
          </a:p>
        </p:txBody>
      </p:sp>
    </p:spTree>
    <p:extLst>
      <p:ext uri="{BB962C8B-B14F-4D97-AF65-F5344CB8AC3E}">
        <p14:creationId xmlns:p14="http://schemas.microsoft.com/office/powerpoint/2010/main" val="28413777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As you can see in the above example, printing s1 and s2 prints the </a:t>
            </a:r>
            <a:r>
              <a:rPr lang="en-US" dirty="0" err="1"/>
              <a:t>hashcode</a:t>
            </a:r>
            <a:r>
              <a:rPr lang="en-US" dirty="0"/>
              <a:t> values of the objects but I want to print the values of these objects.</a:t>
            </a:r>
          </a:p>
          <a:p>
            <a:r>
              <a:rPr lang="en-US" dirty="0"/>
              <a:t> Since java compiler internally calls </a:t>
            </a:r>
            <a:r>
              <a:rPr lang="en-US" dirty="0" err="1"/>
              <a:t>toString</a:t>
            </a:r>
            <a:r>
              <a:rPr lang="en-US" dirty="0"/>
              <a:t>() method, overriding this method will return the specified values. Let's understand it with the example given below:</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77</a:t>
            </a:fld>
            <a:endParaRPr lang="en-US"/>
          </a:p>
        </p:txBody>
      </p:sp>
    </p:spTree>
    <p:extLst>
      <p:ext uri="{BB962C8B-B14F-4D97-AF65-F5344CB8AC3E}">
        <p14:creationId xmlns:p14="http://schemas.microsoft.com/office/powerpoint/2010/main" val="33337498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062" y="0"/>
            <a:ext cx="8596668" cy="539496"/>
          </a:xfrm>
        </p:spPr>
        <p:txBody>
          <a:bodyPr>
            <a:normAutofit fontScale="90000"/>
          </a:bodyPr>
          <a:lstStyle/>
          <a:p>
            <a:r>
              <a:rPr lang="en-US" dirty="0"/>
              <a:t>Example of </a:t>
            </a:r>
            <a:r>
              <a:rPr lang="en-US" dirty="0" err="1"/>
              <a:t>toString</a:t>
            </a:r>
            <a:r>
              <a:rPr lang="en-US" dirty="0"/>
              <a:t>() method</a:t>
            </a:r>
          </a:p>
        </p:txBody>
      </p:sp>
      <p:sp>
        <p:nvSpPr>
          <p:cNvPr id="3" name="Content Placeholder 2"/>
          <p:cNvSpPr>
            <a:spLocks noGrp="1"/>
          </p:cNvSpPr>
          <p:nvPr>
            <p:ph idx="1"/>
          </p:nvPr>
        </p:nvSpPr>
        <p:spPr>
          <a:xfrm>
            <a:off x="677334" y="658368"/>
            <a:ext cx="8596668" cy="6199631"/>
          </a:xfrm>
        </p:spPr>
        <p:txBody>
          <a:bodyPr>
            <a:normAutofit fontScale="70000" lnSpcReduction="20000"/>
          </a:bodyPr>
          <a:lstStyle/>
          <a:p>
            <a:r>
              <a:rPr lang="en-US" b="1" dirty="0"/>
              <a:t>class</a:t>
            </a:r>
            <a:r>
              <a:rPr lang="en-US" dirty="0"/>
              <a:t> Student{  </a:t>
            </a:r>
          </a:p>
          <a:p>
            <a:r>
              <a:rPr lang="en-US" dirty="0"/>
              <a:t> </a:t>
            </a:r>
            <a:r>
              <a:rPr lang="en-US" b="1" dirty="0"/>
              <a:t>int</a:t>
            </a:r>
            <a:r>
              <a:rPr lang="en-US" dirty="0"/>
              <a:t> </a:t>
            </a:r>
            <a:r>
              <a:rPr lang="en-US" dirty="0" err="1"/>
              <a:t>rollno</a:t>
            </a:r>
            <a:r>
              <a:rPr lang="en-US" dirty="0"/>
              <a:t>;  </a:t>
            </a:r>
          </a:p>
          <a:p>
            <a:r>
              <a:rPr lang="en-US" dirty="0"/>
              <a:t> String name;  </a:t>
            </a:r>
          </a:p>
          <a:p>
            <a:r>
              <a:rPr lang="en-US" dirty="0"/>
              <a:t> String city;  </a:t>
            </a:r>
          </a:p>
          <a:p>
            <a:r>
              <a:rPr lang="en-US" dirty="0"/>
              <a:t>  </a:t>
            </a:r>
          </a:p>
          <a:p>
            <a:r>
              <a:rPr lang="en-US" dirty="0"/>
              <a:t> Student(</a:t>
            </a:r>
            <a:r>
              <a:rPr lang="en-US" b="1" dirty="0"/>
              <a:t>int</a:t>
            </a:r>
            <a:r>
              <a:rPr lang="en-US" dirty="0"/>
              <a:t> </a:t>
            </a:r>
            <a:r>
              <a:rPr lang="en-US" dirty="0" err="1"/>
              <a:t>rollno</a:t>
            </a:r>
            <a:r>
              <a:rPr lang="en-US" dirty="0"/>
              <a:t>, String name, String city){  </a:t>
            </a:r>
          </a:p>
          <a:p>
            <a:r>
              <a:rPr lang="en-US" dirty="0"/>
              <a:t> </a:t>
            </a:r>
            <a:r>
              <a:rPr lang="en-US" b="1" dirty="0" err="1"/>
              <a:t>this</a:t>
            </a:r>
            <a:r>
              <a:rPr lang="en-US" dirty="0" err="1"/>
              <a:t>.rollno</a:t>
            </a:r>
            <a:r>
              <a:rPr lang="en-US" dirty="0"/>
              <a:t>=</a:t>
            </a:r>
            <a:r>
              <a:rPr lang="en-US" dirty="0" err="1"/>
              <a:t>rollno</a:t>
            </a:r>
            <a:r>
              <a:rPr lang="en-US" dirty="0"/>
              <a:t>;  </a:t>
            </a:r>
          </a:p>
          <a:p>
            <a:r>
              <a:rPr lang="en-US" dirty="0"/>
              <a:t> </a:t>
            </a:r>
            <a:r>
              <a:rPr lang="en-US" b="1" dirty="0"/>
              <a:t>this</a:t>
            </a:r>
            <a:r>
              <a:rPr lang="en-US" dirty="0"/>
              <a:t>.name=name;  </a:t>
            </a:r>
          </a:p>
          <a:p>
            <a:r>
              <a:rPr lang="en-US" dirty="0"/>
              <a:t> </a:t>
            </a:r>
            <a:r>
              <a:rPr lang="en-US" b="1" dirty="0" err="1"/>
              <a:t>this</a:t>
            </a:r>
            <a:r>
              <a:rPr lang="en-US" dirty="0" err="1"/>
              <a:t>.city</a:t>
            </a:r>
            <a:r>
              <a:rPr lang="en-US" dirty="0"/>
              <a:t>=city;  </a:t>
            </a:r>
          </a:p>
          <a:p>
            <a:r>
              <a:rPr lang="en-US" dirty="0"/>
              <a:t> }  </a:t>
            </a:r>
          </a:p>
          <a:p>
            <a:r>
              <a:rPr lang="en-US" dirty="0"/>
              <a:t>   </a:t>
            </a:r>
          </a:p>
          <a:p>
            <a:r>
              <a:rPr lang="en-US" dirty="0"/>
              <a:t> </a:t>
            </a:r>
            <a:r>
              <a:rPr lang="en-US" b="1" dirty="0">
                <a:solidFill>
                  <a:srgbClr val="FF0000"/>
                </a:solidFill>
              </a:rPr>
              <a:t>public</a:t>
            </a:r>
            <a:r>
              <a:rPr lang="en-US" dirty="0">
                <a:solidFill>
                  <a:srgbClr val="FF0000"/>
                </a:solidFill>
              </a:rPr>
              <a:t> String </a:t>
            </a:r>
            <a:r>
              <a:rPr lang="en-US" dirty="0" err="1">
                <a:solidFill>
                  <a:srgbClr val="FF0000"/>
                </a:solidFill>
              </a:rPr>
              <a:t>toString</a:t>
            </a:r>
            <a:r>
              <a:rPr lang="en-US" dirty="0">
                <a:solidFill>
                  <a:srgbClr val="FF0000"/>
                </a:solidFill>
              </a:rPr>
              <a:t>(){//overriding the </a:t>
            </a:r>
            <a:r>
              <a:rPr lang="en-US" dirty="0" err="1">
                <a:solidFill>
                  <a:srgbClr val="FF0000"/>
                </a:solidFill>
              </a:rPr>
              <a:t>toString</a:t>
            </a:r>
            <a:r>
              <a:rPr lang="en-US" dirty="0">
                <a:solidFill>
                  <a:srgbClr val="FF0000"/>
                </a:solidFill>
              </a:rPr>
              <a:t>() method  </a:t>
            </a:r>
          </a:p>
          <a:p>
            <a:r>
              <a:rPr lang="en-US" dirty="0">
                <a:solidFill>
                  <a:srgbClr val="FF0000"/>
                </a:solidFill>
              </a:rPr>
              <a:t>  </a:t>
            </a:r>
            <a:r>
              <a:rPr lang="en-US" b="1" dirty="0">
                <a:solidFill>
                  <a:srgbClr val="FF0000"/>
                </a:solidFill>
              </a:rPr>
              <a:t>return</a:t>
            </a:r>
            <a:r>
              <a:rPr lang="en-US" dirty="0">
                <a:solidFill>
                  <a:srgbClr val="FF0000"/>
                </a:solidFill>
              </a:rPr>
              <a:t> </a:t>
            </a:r>
            <a:r>
              <a:rPr lang="en-US" dirty="0" err="1">
                <a:solidFill>
                  <a:srgbClr val="FF0000"/>
                </a:solidFill>
              </a:rPr>
              <a:t>rollno</a:t>
            </a:r>
            <a:r>
              <a:rPr lang="en-US" dirty="0">
                <a:solidFill>
                  <a:srgbClr val="FF0000"/>
                </a:solidFill>
              </a:rPr>
              <a:t>+" "+name+" "+city;  </a:t>
            </a:r>
          </a:p>
          <a:p>
            <a:r>
              <a:rPr lang="en-US" dirty="0">
                <a:solidFill>
                  <a:srgbClr val="FF0000"/>
                </a:solidFill>
              </a:rPr>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Student s1=</a:t>
            </a:r>
            <a:r>
              <a:rPr lang="en-US" b="1" dirty="0"/>
              <a:t>new</a:t>
            </a:r>
            <a:r>
              <a:rPr lang="en-US" dirty="0"/>
              <a:t> Student(101,"Raj","lucknow");  </a:t>
            </a:r>
          </a:p>
          <a:p>
            <a:r>
              <a:rPr lang="en-US" dirty="0"/>
              <a:t>   Student s2=</a:t>
            </a:r>
            <a:r>
              <a:rPr lang="en-US" b="1" dirty="0"/>
              <a:t>new</a:t>
            </a:r>
            <a:r>
              <a:rPr lang="en-US" dirty="0"/>
              <a:t> Student(102,"Vijay","ghaziabad");  </a:t>
            </a:r>
          </a:p>
          <a:p>
            <a:r>
              <a:rPr lang="en-US" dirty="0"/>
              <a:t>     </a:t>
            </a:r>
          </a:p>
          <a:p>
            <a:r>
              <a:rPr lang="en-US" dirty="0"/>
              <a:t>   </a:t>
            </a:r>
            <a:r>
              <a:rPr lang="en-US" dirty="0" err="1"/>
              <a:t>System.out.println</a:t>
            </a:r>
            <a:r>
              <a:rPr lang="en-US" dirty="0"/>
              <a:t>(s1);//compiler writes here s1.toString()  </a:t>
            </a:r>
          </a:p>
          <a:p>
            <a:r>
              <a:rPr lang="en-US" dirty="0"/>
              <a:t>   </a:t>
            </a:r>
            <a:r>
              <a:rPr lang="en-US" dirty="0" err="1"/>
              <a:t>System.out.println</a:t>
            </a:r>
            <a:r>
              <a:rPr lang="en-US" dirty="0"/>
              <a:t>(s2);//compiler writes here s2.toString()  </a:t>
            </a:r>
          </a:p>
          <a:p>
            <a:r>
              <a:rPr lang="en-US" dirty="0"/>
              <a:t> }  }</a:t>
            </a:r>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78</a:t>
            </a:fld>
            <a:endParaRPr lang="en-US"/>
          </a:p>
        </p:txBody>
      </p:sp>
    </p:spTree>
    <p:extLst>
      <p:ext uri="{BB962C8B-B14F-4D97-AF65-F5344CB8AC3E}">
        <p14:creationId xmlns:p14="http://schemas.microsoft.com/office/powerpoint/2010/main" val="22560009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StringTokenizer</a:t>
            </a:r>
          </a:p>
        </p:txBody>
      </p:sp>
      <p:sp>
        <p:nvSpPr>
          <p:cNvPr id="3" name="Content Placeholder 2"/>
          <p:cNvSpPr>
            <a:spLocks noGrp="1"/>
          </p:cNvSpPr>
          <p:nvPr>
            <p:ph idx="1"/>
          </p:nvPr>
        </p:nvSpPr>
        <p:spPr/>
        <p:txBody>
          <a:bodyPr/>
          <a:lstStyle/>
          <a:p>
            <a:r>
              <a:rPr lang="en-US" dirty="0"/>
              <a:t>The </a:t>
            </a:r>
            <a:r>
              <a:rPr lang="en-US" b="1" dirty="0" err="1"/>
              <a:t>java.util.StringTokenizer</a:t>
            </a:r>
            <a:r>
              <a:rPr lang="en-US" dirty="0"/>
              <a:t> class allows you to break a string into tokens. It is simple way to break string.</a:t>
            </a:r>
          </a:p>
          <a:p>
            <a:r>
              <a:rPr lang="en-US" dirty="0"/>
              <a:t>It doesn't provide the facility to differentiate numbers, quoted strings, identifiers </a:t>
            </a:r>
            <a:r>
              <a:rPr lang="en-US" dirty="0" err="1"/>
              <a:t>etc</a:t>
            </a:r>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79</a:t>
            </a:fld>
            <a:endParaRPr lang="en-US"/>
          </a:p>
        </p:txBody>
      </p:sp>
    </p:spTree>
    <p:extLst>
      <p:ext uri="{BB962C8B-B14F-4D97-AF65-F5344CB8AC3E}">
        <p14:creationId xmlns:p14="http://schemas.microsoft.com/office/powerpoint/2010/main" val="6169765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***String Constant pool</a:t>
            </a:r>
            <a:endParaRPr lang="en-US" dirty="0"/>
          </a:p>
        </p:txBody>
      </p:sp>
      <p:sp>
        <p:nvSpPr>
          <p:cNvPr id="3" name="Content Placeholder 2"/>
          <p:cNvSpPr>
            <a:spLocks noGrp="1"/>
          </p:cNvSpPr>
          <p:nvPr>
            <p:ph idx="1"/>
          </p:nvPr>
        </p:nvSpPr>
        <p:spPr/>
        <p:txBody>
          <a:bodyPr/>
          <a:lstStyle/>
          <a:p>
            <a:r>
              <a:rPr lang="en-US" b="1" i="1" dirty="0"/>
              <a:t>String objects are stored in a special memory area known as string constant pool.</a:t>
            </a:r>
          </a:p>
          <a:p>
            <a:endParaRPr lang="en-US" dirty="0"/>
          </a:p>
        </p:txBody>
      </p:sp>
      <p:sp>
        <p:nvSpPr>
          <p:cNvPr id="4" name="Date Placeholder 3"/>
          <p:cNvSpPr>
            <a:spLocks noGrp="1"/>
          </p:cNvSpPr>
          <p:nvPr>
            <p:ph type="dt" sz="half" idx="10"/>
          </p:nvPr>
        </p:nvSpPr>
        <p:spPr/>
        <p:txBody>
          <a:bodyPr/>
          <a:lstStyle/>
          <a:p>
            <a:fld id="{B4FDE560-8383-4558-8A42-75D7C499F5D5}"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8</a:t>
            </a:fld>
            <a:endParaRPr lang="en-US"/>
          </a:p>
        </p:txBody>
      </p:sp>
    </p:spTree>
    <p:extLst>
      <p:ext uri="{BB962C8B-B14F-4D97-AF65-F5344CB8AC3E}">
        <p14:creationId xmlns:p14="http://schemas.microsoft.com/office/powerpoint/2010/main" val="34429455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a:t>
            </a:r>
            <a:r>
              <a:rPr lang="en-US" dirty="0" err="1"/>
              <a:t>StringTokenizer</a:t>
            </a:r>
            <a:r>
              <a:rPr lang="en-US" dirty="0"/>
              <a:t> class</a:t>
            </a:r>
          </a:p>
        </p:txBody>
      </p:sp>
      <p:graphicFrame>
        <p:nvGraphicFramePr>
          <p:cNvPr id="7" name="Content Placeholder 6"/>
          <p:cNvGraphicFramePr>
            <a:graphicFrameLocks noGrp="1"/>
          </p:cNvGraphicFramePr>
          <p:nvPr>
            <p:ph idx="1"/>
          </p:nvPr>
        </p:nvGraphicFramePr>
        <p:xfrm>
          <a:off x="677863" y="2426263"/>
          <a:ext cx="8596312" cy="3350086"/>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28704">
                <a:tc>
                  <a:txBody>
                    <a:bodyPr/>
                    <a:lstStyle/>
                    <a:p>
                      <a:pPr algn="l" fontAlgn="t"/>
                      <a:r>
                        <a:rPr lang="en-US" sz="1700">
                          <a:solidFill>
                            <a:srgbClr val="000000"/>
                          </a:solidFill>
                          <a:effectLst/>
                          <a:latin typeface="times new roman" panose="02020603050405020304" pitchFamily="18" charset="0"/>
                        </a:rPr>
                        <a:t>Public method</a:t>
                      </a:r>
                    </a:p>
                  </a:txBody>
                  <a:tcPr marL="35729" marR="35729" marT="35729" marB="35729">
                    <a:lnL w="7620" cap="flat" cmpd="sng" algn="ctr">
                      <a:solidFill>
                        <a:srgbClr val="382BC0"/>
                      </a:solidFill>
                      <a:prstDash val="solid"/>
                      <a:round/>
                      <a:headEnd type="none" w="med" len="med"/>
                      <a:tailEnd type="none" w="med" len="med"/>
                    </a:lnL>
                    <a:lnR w="7620" cap="flat" cmpd="sng" algn="ctr">
                      <a:solidFill>
                        <a:srgbClr val="382BC0"/>
                      </a:solidFill>
                      <a:prstDash val="solid"/>
                      <a:round/>
                      <a:headEnd type="none" w="med" len="med"/>
                      <a:tailEnd type="none" w="med" len="med"/>
                    </a:lnR>
                    <a:lnT w="7620" cap="flat" cmpd="sng" algn="ctr">
                      <a:solidFill>
                        <a:srgbClr val="382BC0"/>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700">
                          <a:solidFill>
                            <a:srgbClr val="000000"/>
                          </a:solidFill>
                          <a:effectLst/>
                          <a:latin typeface="times new roman" panose="02020603050405020304" pitchFamily="18" charset="0"/>
                        </a:rPr>
                        <a:t>Description</a:t>
                      </a:r>
                    </a:p>
                  </a:txBody>
                  <a:tcPr marL="35729" marR="35729" marT="35729" marB="35729">
                    <a:lnL w="7620" cap="flat" cmpd="sng" algn="ctr">
                      <a:solidFill>
                        <a:srgbClr val="382BC0"/>
                      </a:solidFill>
                      <a:prstDash val="solid"/>
                      <a:round/>
                      <a:headEnd type="none" w="med" len="med"/>
                      <a:tailEnd type="none" w="med" len="med"/>
                    </a:lnL>
                    <a:lnR w="7620" cap="flat" cmpd="sng" algn="ctr">
                      <a:solidFill>
                        <a:srgbClr val="382BC0"/>
                      </a:solidFill>
                      <a:prstDash val="solid"/>
                      <a:round/>
                      <a:headEnd type="none" w="med" len="med"/>
                      <a:tailEnd type="none" w="med" len="med"/>
                    </a:lnR>
                    <a:lnT w="7620" cap="flat" cmpd="sng" algn="ctr">
                      <a:solidFill>
                        <a:srgbClr val="382BC0"/>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585950">
                <a:tc>
                  <a:txBody>
                    <a:bodyPr/>
                    <a:lstStyle/>
                    <a:p>
                      <a:pPr fontAlgn="t"/>
                      <a:r>
                        <a:rPr lang="en-US" sz="1700" b="0" i="0">
                          <a:solidFill>
                            <a:srgbClr val="000000"/>
                          </a:solidFill>
                          <a:effectLst/>
                          <a:latin typeface="verdana" panose="020B0604030504040204" pitchFamily="34" charset="0"/>
                        </a:rPr>
                        <a:t>boolean hasMoreTokens()</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checks if there is more tokens available.</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85950">
                <a:tc>
                  <a:txBody>
                    <a:bodyPr/>
                    <a:lstStyle/>
                    <a:p>
                      <a:pPr fontAlgn="t"/>
                      <a:r>
                        <a:rPr lang="en-US" sz="1700" b="0" i="0">
                          <a:solidFill>
                            <a:srgbClr val="000000"/>
                          </a:solidFill>
                          <a:effectLst/>
                          <a:latin typeface="verdana" panose="020B0604030504040204" pitchFamily="34" charset="0"/>
                        </a:rPr>
                        <a:t>String nextToken()</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returns the next token from the StringTokenizer object.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585950">
                <a:tc>
                  <a:txBody>
                    <a:bodyPr/>
                    <a:lstStyle/>
                    <a:p>
                      <a:pPr fontAlgn="t"/>
                      <a:r>
                        <a:rPr lang="en-US" sz="1700" b="0" i="0">
                          <a:solidFill>
                            <a:srgbClr val="000000"/>
                          </a:solidFill>
                          <a:effectLst/>
                          <a:latin typeface="verdana" panose="020B0604030504040204" pitchFamily="34" charset="0"/>
                        </a:rPr>
                        <a:t>String nextToken(String delim)</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returns the next token based on the delimeter.</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8704">
                <a:tc>
                  <a:txBody>
                    <a:bodyPr/>
                    <a:lstStyle/>
                    <a:p>
                      <a:pPr fontAlgn="t"/>
                      <a:r>
                        <a:rPr lang="en-US" sz="1700" b="0" i="0">
                          <a:solidFill>
                            <a:srgbClr val="000000"/>
                          </a:solidFill>
                          <a:effectLst/>
                          <a:latin typeface="verdana" panose="020B0604030504040204" pitchFamily="34" charset="0"/>
                        </a:rPr>
                        <a:t>boolean hasMoreElements()</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a:solidFill>
                            <a:srgbClr val="000000"/>
                          </a:solidFill>
                          <a:effectLst/>
                          <a:latin typeface="verdana" panose="020B0604030504040204" pitchFamily="34" charset="0"/>
                        </a:rPr>
                        <a:t>same as hasMoreTokens() method.</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585950">
                <a:tc>
                  <a:txBody>
                    <a:bodyPr/>
                    <a:lstStyle/>
                    <a:p>
                      <a:pPr fontAlgn="t"/>
                      <a:r>
                        <a:rPr lang="en-US" sz="1700" b="0" i="0">
                          <a:solidFill>
                            <a:srgbClr val="000000"/>
                          </a:solidFill>
                          <a:effectLst/>
                          <a:latin typeface="verdana" panose="020B0604030504040204" pitchFamily="34" charset="0"/>
                        </a:rPr>
                        <a:t>Object nextElement()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700" b="0" i="0">
                          <a:solidFill>
                            <a:srgbClr val="000000"/>
                          </a:solidFill>
                          <a:effectLst/>
                          <a:latin typeface="verdana" panose="020B0604030504040204" pitchFamily="34" charset="0"/>
                        </a:rPr>
                        <a:t>same as nextToken() but its return type is Object.</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8704">
                <a:tc>
                  <a:txBody>
                    <a:bodyPr/>
                    <a:lstStyle/>
                    <a:p>
                      <a:pPr fontAlgn="t"/>
                      <a:r>
                        <a:rPr lang="en-US" sz="1700" b="0" i="0">
                          <a:solidFill>
                            <a:srgbClr val="000000"/>
                          </a:solidFill>
                          <a:effectLst/>
                          <a:latin typeface="verdana" panose="020B0604030504040204" pitchFamily="34" charset="0"/>
                        </a:rPr>
                        <a:t>int countTokens()</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700" b="0" i="0" dirty="0">
                          <a:solidFill>
                            <a:srgbClr val="000000"/>
                          </a:solidFill>
                          <a:effectLst/>
                          <a:latin typeface="verdana" panose="020B0604030504040204" pitchFamily="34" charset="0"/>
                        </a:rPr>
                        <a:t>returns the total number of tokens.</a:t>
                      </a:r>
                    </a:p>
                  </a:txBody>
                  <a:tcPr marL="35729" marR="35729" marT="35729" marB="3572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80</a:t>
            </a:fld>
            <a:endParaRPr lang="en-US"/>
          </a:p>
        </p:txBody>
      </p:sp>
    </p:spTree>
    <p:extLst>
      <p:ext uri="{BB962C8B-B14F-4D97-AF65-F5344CB8AC3E}">
        <p14:creationId xmlns:p14="http://schemas.microsoft.com/office/powerpoint/2010/main" val="26399176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err="1"/>
              <a:t>nextToken</a:t>
            </a:r>
            <a:r>
              <a:rPr lang="en-US" dirty="0"/>
              <a:t>(String </a:t>
            </a:r>
            <a:r>
              <a:rPr lang="en-US" dirty="0" err="1"/>
              <a:t>delim</a:t>
            </a:r>
            <a:r>
              <a:rPr lang="en-US" dirty="0"/>
              <a:t>) method of </a:t>
            </a:r>
            <a:r>
              <a:rPr lang="en-US" dirty="0" err="1"/>
              <a:t>StringTokenizer</a:t>
            </a:r>
            <a:r>
              <a:rPr lang="en-US" dirty="0"/>
              <a:t> class</a:t>
            </a:r>
            <a:br>
              <a:rPr lang="en-US" dirty="0"/>
            </a:br>
            <a:endParaRPr lang="en-US" dirty="0"/>
          </a:p>
        </p:txBody>
      </p:sp>
      <p:sp>
        <p:nvSpPr>
          <p:cNvPr id="3" name="Content Placeholder 2"/>
          <p:cNvSpPr>
            <a:spLocks noGrp="1"/>
          </p:cNvSpPr>
          <p:nvPr>
            <p:ph idx="1"/>
          </p:nvPr>
        </p:nvSpPr>
        <p:spPr/>
        <p:txBody>
          <a:bodyPr>
            <a:normAutofit/>
          </a:bodyPr>
          <a:lstStyle/>
          <a:p>
            <a:r>
              <a:rPr lang="en-US" b="1" dirty="0">
                <a:solidFill>
                  <a:srgbClr val="7F0055"/>
                </a:solidFill>
                <a:highlight>
                  <a:srgbClr val="E8F2FE"/>
                </a:highlight>
                <a:latin typeface="Courier New" panose="02070309020205020404" pitchFamily="49" charset="0"/>
              </a:rPr>
              <a:t>import</a:t>
            </a:r>
            <a:r>
              <a:rPr lang="en-US" b="1" dirty="0">
                <a:solidFill>
                  <a:srgbClr val="000000"/>
                </a:solidFill>
                <a:highlight>
                  <a:srgbClr val="E8F2FE"/>
                </a:highlight>
                <a:latin typeface="Courier New" panose="02070309020205020404" pitchFamily="49" charset="0"/>
              </a:rPr>
              <a:t> </a:t>
            </a:r>
            <a:r>
              <a:rPr lang="en-US" b="1" dirty="0" err="1">
                <a:solidFill>
                  <a:srgbClr val="000000"/>
                </a:solidFill>
                <a:highlight>
                  <a:srgbClr val="E8F2FE"/>
                </a:highlight>
                <a:latin typeface="Courier New" panose="02070309020205020404" pitchFamily="49" charset="0"/>
              </a:rPr>
              <a:t>java.util.StringTokenizer</a:t>
            </a:r>
            <a:r>
              <a:rPr lang="en-US" b="1" dirty="0">
                <a:solidFill>
                  <a:srgbClr val="000000"/>
                </a:solidFill>
                <a:highlight>
                  <a:srgbClr val="E8F2FE"/>
                </a:highlight>
                <a:latin typeface="Courier New" panose="02070309020205020404" pitchFamily="49" charset="0"/>
              </a:rPr>
              <a:t>;</a:t>
            </a:r>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name</a:t>
            </a:r>
            <a:r>
              <a:rPr lang="en-US" dirty="0">
                <a:solidFill>
                  <a:srgbClr val="000000"/>
                </a:solidFill>
                <a:latin typeface="Courier New" panose="02070309020205020404" pitchFamily="49" charset="0"/>
              </a:rPr>
              <a:t>= </a:t>
            </a:r>
            <a:r>
              <a:rPr lang="en-US" dirty="0">
                <a:solidFill>
                  <a:srgbClr val="2A00FF"/>
                </a:solidFill>
                <a:latin typeface="Courier New" panose="02070309020205020404" pitchFamily="49" charset="0"/>
              </a:rPr>
              <a:t>"</a:t>
            </a:r>
            <a:r>
              <a:rPr lang="en-US" dirty="0" err="1">
                <a:solidFill>
                  <a:srgbClr val="2A00FF"/>
                </a:solidFill>
                <a:latin typeface="Courier New" panose="02070309020205020404" pitchFamily="49" charset="0"/>
              </a:rPr>
              <a:t>My~name~is~MangaRao</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StringTokenizer</a:t>
            </a:r>
            <a:r>
              <a:rPr lang="en-US" dirty="0">
                <a:solidFill>
                  <a:srgbClr val="000000"/>
                </a:solidFill>
                <a:latin typeface="Courier New" panose="02070309020205020404" pitchFamily="49" charset="0"/>
              </a:rPr>
              <a:t> </a:t>
            </a:r>
            <a:r>
              <a:rPr lang="en-US" dirty="0" err="1">
                <a:solidFill>
                  <a:srgbClr val="6A3E3E"/>
                </a:solidFill>
                <a:latin typeface="Courier New" panose="02070309020205020404" pitchFamily="49" charset="0"/>
              </a:rPr>
              <a:t>st</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StringTokenizer</a:t>
            </a:r>
            <a:r>
              <a:rPr lang="en-US" b="1" dirty="0">
                <a:solidFill>
                  <a:srgbClr val="000000"/>
                </a:solidFill>
                <a:latin typeface="Courier New" panose="02070309020205020404" pitchFamily="49" charset="0"/>
              </a:rPr>
              <a:t>(</a:t>
            </a:r>
            <a:r>
              <a:rPr lang="en-US" b="1" dirty="0">
                <a:solidFill>
                  <a:srgbClr val="6A3E3E"/>
                </a:solidFill>
                <a:latin typeface="Courier New" panose="02070309020205020404" pitchFamily="49" charset="0"/>
              </a:rPr>
              <a:t>name</a:t>
            </a:r>
            <a:r>
              <a:rPr lang="en-US" b="1" dirty="0">
                <a:solidFill>
                  <a:srgbClr val="000000"/>
                </a:solidFill>
                <a:latin typeface="Courier New" panose="02070309020205020404" pitchFamily="49" charset="0"/>
              </a:rPr>
              <a:t>,</a:t>
            </a:r>
            <a:r>
              <a:rPr lang="en-US" b="1" dirty="0">
                <a:solidFill>
                  <a:srgbClr val="2A00FF"/>
                </a:solidFill>
                <a:latin typeface="Courier New" panose="02070309020205020404" pitchFamily="49" charset="0"/>
              </a:rPr>
              <a:t>"~"</a:t>
            </a:r>
            <a:r>
              <a:rPr lang="en-US" b="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while</a:t>
            </a:r>
            <a:r>
              <a:rPr lang="en-US" b="1" dirty="0">
                <a:solidFill>
                  <a:srgbClr val="000000"/>
                </a:solidFill>
                <a:latin typeface="Courier New" panose="02070309020205020404" pitchFamily="49" charset="0"/>
              </a:rPr>
              <a:t>(</a:t>
            </a:r>
            <a:r>
              <a:rPr lang="en-US" b="1" dirty="0" err="1">
                <a:solidFill>
                  <a:srgbClr val="6A3E3E"/>
                </a:solidFill>
                <a:latin typeface="Courier New" panose="02070309020205020404" pitchFamily="49" charset="0"/>
              </a:rPr>
              <a:t>st</a:t>
            </a:r>
            <a:r>
              <a:rPr lang="en-US" b="1" dirty="0" err="1">
                <a:solidFill>
                  <a:srgbClr val="000000"/>
                </a:solidFill>
                <a:latin typeface="Courier New" panose="02070309020205020404" pitchFamily="49" charset="0"/>
              </a:rPr>
              <a:t>.hasMoreTokens</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st</a:t>
            </a:r>
            <a:r>
              <a:rPr lang="en-US" b="1" i="1" dirty="0" err="1">
                <a:solidFill>
                  <a:srgbClr val="000000"/>
                </a:solidFill>
                <a:latin typeface="Courier New" panose="02070309020205020404" pitchFamily="49" charset="0"/>
              </a:rPr>
              <a:t>.nextToken</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 }</a:t>
            </a:r>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81</a:t>
            </a:fld>
            <a:endParaRPr lang="en-US"/>
          </a:p>
        </p:txBody>
      </p:sp>
    </p:spTree>
    <p:extLst>
      <p:ext uri="{BB962C8B-B14F-4D97-AF65-F5344CB8AC3E}">
        <p14:creationId xmlns:p14="http://schemas.microsoft.com/office/powerpoint/2010/main" val="1003409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Spilt() method</a:t>
            </a:r>
          </a:p>
        </p:txBody>
      </p:sp>
      <p:sp>
        <p:nvSpPr>
          <p:cNvPr id="3" name="Content Placeholder 2"/>
          <p:cNvSpPr>
            <a:spLocks noGrp="1"/>
          </p:cNvSpPr>
          <p:nvPr>
            <p:ph idx="1"/>
          </p:nvPr>
        </p:nvSpPr>
        <p:spPr/>
        <p:txBody>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name</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a:t>
            </a:r>
            <a:r>
              <a:rPr lang="en-US" dirty="0" err="1">
                <a:solidFill>
                  <a:srgbClr val="2A00FF"/>
                </a:solidFill>
                <a:latin typeface="Courier New" panose="02070309020205020404" pitchFamily="49" charset="0"/>
              </a:rPr>
              <a:t>My~name~is~MangaRao</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String[] </a:t>
            </a:r>
            <a:r>
              <a:rPr lang="en-US" dirty="0">
                <a:solidFill>
                  <a:srgbClr val="6A3E3E"/>
                </a:solidFill>
                <a:latin typeface="Courier New" panose="02070309020205020404" pitchFamily="49" charset="0"/>
              </a:rPr>
              <a:t>names</a:t>
            </a:r>
            <a:r>
              <a:rPr lang="en-US" dirty="0">
                <a:solidFill>
                  <a:srgbClr val="000000"/>
                </a:solidFill>
                <a:latin typeface="Courier New" panose="02070309020205020404" pitchFamily="49" charset="0"/>
              </a:rPr>
              <a:t> = </a:t>
            </a:r>
            <a:r>
              <a:rPr lang="en-US" dirty="0" err="1">
                <a:solidFill>
                  <a:srgbClr val="6A3E3E"/>
                </a:solidFill>
                <a:latin typeface="Courier New" panose="02070309020205020404" pitchFamily="49" charset="0"/>
              </a:rPr>
              <a:t>name</a:t>
            </a:r>
            <a:r>
              <a:rPr lang="en-US" dirty="0" err="1">
                <a:solidFill>
                  <a:srgbClr val="000000"/>
                </a:solidFill>
                <a:latin typeface="Courier New" panose="02070309020205020404" pitchFamily="49" charset="0"/>
              </a:rPr>
              <a:t>.split</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t>
            </a:r>
            <a:r>
              <a:rPr lang="en-US" dirty="0">
                <a:solidFill>
                  <a:srgbClr val="000000"/>
                </a:solidFill>
                <a:latin typeface="Courier New" panose="02070309020205020404" pitchFamily="49" charset="0"/>
              </a:rPr>
              <a:t>);</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 (</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 0;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&lt; </a:t>
            </a:r>
            <a:r>
              <a:rPr lang="nn-NO" b="1" dirty="0">
                <a:solidFill>
                  <a:srgbClr val="6A3E3E"/>
                </a:solidFill>
                <a:latin typeface="Courier New" panose="02070309020205020404" pitchFamily="49" charset="0"/>
              </a:rPr>
              <a:t>names</a:t>
            </a:r>
            <a:r>
              <a:rPr lang="nn-NO" b="1" dirty="0">
                <a:solidFill>
                  <a:srgbClr val="000000"/>
                </a:solidFill>
                <a:latin typeface="Courier New" panose="02070309020205020404" pitchFamily="49" charset="0"/>
              </a:rPr>
              <a:t>.</a:t>
            </a:r>
            <a:r>
              <a:rPr lang="nn-NO" b="1" dirty="0">
                <a:solidFill>
                  <a:srgbClr val="0000C0"/>
                </a:solidFill>
                <a:latin typeface="Courier New" panose="02070309020205020404" pitchFamily="49" charset="0"/>
              </a:rPr>
              <a:t>length</a:t>
            </a:r>
            <a:r>
              <a:rPr lang="nn-NO" b="1" dirty="0">
                <a:solidFill>
                  <a:srgbClr val="000000"/>
                </a:solidFill>
                <a:latin typeface="Courier New" panose="02070309020205020404" pitchFamily="49" charset="0"/>
              </a:rPr>
              <a:t>; </a:t>
            </a:r>
            <a:r>
              <a:rPr lang="nn-NO" b="1" dirty="0">
                <a:solidFill>
                  <a:srgbClr val="6A3E3E"/>
                </a:solidFill>
                <a:latin typeface="Courier New" panose="02070309020205020404" pitchFamily="49" charset="0"/>
              </a:rPr>
              <a:t>i</a:t>
            </a:r>
            <a:r>
              <a:rPr lang="nn-NO"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names</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i</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 }</a:t>
            </a:r>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82</a:t>
            </a:fld>
            <a:endParaRPr lang="en-US"/>
          </a:p>
        </p:txBody>
      </p:sp>
    </p:spTree>
    <p:extLst>
      <p:ext uri="{BB962C8B-B14F-4D97-AF65-F5344CB8AC3E}">
        <p14:creationId xmlns:p14="http://schemas.microsoft.com/office/powerpoint/2010/main" val="9165915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i="1" dirty="0" err="1"/>
              <a:t>StringTokenizer</a:t>
            </a:r>
            <a:r>
              <a:rPr lang="en-US" b="1" i="1" dirty="0"/>
              <a:t> class is deprecated now. </a:t>
            </a:r>
          </a:p>
          <a:p>
            <a:r>
              <a:rPr lang="en-US" b="1" i="1" dirty="0"/>
              <a:t>It is recommended to use split() method of </a:t>
            </a:r>
            <a:r>
              <a:rPr lang="en-US" b="1" i="1"/>
              <a:t>String class</a:t>
            </a:r>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83</a:t>
            </a:fld>
            <a:endParaRPr lang="en-US"/>
          </a:p>
        </p:txBody>
      </p:sp>
    </p:spTree>
    <p:extLst>
      <p:ext uri="{BB962C8B-B14F-4D97-AF65-F5344CB8AC3E}">
        <p14:creationId xmlns:p14="http://schemas.microsoft.com/office/powerpoint/2010/main" val="28679973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character array is better than String for Storing password in Java</a:t>
            </a:r>
          </a:p>
        </p:txBody>
      </p:sp>
      <p:sp>
        <p:nvSpPr>
          <p:cNvPr id="3" name="Content Placeholder 2"/>
          <p:cNvSpPr>
            <a:spLocks noGrp="1"/>
          </p:cNvSpPr>
          <p:nvPr>
            <p:ph idx="1"/>
          </p:nvPr>
        </p:nvSpPr>
        <p:spPr/>
        <p:txBody>
          <a:bodyPr/>
          <a:lstStyle/>
          <a:p>
            <a:pPr marL="0" indent="0">
              <a:buNone/>
            </a:pPr>
            <a:r>
              <a:rPr lang="en-US"/>
              <a:t>Since</a:t>
            </a:r>
            <a:r>
              <a:rPr lang="en-US" dirty="0"/>
              <a:t> </a:t>
            </a:r>
            <a:r>
              <a:rPr lang="en-US" b="1" dirty="0"/>
              <a:t>Strings are immutable in Java</a:t>
            </a:r>
            <a:r>
              <a:rPr lang="en-US" dirty="0"/>
              <a:t> if you store password as plain text it will be available in memory until Garbage collector clears it and since String are used in String pool for reusability there is pretty high chance that it will be remain in memory for long duration, which pose a security threat. Since anyone who has access to memory dump can find the password in clear text and that's another reason you should always use an encrypted password than plain text. Since Strings are immutable there is no way contents of Strings can be changed because any change will produce new String, while if you char [] you can still set all his element as blank or zero. So </a:t>
            </a:r>
            <a:r>
              <a:rPr lang="en-US" b="1" dirty="0"/>
              <a:t>Storing password in character array clearly mitigates security risk of stealing password</a:t>
            </a:r>
            <a:endParaRPr lang="en-US" dirty="0"/>
          </a:p>
        </p:txBody>
      </p:sp>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84</a:t>
            </a:fld>
            <a:endParaRPr lang="en-US"/>
          </a:p>
        </p:txBody>
      </p:sp>
    </p:spTree>
    <p:extLst>
      <p:ext uri="{BB962C8B-B14F-4D97-AF65-F5344CB8AC3E}">
        <p14:creationId xmlns:p14="http://schemas.microsoft.com/office/powerpoint/2010/main" val="40723636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3D3AF8-BD4C-4166-8B60-70030308BE1F}"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85</a:t>
            </a:fld>
            <a:endParaRPr lang="en-US"/>
          </a:p>
        </p:txBody>
      </p:sp>
      <p:pic>
        <p:nvPicPr>
          <p:cNvPr id="1028" name="Picture 4" descr="C:\Users\MAREPA~1\AppData\Local\Temp\SNAGHTML76d90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83" y="1985204"/>
            <a:ext cx="6762750"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4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java uses concept of string literal?</a:t>
            </a:r>
            <a:br>
              <a:rPr lang="en-US" dirty="0"/>
            </a:br>
            <a:endParaRPr lang="en-US" dirty="0"/>
          </a:p>
        </p:txBody>
      </p:sp>
      <p:sp>
        <p:nvSpPr>
          <p:cNvPr id="3" name="Content Placeholder 2"/>
          <p:cNvSpPr>
            <a:spLocks noGrp="1"/>
          </p:cNvSpPr>
          <p:nvPr>
            <p:ph idx="1"/>
          </p:nvPr>
        </p:nvSpPr>
        <p:spPr/>
        <p:txBody>
          <a:bodyPr/>
          <a:lstStyle/>
          <a:p>
            <a:r>
              <a:rPr lang="en-US" dirty="0"/>
              <a:t>To make Java more memory efficient (because no new objects are created if it exists already in string constant pool).</a:t>
            </a:r>
          </a:p>
        </p:txBody>
      </p:sp>
      <p:sp>
        <p:nvSpPr>
          <p:cNvPr id="4" name="Date Placeholder 3"/>
          <p:cNvSpPr>
            <a:spLocks noGrp="1"/>
          </p:cNvSpPr>
          <p:nvPr>
            <p:ph type="dt" sz="half" idx="10"/>
          </p:nvPr>
        </p:nvSpPr>
        <p:spPr/>
        <p:txBody>
          <a:bodyPr/>
          <a:lstStyle/>
          <a:p>
            <a:fld id="{FEA7A263-EC4D-40F5-AB0F-3C66D3238548}" type="datetime1">
              <a:rPr lang="en-US" smtClean="0"/>
              <a:t>6/14/2018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4F1BCCAC-6E5F-4C9E-8C9F-C5E9A81FEA25}" type="slidenum">
              <a:rPr lang="en-US" smtClean="0"/>
              <a:t>9</a:t>
            </a:fld>
            <a:endParaRPr lang="en-US"/>
          </a:p>
        </p:txBody>
      </p:sp>
    </p:spTree>
    <p:extLst>
      <p:ext uri="{BB962C8B-B14F-4D97-AF65-F5344CB8AC3E}">
        <p14:creationId xmlns:p14="http://schemas.microsoft.com/office/powerpoint/2010/main" val="624525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471</TotalTime>
  <Words>3149</Words>
  <Application>Microsoft Office PowerPoint</Application>
  <PresentationFormat>Widescreen</PresentationFormat>
  <Paragraphs>883</Paragraphs>
  <Slides>85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Arial</vt:lpstr>
      <vt:lpstr>Calibri</vt:lpstr>
      <vt:lpstr>Consolas</vt:lpstr>
      <vt:lpstr>Courier New</vt:lpstr>
      <vt:lpstr>times new roman</vt:lpstr>
      <vt:lpstr>Trebuchet MS</vt:lpstr>
      <vt:lpstr>verdana</vt:lpstr>
      <vt:lpstr>Wingdings 3</vt:lpstr>
      <vt:lpstr>Facet</vt:lpstr>
      <vt:lpstr>Strings</vt:lpstr>
      <vt:lpstr>String</vt:lpstr>
      <vt:lpstr>Note</vt:lpstr>
      <vt:lpstr>What is String in java </vt:lpstr>
      <vt:lpstr>How to create String object? </vt:lpstr>
      <vt:lpstr>1) String literal</vt:lpstr>
      <vt:lpstr>Memory allocation for Strings</vt:lpstr>
      <vt:lpstr>***String Constant pool</vt:lpstr>
      <vt:lpstr>Why java uses concept of string literal? </vt:lpstr>
      <vt:lpstr>2) By new keyword </vt:lpstr>
      <vt:lpstr>String Example</vt:lpstr>
      <vt:lpstr>Java String class methods </vt:lpstr>
      <vt:lpstr>String methods (contd..)</vt:lpstr>
      <vt:lpstr>Immutable String in Java </vt:lpstr>
      <vt:lpstr>Let's try to understand the immutability concept by the example given below:</vt:lpstr>
      <vt:lpstr>As you can see in the above figure that two objects are created but s reference variable still refers to "Sachin" not to "Sachin Tendulkar".</vt:lpstr>
      <vt:lpstr> if we explicitly assign it to the reference variable, it will refer to "Sachin Tendulkar</vt:lpstr>
      <vt:lpstr>Note</vt:lpstr>
      <vt:lpstr>***Why string objects are immutable in java? </vt:lpstr>
      <vt:lpstr>String compare </vt:lpstr>
      <vt:lpstr>1) String compare by equals() method </vt:lpstr>
      <vt:lpstr>String compare by equals() method </vt:lpstr>
      <vt:lpstr>2. String compare by == operator The = = operator compares references not values. </vt:lpstr>
      <vt:lpstr>Memory Allocation</vt:lpstr>
      <vt:lpstr>3) String compare by compareTo() method </vt:lpstr>
      <vt:lpstr>Example of compareTo()</vt:lpstr>
      <vt:lpstr>String Concatenation </vt:lpstr>
      <vt:lpstr>String Concatenation </vt:lpstr>
      <vt:lpstr>1) String Concatenation by + (string concatenation) operator </vt:lpstr>
      <vt:lpstr>Note</vt:lpstr>
      <vt:lpstr>2) String Concatenation by concat() method</vt:lpstr>
      <vt:lpstr>Substring</vt:lpstr>
      <vt:lpstr>Substring</vt:lpstr>
      <vt:lpstr>substring methods</vt:lpstr>
      <vt:lpstr>Example of substring</vt:lpstr>
      <vt:lpstr> String class methods </vt:lpstr>
      <vt:lpstr> String class methods</vt:lpstr>
      <vt:lpstr>String toUpperCase() and toLowerCase() method</vt:lpstr>
      <vt:lpstr>String trim() method </vt:lpstr>
      <vt:lpstr>Java String startsWith() and endsWith() method </vt:lpstr>
      <vt:lpstr>String charAt() method </vt:lpstr>
      <vt:lpstr>length()</vt:lpstr>
      <vt:lpstr>String intern() method </vt:lpstr>
      <vt:lpstr>String valueOf() method </vt:lpstr>
      <vt:lpstr>String replace() method </vt:lpstr>
      <vt:lpstr>StringBuffer class</vt:lpstr>
      <vt:lpstr>Note</vt:lpstr>
      <vt:lpstr>Important Constructors of StringBuffer class </vt:lpstr>
      <vt:lpstr>Important methods of StringBuffer class </vt:lpstr>
      <vt:lpstr>What is mutable string</vt:lpstr>
      <vt:lpstr>1) StringBuffer append() method</vt:lpstr>
      <vt:lpstr>2) StringBuffer insert() method</vt:lpstr>
      <vt:lpstr>3) StringBuffer replace() method </vt:lpstr>
      <vt:lpstr>4) StringBuffer delete() method </vt:lpstr>
      <vt:lpstr>5) StringBuffer reverse() method </vt:lpstr>
      <vt:lpstr>WAP to reverse a string without using predefined reverse() method StringBuffer</vt:lpstr>
      <vt:lpstr>StringBuilder class</vt:lpstr>
      <vt:lpstr>Important Constructors of StringBuilder class </vt:lpstr>
      <vt:lpstr>Important methods of StringBuilder class </vt:lpstr>
      <vt:lpstr>StringBuilder append() method</vt:lpstr>
      <vt:lpstr>2) StringBuilder insert() method</vt:lpstr>
      <vt:lpstr>3) StringBuilder replace() method </vt:lpstr>
      <vt:lpstr>4) StringBuilder delete() method </vt:lpstr>
      <vt:lpstr>4) StringBuilder delete() method </vt:lpstr>
      <vt:lpstr>5) StringBuilder reverse() method</vt:lpstr>
      <vt:lpstr>***Guess the output</vt:lpstr>
      <vt:lpstr>answer</vt:lpstr>
      <vt:lpstr>Difference between String and StringBuffer</vt:lpstr>
      <vt:lpstr>Difference between StringBuffer and StringBuilder</vt:lpstr>
      <vt:lpstr>***How to create Immutable class?</vt:lpstr>
      <vt:lpstr>TestWrapper classes which are mutable or not? All wrapper classes are immutable</vt:lpstr>
      <vt:lpstr>Example to create Immutable class</vt:lpstr>
      <vt:lpstr>Note</vt:lpstr>
      <vt:lpstr>toString() method</vt:lpstr>
      <vt:lpstr>Advantage of toString() method </vt:lpstr>
      <vt:lpstr>Understanding problem without toString() method</vt:lpstr>
      <vt:lpstr>Output</vt:lpstr>
      <vt:lpstr>Example of toString() method</vt:lpstr>
      <vt:lpstr>StringTokenizer</vt:lpstr>
      <vt:lpstr>Methods of StringTokenizer class</vt:lpstr>
      <vt:lpstr>Example of nextToken(String delim) method of StringTokenizer class </vt:lpstr>
      <vt:lpstr>Spilt() method</vt:lpstr>
      <vt:lpstr>Note</vt:lpstr>
      <vt:lpstr>***Why character array is better than String for Storing password in Java</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Arepalli, Manga Rao</dc:creator>
  <cp:lastModifiedBy>Arepalli, Manga Rao (US - Hyderabad)</cp:lastModifiedBy>
  <cp:revision>43</cp:revision>
  <dcterms:created xsi:type="dcterms:W3CDTF">2015-09-17T18:13:18Z</dcterms:created>
  <dcterms:modified xsi:type="dcterms:W3CDTF">2018-06-14T03:45:58Z</dcterms:modified>
</cp:coreProperties>
</file>