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11A7766-05F5-4663-AB7B-BE1FBE15CBC1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</p14:sldIdLst>
        </p14:section>
        <p14:section name="Untitled Section" id="{BC830E7C-C06A-4C22-BB80-B3B7D6479C79}">
          <p14:sldIdLst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10/3/2016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10/3/2016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10/3/2016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10/3/2016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10/3/2016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10/3/2016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avatpoint.com/java-sql-date" TargetMode="External"/><Relationship Id="rId2" Type="http://schemas.openxmlformats.org/officeDocument/2006/relationships/hyperlink" Target="http://www.javatpoint.com/java-util-date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javatpoint.com/java-simpledateformat" TargetMode="External"/><Relationship Id="rId4" Type="http://schemas.openxmlformats.org/officeDocument/2006/relationships/hyperlink" Target="http://www.javatpoint.com/java-date-format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Date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15402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java.sql.Date</a:t>
            </a:r>
            <a:r>
              <a:rPr lang="en-US" dirty="0"/>
              <a:t> Methods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541960"/>
              </p:ext>
            </p:extLst>
          </p:nvPr>
        </p:nvGraphicFramePr>
        <p:xfrm>
          <a:off x="3868738" y="1179566"/>
          <a:ext cx="7315200" cy="4471705"/>
        </p:xfrm>
        <a:graphic>
          <a:graphicData uri="http://schemas.openxmlformats.org/drawingml/2006/table">
            <a:tbl>
              <a:tblPr/>
              <a:tblGrid>
                <a:gridCol w="883566"/>
                <a:gridCol w="3515933"/>
                <a:gridCol w="2915701"/>
              </a:tblGrid>
              <a:tr h="325867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No.</a:t>
                      </a:r>
                    </a:p>
                  </a:txBody>
                  <a:tcPr marL="41993" marR="41993" marT="41993" marB="41993">
                    <a:lnL w="9525" cap="flat" cmpd="sng" algn="ctr">
                      <a:solidFill>
                        <a:srgbClr val="88D7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8D7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8D7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Method</a:t>
                      </a:r>
                    </a:p>
                  </a:txBody>
                  <a:tcPr marL="41993" marR="41993" marT="41993" marB="41993">
                    <a:lnL w="9525" cap="flat" cmpd="sng" algn="ctr">
                      <a:solidFill>
                        <a:srgbClr val="88D7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8D7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8D7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 marL="41993" marR="41993" marT="41993" marB="41993">
                    <a:lnL w="9525" cap="flat" cmpd="sng" algn="ctr">
                      <a:solidFill>
                        <a:srgbClr val="88D7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8D7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8D7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</a:tr>
              <a:tr h="567747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1)</a:t>
                      </a:r>
                    </a:p>
                  </a:txBody>
                  <a:tcPr marL="41993" marR="41993" marT="41993" marB="41993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void setTime(long time)</a:t>
                      </a:r>
                    </a:p>
                  </a:txBody>
                  <a:tcPr marL="41993" marR="41993" marT="41993" marB="41993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changes the current sql date to given time.</a:t>
                      </a:r>
                    </a:p>
                  </a:txBody>
                  <a:tcPr marL="41993" marR="41993" marT="41993" marB="41993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09627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2)</a:t>
                      </a:r>
                    </a:p>
                  </a:txBody>
                  <a:tcPr marL="41993" marR="41993" marT="41993" marB="41993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Instant toInstant()</a:t>
                      </a:r>
                    </a:p>
                  </a:txBody>
                  <a:tcPr marL="41993" marR="41993" marT="41993" marB="41993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converts current sql date into Instant object.</a:t>
                      </a:r>
                    </a:p>
                  </a:txBody>
                  <a:tcPr marL="41993" marR="41993" marT="41993" marB="41993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</a:tr>
              <a:tr h="809627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3)</a:t>
                      </a:r>
                    </a:p>
                  </a:txBody>
                  <a:tcPr marL="41993" marR="41993" marT="41993" marB="41993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LocalDate toLocalDate()</a:t>
                      </a:r>
                    </a:p>
                  </a:txBody>
                  <a:tcPr marL="41993" marR="41993" marT="41993" marB="41993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converts current sql date into LocalDate object.</a:t>
                      </a:r>
                    </a:p>
                  </a:txBody>
                  <a:tcPr marL="41993" marR="41993" marT="41993" marB="41993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67747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4)</a:t>
                      </a:r>
                    </a:p>
                  </a:txBody>
                  <a:tcPr marL="41993" marR="41993" marT="41993" marB="41993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String toString()</a:t>
                      </a:r>
                    </a:p>
                  </a:txBody>
                  <a:tcPr marL="41993" marR="41993" marT="41993" marB="41993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converts this sql date object to a string.</a:t>
                      </a:r>
                    </a:p>
                  </a:txBody>
                  <a:tcPr marL="41993" marR="41993" marT="41993" marB="41993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</a:tr>
              <a:tr h="809627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5)</a:t>
                      </a:r>
                    </a:p>
                  </a:txBody>
                  <a:tcPr marL="41993" marR="41993" marT="41993" marB="41993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static Date valueOf(LocalDate date)</a:t>
                      </a:r>
                    </a:p>
                  </a:txBody>
                  <a:tcPr marL="41993" marR="41993" marT="41993" marB="41993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returns sql date object for the given LocalDate.</a:t>
                      </a:r>
                    </a:p>
                  </a:txBody>
                  <a:tcPr marL="41993" marR="41993" marT="41993" marB="41993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67747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6)</a:t>
                      </a:r>
                    </a:p>
                  </a:txBody>
                  <a:tcPr marL="41993" marR="41993" marT="41993" marB="41993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static Date valueOf(String date)</a:t>
                      </a:r>
                    </a:p>
                  </a:txBody>
                  <a:tcPr marL="41993" marR="41993" marT="41993" marB="41993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returns </a:t>
                      </a: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sql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 date object for the given String.</a:t>
                      </a:r>
                    </a:p>
                  </a:txBody>
                  <a:tcPr marL="41993" marR="41993" marT="41993" marB="41993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8495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java.sql.Date</a:t>
            </a:r>
            <a:r>
              <a:rPr lang="en-US" dirty="0"/>
              <a:t> Example: get current date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SQLDateExample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{  </a:t>
            </a:r>
          </a:p>
          <a:p>
            <a:pPr marL="0" indent="0" algn="just">
              <a:buNone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   </a:t>
            </a: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main(String[] 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args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) {  </a:t>
            </a:r>
          </a:p>
          <a:p>
            <a:pPr marL="0" indent="0" algn="just">
              <a:buNone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       </a:t>
            </a: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long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millis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=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System.currentTimeMillis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();  </a:t>
            </a:r>
          </a:p>
          <a:p>
            <a:pPr marL="0" indent="0" algn="just">
              <a:buNone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       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java.sql.Date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date=</a:t>
            </a: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java.sql.Date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millis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);  </a:t>
            </a:r>
          </a:p>
          <a:p>
            <a:pPr marL="0" indent="0" algn="just">
              <a:buNone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       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System.out.println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(date);  </a:t>
            </a:r>
          </a:p>
          <a:p>
            <a:pPr marL="0" indent="0" algn="just">
              <a:buNone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   }  </a:t>
            </a:r>
          </a:p>
          <a:p>
            <a:pPr marL="0" indent="0" algn="just">
              <a:buNone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}  </a:t>
            </a:r>
            <a:endParaRPr lang="en-US" dirty="0" smtClean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0" indent="0" algn="just">
              <a:buNone/>
            </a:pPr>
            <a:endParaRPr lang="en-US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0" indent="0" algn="just">
              <a:buNone/>
            </a:pPr>
            <a:r>
              <a:rPr 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Output: 2016-10-2</a:t>
            </a:r>
            <a:endParaRPr lang="en-US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2409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Java String to java.sql.Date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import</a:t>
            </a:r>
            <a:r>
              <a:rPr lang="en-US" dirty="0"/>
              <a:t> </a:t>
            </a:r>
            <a:r>
              <a:rPr lang="en-US" dirty="0" err="1"/>
              <a:t>java.sql.Date</a:t>
            </a:r>
            <a:r>
              <a:rPr lang="en-US" dirty="0"/>
              <a:t>;  </a:t>
            </a:r>
          </a:p>
          <a:p>
            <a:r>
              <a:rPr lang="en-US" b="1" dirty="0"/>
              <a:t>public</a:t>
            </a:r>
            <a:r>
              <a:rPr lang="en-US" dirty="0"/>
              <a:t> </a:t>
            </a:r>
            <a:r>
              <a:rPr lang="en-US" b="1" dirty="0"/>
              <a:t>class</a:t>
            </a:r>
            <a:r>
              <a:rPr lang="en-US" dirty="0"/>
              <a:t> </a:t>
            </a:r>
            <a:r>
              <a:rPr lang="en-US" dirty="0" err="1"/>
              <a:t>StringToSQLDateExample</a:t>
            </a:r>
            <a:r>
              <a:rPr lang="en-US" dirty="0"/>
              <a:t> {  </a:t>
            </a:r>
          </a:p>
          <a:p>
            <a:r>
              <a:rPr lang="en-US" b="1" dirty="0"/>
              <a:t>public</a:t>
            </a:r>
            <a:r>
              <a:rPr lang="en-US" dirty="0"/>
              <a:t> </a:t>
            </a:r>
            <a:r>
              <a:rPr lang="en-US" b="1" dirty="0"/>
              <a:t>static</a:t>
            </a:r>
            <a:r>
              <a:rPr lang="en-US" dirty="0"/>
              <a:t> </a:t>
            </a:r>
            <a:r>
              <a:rPr lang="en-US" b="1" dirty="0"/>
              <a:t>void</a:t>
            </a:r>
            <a:r>
              <a:rPr lang="en-US" dirty="0"/>
              <a:t> main(String[] </a:t>
            </a:r>
            <a:r>
              <a:rPr lang="en-US" dirty="0" err="1"/>
              <a:t>args</a:t>
            </a:r>
            <a:r>
              <a:rPr lang="en-US" dirty="0"/>
              <a:t>) {  </a:t>
            </a:r>
          </a:p>
          <a:p>
            <a:r>
              <a:rPr lang="en-US" dirty="0"/>
              <a:t>    String </a:t>
            </a:r>
            <a:r>
              <a:rPr lang="en-US" dirty="0" err="1"/>
              <a:t>str</a:t>
            </a:r>
            <a:r>
              <a:rPr lang="en-US" dirty="0"/>
              <a:t>="</a:t>
            </a:r>
            <a:r>
              <a:rPr lang="en-US" dirty="0" smtClean="0"/>
              <a:t>2016-03-31</a:t>
            </a:r>
            <a:r>
              <a:rPr lang="en-US" dirty="0"/>
              <a:t>";  </a:t>
            </a:r>
          </a:p>
          <a:p>
            <a:r>
              <a:rPr lang="en-US" dirty="0"/>
              <a:t>    Date date=</a:t>
            </a:r>
            <a:r>
              <a:rPr lang="en-US" dirty="0" err="1"/>
              <a:t>Date.valueOf</a:t>
            </a:r>
            <a:r>
              <a:rPr lang="en-US" dirty="0"/>
              <a:t>(</a:t>
            </a:r>
            <a:r>
              <a:rPr lang="en-US" dirty="0" err="1"/>
              <a:t>str</a:t>
            </a:r>
            <a:r>
              <a:rPr lang="en-US" dirty="0"/>
              <a:t>);//converting string into </a:t>
            </a:r>
            <a:r>
              <a:rPr lang="en-US" dirty="0" err="1"/>
              <a:t>sql</a:t>
            </a:r>
            <a:r>
              <a:rPr lang="en-US" dirty="0"/>
              <a:t> date  </a:t>
            </a:r>
          </a:p>
          <a:p>
            <a:r>
              <a:rPr lang="en-US" dirty="0"/>
              <a:t>    </a:t>
            </a:r>
            <a:r>
              <a:rPr lang="en-US" dirty="0" err="1"/>
              <a:t>System.out.println</a:t>
            </a:r>
            <a:r>
              <a:rPr lang="en-US" dirty="0"/>
              <a:t>(date);  </a:t>
            </a:r>
          </a:p>
          <a:p>
            <a:r>
              <a:rPr lang="en-US" dirty="0"/>
              <a:t>}  </a:t>
            </a:r>
          </a:p>
          <a:p>
            <a:r>
              <a:rPr lang="en-US" dirty="0"/>
              <a:t>}  </a:t>
            </a:r>
          </a:p>
          <a:p>
            <a:r>
              <a:rPr lang="en-US" dirty="0" smtClean="0"/>
              <a:t>Output: 2016-03-31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28427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Date Format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two classes for formatting date in </a:t>
            </a:r>
            <a:r>
              <a:rPr lang="en-US" dirty="0">
                <a:solidFill>
                  <a:srgbClr val="FF0000"/>
                </a:solidFill>
              </a:rPr>
              <a:t>java: </a:t>
            </a:r>
            <a:r>
              <a:rPr lang="en-US" dirty="0" err="1">
                <a:solidFill>
                  <a:srgbClr val="FF0000"/>
                </a:solidFill>
              </a:rPr>
              <a:t>DateFormat</a:t>
            </a:r>
            <a:r>
              <a:rPr lang="en-US" dirty="0">
                <a:solidFill>
                  <a:srgbClr val="FF0000"/>
                </a:solidFill>
              </a:rPr>
              <a:t> and </a:t>
            </a:r>
            <a:r>
              <a:rPr lang="en-US" dirty="0" err="1">
                <a:solidFill>
                  <a:srgbClr val="FF0000"/>
                </a:solidFill>
              </a:rPr>
              <a:t>SimpleDateFormat</a:t>
            </a:r>
            <a:r>
              <a:rPr lang="en-US" dirty="0" smtClean="0">
                <a:solidFill>
                  <a:srgbClr val="FF0000"/>
                </a:solidFill>
              </a:rPr>
              <a:t>.</a:t>
            </a:r>
          </a:p>
          <a:p>
            <a:r>
              <a:rPr lang="en-US" dirty="0"/>
              <a:t>The </a:t>
            </a:r>
            <a:r>
              <a:rPr lang="en-US" dirty="0" err="1"/>
              <a:t>java.text.DateFormat</a:t>
            </a:r>
            <a:r>
              <a:rPr lang="en-US" dirty="0"/>
              <a:t> class provides various methods to format and parse date and time in java in language independent manner. The </a:t>
            </a:r>
            <a:r>
              <a:rPr lang="en-US" dirty="0" err="1"/>
              <a:t>DateFormat</a:t>
            </a:r>
            <a:r>
              <a:rPr lang="en-US" dirty="0"/>
              <a:t> class is an abstract class. </a:t>
            </a:r>
            <a:r>
              <a:rPr lang="en-US" dirty="0" err="1"/>
              <a:t>java.text.Format</a:t>
            </a:r>
            <a:r>
              <a:rPr lang="en-US" dirty="0"/>
              <a:t> is the parent class and </a:t>
            </a:r>
            <a:r>
              <a:rPr lang="en-US" dirty="0" err="1"/>
              <a:t>java.text.SimpleDateFormat</a:t>
            </a:r>
            <a:r>
              <a:rPr lang="en-US" dirty="0"/>
              <a:t> is the subclass of </a:t>
            </a:r>
            <a:r>
              <a:rPr lang="en-US" dirty="0" err="1"/>
              <a:t>java.text.DateFormat</a:t>
            </a:r>
            <a:r>
              <a:rPr lang="en-US" dirty="0"/>
              <a:t> class.</a:t>
            </a:r>
          </a:p>
          <a:p>
            <a:r>
              <a:rPr lang="en-US" dirty="0"/>
              <a:t>In java, converting date into string is called formatting and vice-versa parsing. In other words, </a:t>
            </a:r>
            <a:r>
              <a:rPr lang="en-US" i="1" dirty="0"/>
              <a:t>formatting means date to </a:t>
            </a:r>
            <a:r>
              <a:rPr lang="en-US" i="1" dirty="0" err="1"/>
              <a:t>string</a:t>
            </a:r>
            <a:r>
              <a:rPr lang="en-US" dirty="0" err="1"/>
              <a:t>and</a:t>
            </a:r>
            <a:r>
              <a:rPr lang="en-US" dirty="0"/>
              <a:t> </a:t>
            </a:r>
            <a:r>
              <a:rPr lang="en-US" i="1" dirty="0"/>
              <a:t>parsing means string to date</a:t>
            </a:r>
            <a:r>
              <a:rPr lang="en-US" dirty="0"/>
              <a:t>.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74015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java.text.DateFormat</a:t>
            </a:r>
            <a:r>
              <a:rPr lang="en-US" dirty="0"/>
              <a:t> Fields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93206" y="0"/>
            <a:ext cx="7508383" cy="6858000"/>
          </a:xfrm>
        </p:spPr>
        <p:txBody>
          <a:bodyPr>
            <a:normAutofit fontScale="55000" lnSpcReduction="20000"/>
          </a:bodyPr>
          <a:lstStyle/>
          <a:p>
            <a:pPr algn="just">
              <a:buFont typeface="+mj-lt"/>
              <a:buAutoNum type="arabicPeriod"/>
            </a:pP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protected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Calendar 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calendar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 </a:t>
            </a:r>
          </a:p>
          <a:p>
            <a:pPr algn="just">
              <a:buFont typeface="+mj-lt"/>
              <a:buAutoNum type="arabicPeriod"/>
            </a:pP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protected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NumberFormat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numberFormat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 </a:t>
            </a:r>
          </a:p>
          <a:p>
            <a:pPr algn="just">
              <a:buFont typeface="+mj-lt"/>
              <a:buAutoNum type="arabicPeriod"/>
            </a:pP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final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b="1" dirty="0" err="1">
                <a:solidFill>
                  <a:srgbClr val="006699"/>
                </a:solidFill>
                <a:latin typeface="verdana" panose="020B0604030504040204" pitchFamily="34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ERA_FIELD  </a:t>
            </a:r>
          </a:p>
          <a:p>
            <a:pPr algn="just">
              <a:buFont typeface="+mj-lt"/>
              <a:buAutoNum type="arabicPeriod"/>
            </a:pP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final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b="1" dirty="0" err="1">
                <a:solidFill>
                  <a:srgbClr val="006699"/>
                </a:solidFill>
                <a:latin typeface="verdana" panose="020B0604030504040204" pitchFamily="34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YEAR_FIELD  </a:t>
            </a:r>
          </a:p>
          <a:p>
            <a:pPr algn="just">
              <a:buFont typeface="+mj-lt"/>
              <a:buAutoNum type="arabicPeriod"/>
            </a:pP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final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b="1" dirty="0" err="1">
                <a:solidFill>
                  <a:srgbClr val="006699"/>
                </a:solidFill>
                <a:latin typeface="verdana" panose="020B0604030504040204" pitchFamily="34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MONTH_FIELD  </a:t>
            </a:r>
          </a:p>
          <a:p>
            <a:pPr algn="just">
              <a:buFont typeface="+mj-lt"/>
              <a:buAutoNum type="arabicPeriod"/>
            </a:pP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final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b="1" dirty="0" err="1">
                <a:solidFill>
                  <a:srgbClr val="006699"/>
                </a:solidFill>
                <a:latin typeface="verdana" panose="020B0604030504040204" pitchFamily="34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DATE_FIELD  </a:t>
            </a:r>
          </a:p>
          <a:p>
            <a:pPr algn="just">
              <a:buFont typeface="+mj-lt"/>
              <a:buAutoNum type="arabicPeriod"/>
            </a:pP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final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b="1" dirty="0" err="1">
                <a:solidFill>
                  <a:srgbClr val="006699"/>
                </a:solidFill>
                <a:latin typeface="verdana" panose="020B0604030504040204" pitchFamily="34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HOUR_OF_DAY1_FIELD  </a:t>
            </a:r>
          </a:p>
          <a:p>
            <a:pPr algn="just">
              <a:buFont typeface="+mj-lt"/>
              <a:buAutoNum type="arabicPeriod"/>
            </a:pP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final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b="1" dirty="0" err="1">
                <a:solidFill>
                  <a:srgbClr val="006699"/>
                </a:solidFill>
                <a:latin typeface="verdana" panose="020B0604030504040204" pitchFamily="34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HOUR_OF_DAY0_FIELD  </a:t>
            </a:r>
          </a:p>
          <a:p>
            <a:pPr algn="just">
              <a:buFont typeface="+mj-lt"/>
              <a:buAutoNum type="arabicPeriod"/>
            </a:pP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final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b="1" dirty="0" err="1">
                <a:solidFill>
                  <a:srgbClr val="006699"/>
                </a:solidFill>
                <a:latin typeface="verdana" panose="020B0604030504040204" pitchFamily="34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MINUTE_FIELD  </a:t>
            </a:r>
          </a:p>
          <a:p>
            <a:pPr algn="just">
              <a:buFont typeface="+mj-lt"/>
              <a:buAutoNum type="arabicPeriod"/>
            </a:pP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final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b="1" dirty="0" err="1">
                <a:solidFill>
                  <a:srgbClr val="006699"/>
                </a:solidFill>
                <a:latin typeface="verdana" panose="020B0604030504040204" pitchFamily="34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SECOND_FIELD  </a:t>
            </a:r>
          </a:p>
          <a:p>
            <a:pPr algn="just">
              <a:buFont typeface="+mj-lt"/>
              <a:buAutoNum type="arabicPeriod"/>
            </a:pP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final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b="1" dirty="0" err="1">
                <a:solidFill>
                  <a:srgbClr val="006699"/>
                </a:solidFill>
                <a:latin typeface="verdana" panose="020B0604030504040204" pitchFamily="34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MILLISECOND_FIELD  </a:t>
            </a:r>
          </a:p>
          <a:p>
            <a:pPr algn="just">
              <a:buFont typeface="+mj-lt"/>
              <a:buAutoNum type="arabicPeriod"/>
            </a:pP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final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b="1" dirty="0" err="1">
                <a:solidFill>
                  <a:srgbClr val="006699"/>
                </a:solidFill>
                <a:latin typeface="verdana" panose="020B0604030504040204" pitchFamily="34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DAY_OF_WEEK_FIELD  </a:t>
            </a:r>
          </a:p>
          <a:p>
            <a:pPr algn="just">
              <a:buFont typeface="+mj-lt"/>
              <a:buAutoNum type="arabicPeriod"/>
            </a:pP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final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b="1" dirty="0" err="1">
                <a:solidFill>
                  <a:srgbClr val="006699"/>
                </a:solidFill>
                <a:latin typeface="verdana" panose="020B0604030504040204" pitchFamily="34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DAY_OF_YEAR_FIELD  </a:t>
            </a:r>
          </a:p>
          <a:p>
            <a:pPr algn="just">
              <a:buFont typeface="+mj-lt"/>
              <a:buAutoNum type="arabicPeriod"/>
            </a:pP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final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b="1" dirty="0" err="1">
                <a:solidFill>
                  <a:srgbClr val="006699"/>
                </a:solidFill>
                <a:latin typeface="verdana" panose="020B0604030504040204" pitchFamily="34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DAY_OF_WEEK_IN_MONTH_FIELD  </a:t>
            </a:r>
          </a:p>
          <a:p>
            <a:pPr algn="just">
              <a:buFont typeface="+mj-lt"/>
              <a:buAutoNum type="arabicPeriod"/>
            </a:pP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final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b="1" dirty="0" err="1">
                <a:solidFill>
                  <a:srgbClr val="006699"/>
                </a:solidFill>
                <a:latin typeface="verdana" panose="020B0604030504040204" pitchFamily="34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WEEK_OF_YEAR_FIELD  </a:t>
            </a:r>
          </a:p>
          <a:p>
            <a:pPr algn="just">
              <a:buFont typeface="+mj-lt"/>
              <a:buAutoNum type="arabicPeriod"/>
            </a:pP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final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b="1" dirty="0" err="1">
                <a:solidFill>
                  <a:srgbClr val="006699"/>
                </a:solidFill>
                <a:latin typeface="verdana" panose="020B0604030504040204" pitchFamily="34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WEEK_OF_MONTH_FIELD  </a:t>
            </a:r>
          </a:p>
          <a:p>
            <a:pPr algn="just">
              <a:buFont typeface="+mj-lt"/>
              <a:buAutoNum type="arabicPeriod"/>
            </a:pP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final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b="1" dirty="0" err="1">
                <a:solidFill>
                  <a:srgbClr val="006699"/>
                </a:solidFill>
                <a:latin typeface="verdana" panose="020B0604030504040204" pitchFamily="34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AM_PM_FIELD  </a:t>
            </a:r>
          </a:p>
          <a:p>
            <a:pPr algn="just">
              <a:buFont typeface="+mj-lt"/>
              <a:buAutoNum type="arabicPeriod"/>
            </a:pP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final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b="1" dirty="0" err="1">
                <a:solidFill>
                  <a:srgbClr val="006699"/>
                </a:solidFill>
                <a:latin typeface="verdana" panose="020B0604030504040204" pitchFamily="34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HOUR1_FIELD  </a:t>
            </a:r>
          </a:p>
          <a:p>
            <a:pPr algn="just">
              <a:buFont typeface="+mj-lt"/>
              <a:buAutoNum type="arabicPeriod"/>
            </a:pP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final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b="1" dirty="0" err="1">
                <a:solidFill>
                  <a:srgbClr val="006699"/>
                </a:solidFill>
                <a:latin typeface="verdana" panose="020B0604030504040204" pitchFamily="34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HOUR0_FIELD  </a:t>
            </a:r>
          </a:p>
          <a:p>
            <a:pPr algn="just">
              <a:buFont typeface="+mj-lt"/>
              <a:buAutoNum type="arabicPeriod"/>
            </a:pP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final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b="1" dirty="0" err="1">
                <a:solidFill>
                  <a:srgbClr val="006699"/>
                </a:solidFill>
                <a:latin typeface="verdana" panose="020B0604030504040204" pitchFamily="34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TIMEZONE_FIELD  </a:t>
            </a:r>
          </a:p>
          <a:p>
            <a:pPr algn="just">
              <a:buFont typeface="+mj-lt"/>
              <a:buAutoNum type="arabicPeriod"/>
            </a:pP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final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b="1" dirty="0" err="1">
                <a:solidFill>
                  <a:srgbClr val="006699"/>
                </a:solidFill>
                <a:latin typeface="verdana" panose="020B0604030504040204" pitchFamily="34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FULL  </a:t>
            </a:r>
          </a:p>
          <a:p>
            <a:pPr algn="just">
              <a:buFont typeface="+mj-lt"/>
              <a:buAutoNum type="arabicPeriod"/>
            </a:pP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final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b="1" dirty="0" err="1">
                <a:solidFill>
                  <a:srgbClr val="006699"/>
                </a:solidFill>
                <a:latin typeface="verdana" panose="020B0604030504040204" pitchFamily="34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LONG  </a:t>
            </a:r>
          </a:p>
          <a:p>
            <a:pPr algn="just">
              <a:buFont typeface="+mj-lt"/>
              <a:buAutoNum type="arabicPeriod"/>
            </a:pP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final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b="1" dirty="0" err="1">
                <a:solidFill>
                  <a:srgbClr val="006699"/>
                </a:solidFill>
                <a:latin typeface="verdana" panose="020B0604030504040204" pitchFamily="34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MEDIUM  </a:t>
            </a:r>
          </a:p>
          <a:p>
            <a:pPr algn="just">
              <a:buFont typeface="+mj-lt"/>
              <a:buAutoNum type="arabicPeriod"/>
            </a:pP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final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b="1" dirty="0" err="1">
                <a:solidFill>
                  <a:srgbClr val="006699"/>
                </a:solidFill>
                <a:latin typeface="verdana" panose="020B0604030504040204" pitchFamily="34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SHORT  </a:t>
            </a:r>
          </a:p>
          <a:p>
            <a:pPr algn="just">
              <a:buFont typeface="+mj-lt"/>
              <a:buAutoNum type="arabicPeriod"/>
            </a:pP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final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b="1" dirty="0" err="1">
                <a:solidFill>
                  <a:srgbClr val="006699"/>
                </a:solidFill>
                <a:latin typeface="verdana" panose="020B0604030504040204" pitchFamily="34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DEFAULT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0059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java.text.DateFormat</a:t>
            </a:r>
            <a:r>
              <a:rPr lang="en-US" dirty="0"/>
              <a:t> Methods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7094565"/>
              </p:ext>
            </p:extLst>
          </p:nvPr>
        </p:nvGraphicFramePr>
        <p:xfrm>
          <a:off x="3335629" y="1"/>
          <a:ext cx="8358388" cy="6858003"/>
        </p:xfrm>
        <a:graphic>
          <a:graphicData uri="http://schemas.openxmlformats.org/drawingml/2006/table">
            <a:tbl>
              <a:tblPr/>
              <a:tblGrid>
                <a:gridCol w="868746"/>
                <a:gridCol w="3040611"/>
                <a:gridCol w="4449031"/>
              </a:tblGrid>
              <a:tr h="138099">
                <a:tc>
                  <a:txBody>
                    <a:bodyPr/>
                    <a:lstStyle/>
                    <a:p>
                      <a:pPr algn="l" fontAlgn="t"/>
                      <a:r>
                        <a:rPr lang="en-US" sz="5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No.</a:t>
                      </a:r>
                    </a:p>
                  </a:txBody>
                  <a:tcPr marL="13290" marR="13290" marT="13290" marB="13290">
                    <a:lnL w="9525" cap="flat" cmpd="sng" algn="ctr">
                      <a:solidFill>
                        <a:srgbClr val="4015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15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15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5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Public Method</a:t>
                      </a:r>
                    </a:p>
                  </a:txBody>
                  <a:tcPr marL="13290" marR="13290" marT="13290" marB="13290">
                    <a:lnL w="9525" cap="flat" cmpd="sng" algn="ctr">
                      <a:solidFill>
                        <a:srgbClr val="4015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15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15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5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 marL="13290" marR="13290" marT="13290" marB="13290">
                    <a:lnL w="9525" cap="flat" cmpd="sng" algn="ctr">
                      <a:solidFill>
                        <a:srgbClr val="4015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15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15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</a:tr>
              <a:tr h="240606">
                <a:tc>
                  <a:txBody>
                    <a:bodyPr/>
                    <a:lstStyle/>
                    <a:p>
                      <a:pPr algn="just" fontAlgn="t"/>
                      <a:r>
                        <a:rPr lang="en-US" sz="5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1)</a:t>
                      </a:r>
                    </a:p>
                  </a:txBody>
                  <a:tcPr marL="13290" marR="13290" marT="13290" marB="13290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5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final String format(Date date)</a:t>
                      </a:r>
                    </a:p>
                  </a:txBody>
                  <a:tcPr marL="13290" marR="13290" marT="13290" marB="13290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5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converts given Date object into string.</a:t>
                      </a:r>
                    </a:p>
                  </a:txBody>
                  <a:tcPr marL="13290" marR="13290" marT="13290" marB="13290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3114">
                <a:tc>
                  <a:txBody>
                    <a:bodyPr/>
                    <a:lstStyle/>
                    <a:p>
                      <a:pPr algn="just" fontAlgn="t"/>
                      <a:r>
                        <a:rPr lang="en-US" sz="5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2)</a:t>
                      </a:r>
                    </a:p>
                  </a:txBody>
                  <a:tcPr marL="13290" marR="13290" marT="13290" marB="13290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5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Date parse(String source)throws ParseException</a:t>
                      </a:r>
                    </a:p>
                  </a:txBody>
                  <a:tcPr marL="13290" marR="13290" marT="13290" marB="13290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5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converts string into Date object.</a:t>
                      </a:r>
                    </a:p>
                  </a:txBody>
                  <a:tcPr marL="13290" marR="13290" marT="13290" marB="13290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</a:tr>
              <a:tr h="445621">
                <a:tc>
                  <a:txBody>
                    <a:bodyPr/>
                    <a:lstStyle/>
                    <a:p>
                      <a:pPr algn="just" fontAlgn="t"/>
                      <a:r>
                        <a:rPr lang="en-US" sz="5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3)</a:t>
                      </a:r>
                    </a:p>
                  </a:txBody>
                  <a:tcPr marL="13290" marR="13290" marT="13290" marB="13290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5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static final DateFormat getTimeInstance()</a:t>
                      </a:r>
                    </a:p>
                  </a:txBody>
                  <a:tcPr marL="13290" marR="13290" marT="13290" marB="13290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5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returns time formatter with default formatting style for the default locale.</a:t>
                      </a:r>
                    </a:p>
                  </a:txBody>
                  <a:tcPr marL="13290" marR="13290" marT="13290" marB="13290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45621">
                <a:tc>
                  <a:txBody>
                    <a:bodyPr/>
                    <a:lstStyle/>
                    <a:p>
                      <a:pPr algn="just" fontAlgn="t"/>
                      <a:r>
                        <a:rPr lang="en-US" sz="5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4)</a:t>
                      </a:r>
                    </a:p>
                  </a:txBody>
                  <a:tcPr marL="13290" marR="13290" marT="13290" marB="13290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5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static final DateFormat getTimeInstance(int style)</a:t>
                      </a:r>
                    </a:p>
                  </a:txBody>
                  <a:tcPr marL="13290" marR="13290" marT="13290" marB="13290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5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returns time formatter with the given formatting style for the default locale.</a:t>
                      </a:r>
                    </a:p>
                  </a:txBody>
                  <a:tcPr marL="13290" marR="13290" marT="13290" marB="13290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</a:tr>
              <a:tr h="445621">
                <a:tc>
                  <a:txBody>
                    <a:bodyPr/>
                    <a:lstStyle/>
                    <a:p>
                      <a:pPr algn="just" fontAlgn="t"/>
                      <a:r>
                        <a:rPr lang="en-US" sz="5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5)</a:t>
                      </a:r>
                    </a:p>
                  </a:txBody>
                  <a:tcPr marL="13290" marR="13290" marT="13290" marB="13290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5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static final DateFormat getTimeInstance(int style, Locale locale)</a:t>
                      </a:r>
                    </a:p>
                  </a:txBody>
                  <a:tcPr marL="13290" marR="13290" marT="13290" marB="13290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5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returns time formatter with the given formatting style for the given locale.</a:t>
                      </a:r>
                    </a:p>
                  </a:txBody>
                  <a:tcPr marL="13290" marR="13290" marT="13290" marB="13290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45621">
                <a:tc>
                  <a:txBody>
                    <a:bodyPr/>
                    <a:lstStyle/>
                    <a:p>
                      <a:pPr algn="just" fontAlgn="t"/>
                      <a:r>
                        <a:rPr lang="en-US" sz="5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6)</a:t>
                      </a:r>
                    </a:p>
                  </a:txBody>
                  <a:tcPr marL="13290" marR="13290" marT="13290" marB="13290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5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static final DateFormat getDateInstance()</a:t>
                      </a:r>
                    </a:p>
                  </a:txBody>
                  <a:tcPr marL="13290" marR="13290" marT="13290" marB="13290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5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returns date formatter with default formatting style for the default locale.</a:t>
                      </a:r>
                    </a:p>
                  </a:txBody>
                  <a:tcPr marL="13290" marR="13290" marT="13290" marB="13290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</a:tr>
              <a:tr h="445621">
                <a:tc>
                  <a:txBody>
                    <a:bodyPr/>
                    <a:lstStyle/>
                    <a:p>
                      <a:pPr algn="just" fontAlgn="t"/>
                      <a:r>
                        <a:rPr lang="en-US" sz="5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7)</a:t>
                      </a:r>
                    </a:p>
                  </a:txBody>
                  <a:tcPr marL="13290" marR="13290" marT="13290" marB="13290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5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static final DateFormat getDateInstance(int style)</a:t>
                      </a:r>
                    </a:p>
                  </a:txBody>
                  <a:tcPr marL="13290" marR="13290" marT="13290" marB="13290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5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returns date formatter with the given formatting style for the default locale.</a:t>
                      </a:r>
                    </a:p>
                  </a:txBody>
                  <a:tcPr marL="13290" marR="13290" marT="13290" marB="13290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45621">
                <a:tc>
                  <a:txBody>
                    <a:bodyPr/>
                    <a:lstStyle/>
                    <a:p>
                      <a:pPr algn="just" fontAlgn="t"/>
                      <a:r>
                        <a:rPr lang="en-US" sz="5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8)</a:t>
                      </a:r>
                    </a:p>
                  </a:txBody>
                  <a:tcPr marL="13290" marR="13290" marT="13290" marB="13290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5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static final DateFormat getDateInstance(int style, Locale locale)</a:t>
                      </a:r>
                    </a:p>
                  </a:txBody>
                  <a:tcPr marL="13290" marR="13290" marT="13290" marB="13290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5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returns date formatter with the given formatting style for the given locale.</a:t>
                      </a:r>
                    </a:p>
                  </a:txBody>
                  <a:tcPr marL="13290" marR="13290" marT="13290" marB="13290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</a:tr>
              <a:tr h="445621">
                <a:tc>
                  <a:txBody>
                    <a:bodyPr/>
                    <a:lstStyle/>
                    <a:p>
                      <a:pPr algn="just" fontAlgn="t"/>
                      <a:r>
                        <a:rPr lang="en-US" sz="5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9)</a:t>
                      </a:r>
                    </a:p>
                  </a:txBody>
                  <a:tcPr marL="13290" marR="13290" marT="13290" marB="13290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5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static final DateFormat getDateTimeInstance()</a:t>
                      </a:r>
                    </a:p>
                  </a:txBody>
                  <a:tcPr marL="13290" marR="13290" marT="13290" marB="13290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5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returns date/time formatter with default formatting style for the default locale.</a:t>
                      </a:r>
                    </a:p>
                  </a:txBody>
                  <a:tcPr marL="13290" marR="13290" marT="13290" marB="13290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50634">
                <a:tc>
                  <a:txBody>
                    <a:bodyPr/>
                    <a:lstStyle/>
                    <a:p>
                      <a:pPr algn="just" fontAlgn="t"/>
                      <a:r>
                        <a:rPr lang="en-US" sz="5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10)</a:t>
                      </a:r>
                    </a:p>
                  </a:txBody>
                  <a:tcPr marL="13290" marR="13290" marT="13290" marB="13290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5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static final DateFormat getDateTimeInstance(int dateStyle,int timeStyle)</a:t>
                      </a:r>
                    </a:p>
                  </a:txBody>
                  <a:tcPr marL="13290" marR="13290" marT="13290" marB="13290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5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returns date/time formatter with the given date formatting style and time formatting style for the default locale.</a:t>
                      </a:r>
                    </a:p>
                  </a:txBody>
                  <a:tcPr marL="13290" marR="13290" marT="13290" marB="13290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</a:tr>
              <a:tr h="650634">
                <a:tc>
                  <a:txBody>
                    <a:bodyPr/>
                    <a:lstStyle/>
                    <a:p>
                      <a:pPr algn="just" fontAlgn="t"/>
                      <a:r>
                        <a:rPr lang="en-US" sz="5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11)</a:t>
                      </a:r>
                    </a:p>
                  </a:txBody>
                  <a:tcPr marL="13290" marR="13290" marT="13290" marB="13290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5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static final DateFormat getDateTimeInstance(int dateStyle, int timeStyle, Locale locale)</a:t>
                      </a:r>
                    </a:p>
                  </a:txBody>
                  <a:tcPr marL="13290" marR="13290" marT="13290" marB="13290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5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returns date/time formatter with the given date formatting style and time formatting style for the given locale.</a:t>
                      </a:r>
                    </a:p>
                  </a:txBody>
                  <a:tcPr marL="13290" marR="13290" marT="13290" marB="13290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45621">
                <a:tc>
                  <a:txBody>
                    <a:bodyPr/>
                    <a:lstStyle/>
                    <a:p>
                      <a:pPr algn="just" fontAlgn="t"/>
                      <a:r>
                        <a:rPr lang="en-US" sz="5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12)</a:t>
                      </a:r>
                    </a:p>
                  </a:txBody>
                  <a:tcPr marL="13290" marR="13290" marT="13290" marB="13290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5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static final DateFormat getInstance()</a:t>
                      </a:r>
                    </a:p>
                  </a:txBody>
                  <a:tcPr marL="13290" marR="13290" marT="13290" marB="13290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5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returns date/time formatter with short formatting style for date and time.</a:t>
                      </a:r>
                    </a:p>
                  </a:txBody>
                  <a:tcPr marL="13290" marR="13290" marT="13290" marB="13290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</a:tr>
              <a:tr h="240606">
                <a:tc>
                  <a:txBody>
                    <a:bodyPr/>
                    <a:lstStyle/>
                    <a:p>
                      <a:pPr algn="just" fontAlgn="t"/>
                      <a:r>
                        <a:rPr lang="en-US" sz="5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13)</a:t>
                      </a:r>
                    </a:p>
                  </a:txBody>
                  <a:tcPr marL="13290" marR="13290" marT="13290" marB="13290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5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static Locale[] getAvailableLocales()</a:t>
                      </a:r>
                    </a:p>
                  </a:txBody>
                  <a:tcPr marL="13290" marR="13290" marT="13290" marB="13290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5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returns an array of available locales.</a:t>
                      </a:r>
                    </a:p>
                  </a:txBody>
                  <a:tcPr marL="13290" marR="13290" marT="13290" marB="13290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3114">
                <a:tc>
                  <a:txBody>
                    <a:bodyPr/>
                    <a:lstStyle/>
                    <a:p>
                      <a:pPr algn="just" fontAlgn="t"/>
                      <a:r>
                        <a:rPr lang="en-US" sz="5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14)</a:t>
                      </a:r>
                    </a:p>
                  </a:txBody>
                  <a:tcPr marL="13290" marR="13290" marT="13290" marB="13290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5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Calendar getCalendar()</a:t>
                      </a:r>
                    </a:p>
                  </a:txBody>
                  <a:tcPr marL="13290" marR="13290" marT="13290" marB="13290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5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returns an instance of Calendar for this DateFormat instance.</a:t>
                      </a:r>
                    </a:p>
                  </a:txBody>
                  <a:tcPr marL="13290" marR="13290" marT="13290" marB="13290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</a:tr>
              <a:tr h="343114">
                <a:tc>
                  <a:txBody>
                    <a:bodyPr/>
                    <a:lstStyle/>
                    <a:p>
                      <a:pPr algn="just" fontAlgn="t"/>
                      <a:r>
                        <a:rPr lang="en-US" sz="5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15)</a:t>
                      </a:r>
                    </a:p>
                  </a:txBody>
                  <a:tcPr marL="13290" marR="13290" marT="13290" marB="13290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5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NumberFormat getNumberFormat()</a:t>
                      </a:r>
                    </a:p>
                  </a:txBody>
                  <a:tcPr marL="13290" marR="13290" marT="13290" marB="13290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5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returns an instance of NumberFormat for this DateFormat instance.</a:t>
                      </a:r>
                    </a:p>
                  </a:txBody>
                  <a:tcPr marL="13290" marR="13290" marT="13290" marB="13290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3114">
                <a:tc>
                  <a:txBody>
                    <a:bodyPr/>
                    <a:lstStyle/>
                    <a:p>
                      <a:pPr algn="just" fontAlgn="t"/>
                      <a:r>
                        <a:rPr lang="en-US" sz="5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16)</a:t>
                      </a:r>
                    </a:p>
                  </a:txBody>
                  <a:tcPr marL="13290" marR="13290" marT="13290" marB="13290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5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TimeZone getTimeZone()</a:t>
                      </a:r>
                    </a:p>
                  </a:txBody>
                  <a:tcPr marL="13290" marR="13290" marT="13290" marB="13290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500" b="0" i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returns an instance of </a:t>
                      </a:r>
                      <a:r>
                        <a:rPr lang="en-US" sz="500" b="0" i="0" dirty="0" err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TimeZone</a:t>
                      </a:r>
                      <a:r>
                        <a:rPr lang="en-US" sz="500" b="0" i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 for this </a:t>
                      </a:r>
                      <a:r>
                        <a:rPr lang="en-US" sz="500" b="0" i="0" dirty="0" err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DateFormat</a:t>
                      </a:r>
                      <a:r>
                        <a:rPr lang="en-US" sz="500" b="0" i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 instance.</a:t>
                      </a:r>
                    </a:p>
                  </a:txBody>
                  <a:tcPr marL="13290" marR="13290" marT="13290" marB="13290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2100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Java DateFormat Example: Date to String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9268" y="425003"/>
            <a:ext cx="7315200" cy="5559745"/>
          </a:xfrm>
        </p:spPr>
        <p:txBody>
          <a:bodyPr/>
          <a:lstStyle/>
          <a:p>
            <a:pPr marL="0" indent="0" algn="just">
              <a:buNone/>
            </a:pP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import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java.text.DateFormat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;  </a:t>
            </a:r>
          </a:p>
          <a:p>
            <a:pPr marL="0" indent="0" algn="just">
              <a:buNone/>
            </a:pP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import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java.util.Date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;  </a:t>
            </a:r>
          </a:p>
          <a:p>
            <a:pPr marL="0" indent="0" algn="just">
              <a:buNone/>
            </a:pP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DateFormatExample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{  </a:t>
            </a:r>
          </a:p>
          <a:p>
            <a:pPr marL="0" indent="0" algn="just">
              <a:buNone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   </a:t>
            </a: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main(String[] 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args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) {  </a:t>
            </a:r>
          </a:p>
          <a:p>
            <a:pPr marL="0" indent="0" algn="just">
              <a:buNone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       Date 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currentDate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= </a:t>
            </a: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Date();  </a:t>
            </a:r>
          </a:p>
          <a:p>
            <a:pPr marL="0" indent="0" algn="just">
              <a:buNone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       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System.out.println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verdana" panose="020B0604030504040204" pitchFamily="34" charset="0"/>
              </a:rPr>
              <a:t>"Current Date: "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+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currentDate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);  </a:t>
            </a:r>
          </a:p>
          <a:p>
            <a:pPr marL="0" indent="0" algn="just">
              <a:buNone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       String 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dateToStr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= 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DateFormat.getInstance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().format(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currentDate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);  </a:t>
            </a:r>
          </a:p>
          <a:p>
            <a:pPr marL="0" indent="0" algn="just">
              <a:buNone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       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System.out.println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verdana" panose="020B0604030504040204" pitchFamily="34" charset="0"/>
              </a:rPr>
              <a:t>"Date Format using </a:t>
            </a:r>
            <a:r>
              <a:rPr lang="en-US" dirty="0" err="1">
                <a:solidFill>
                  <a:srgbClr val="0000FF"/>
                </a:solidFill>
                <a:latin typeface="verdana" panose="020B0604030504040204" pitchFamily="34" charset="0"/>
              </a:rPr>
              <a:t>getInstance</a:t>
            </a:r>
            <a:r>
              <a:rPr lang="en-US" dirty="0">
                <a:solidFill>
                  <a:srgbClr val="0000FF"/>
                </a:solidFill>
                <a:latin typeface="verdana" panose="020B0604030504040204" pitchFamily="34" charset="0"/>
              </a:rPr>
              <a:t>(): "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+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dateToStr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);  </a:t>
            </a:r>
          </a:p>
          <a:p>
            <a:pPr marL="0" indent="0" algn="just">
              <a:buNone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   }  </a:t>
            </a:r>
          </a:p>
          <a:p>
            <a:pPr marL="0" indent="0" algn="just">
              <a:buNone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8877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60608" y="128790"/>
            <a:ext cx="11831392" cy="5856086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      Date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currentDate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= </a:t>
            </a: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Date();  </a:t>
            </a:r>
          </a:p>
          <a:p>
            <a:pPr marL="0" indent="0" algn="just">
              <a:buNone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       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System.out.println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verdana" panose="020B0604030504040204" pitchFamily="34" charset="0"/>
              </a:rPr>
              <a:t>"Current Date: "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+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currentDate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);  </a:t>
            </a:r>
          </a:p>
          <a:p>
            <a:pPr marL="0" indent="0" algn="just">
              <a:buNone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 </a:t>
            </a:r>
          </a:p>
          <a:p>
            <a:pPr marL="0" indent="0" algn="just">
              <a:buNone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       String 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dateToStr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= 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DateFormat.getInstance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().format(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currentDate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);  </a:t>
            </a:r>
          </a:p>
          <a:p>
            <a:pPr marL="0" indent="0" algn="just">
              <a:buNone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       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System.out.println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verdana" panose="020B0604030504040204" pitchFamily="34" charset="0"/>
              </a:rPr>
              <a:t>"Date Format using </a:t>
            </a:r>
            <a:r>
              <a:rPr lang="en-US" dirty="0" err="1">
                <a:solidFill>
                  <a:srgbClr val="0000FF"/>
                </a:solidFill>
                <a:latin typeface="verdana" panose="020B0604030504040204" pitchFamily="34" charset="0"/>
              </a:rPr>
              <a:t>getInstance</a:t>
            </a:r>
            <a:r>
              <a:rPr lang="en-US" dirty="0">
                <a:solidFill>
                  <a:srgbClr val="0000FF"/>
                </a:solidFill>
                <a:latin typeface="verdana" panose="020B0604030504040204" pitchFamily="34" charset="0"/>
              </a:rPr>
              <a:t>(): "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+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dateToStr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);  </a:t>
            </a:r>
          </a:p>
          <a:p>
            <a:pPr marL="0" indent="0" algn="just">
              <a:buNone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 </a:t>
            </a:r>
          </a:p>
          <a:p>
            <a:pPr marL="0" indent="0" algn="just">
              <a:buNone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       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dateToStr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= 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DateFormat.getDateInstance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().format(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currentDate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);  </a:t>
            </a:r>
          </a:p>
          <a:p>
            <a:pPr marL="0" indent="0" algn="just">
              <a:buNone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       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System.out.println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verdana" panose="020B0604030504040204" pitchFamily="34" charset="0"/>
              </a:rPr>
              <a:t>"Date Format using </a:t>
            </a:r>
            <a:r>
              <a:rPr lang="en-US" dirty="0" err="1">
                <a:solidFill>
                  <a:srgbClr val="0000FF"/>
                </a:solidFill>
                <a:latin typeface="verdana" panose="020B0604030504040204" pitchFamily="34" charset="0"/>
              </a:rPr>
              <a:t>getDateInstance</a:t>
            </a:r>
            <a:r>
              <a:rPr lang="en-US" dirty="0">
                <a:solidFill>
                  <a:srgbClr val="0000FF"/>
                </a:solidFill>
                <a:latin typeface="verdana" panose="020B0604030504040204" pitchFamily="34" charset="0"/>
              </a:rPr>
              <a:t>(): "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+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dateToStr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);  </a:t>
            </a:r>
          </a:p>
          <a:p>
            <a:pPr marL="0" indent="0" algn="just">
              <a:buNone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 </a:t>
            </a:r>
          </a:p>
          <a:p>
            <a:pPr marL="0" indent="0" algn="just">
              <a:buNone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       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dateToStr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= 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DateFormat.getTimeInstance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().format(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currentDate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);  </a:t>
            </a:r>
          </a:p>
          <a:p>
            <a:pPr marL="0" indent="0" algn="just">
              <a:buNone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       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System.out.println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verdana" panose="020B0604030504040204" pitchFamily="34" charset="0"/>
              </a:rPr>
              <a:t>"Date Format using </a:t>
            </a:r>
            <a:r>
              <a:rPr lang="en-US" dirty="0" err="1">
                <a:solidFill>
                  <a:srgbClr val="0000FF"/>
                </a:solidFill>
                <a:latin typeface="verdana" panose="020B0604030504040204" pitchFamily="34" charset="0"/>
              </a:rPr>
              <a:t>getTimeInstance</a:t>
            </a:r>
            <a:r>
              <a:rPr lang="en-US" dirty="0">
                <a:solidFill>
                  <a:srgbClr val="0000FF"/>
                </a:solidFill>
                <a:latin typeface="verdana" panose="020B0604030504040204" pitchFamily="34" charset="0"/>
              </a:rPr>
              <a:t>(): "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+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dateToStr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);  </a:t>
            </a:r>
          </a:p>
          <a:p>
            <a:pPr marL="0" indent="0" algn="just">
              <a:buNone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 </a:t>
            </a:r>
          </a:p>
          <a:p>
            <a:pPr marL="0" indent="0" algn="just">
              <a:buNone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       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dateToStr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= 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DateFormat.getDateTimeInstance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().format(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currentDate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);  </a:t>
            </a:r>
          </a:p>
          <a:p>
            <a:pPr marL="0" indent="0" algn="just">
              <a:buNone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       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System.out.println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verdana" panose="020B0604030504040204" pitchFamily="34" charset="0"/>
              </a:rPr>
              <a:t>"Date Format using </a:t>
            </a:r>
            <a:r>
              <a:rPr lang="en-US" dirty="0" err="1">
                <a:solidFill>
                  <a:srgbClr val="0000FF"/>
                </a:solidFill>
                <a:latin typeface="verdana" panose="020B0604030504040204" pitchFamily="34" charset="0"/>
              </a:rPr>
              <a:t>getDateTimeInstance</a:t>
            </a:r>
            <a:r>
              <a:rPr lang="en-US" dirty="0">
                <a:solidFill>
                  <a:srgbClr val="0000FF"/>
                </a:solidFill>
                <a:latin typeface="verdana" panose="020B0604030504040204" pitchFamily="34" charset="0"/>
              </a:rPr>
              <a:t>(): "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+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dateToStr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);  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96266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" y="759854"/>
            <a:ext cx="12192000" cy="522502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  </a:t>
            </a:r>
          </a:p>
          <a:p>
            <a:pPr marL="0" indent="0" algn="just">
              <a:buNone/>
            </a:pPr>
            <a:r>
              <a:rPr 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        </a:t>
            </a:r>
            <a:r>
              <a:rPr lang="en-US" sz="1400" dirty="0" err="1">
                <a:solidFill>
                  <a:srgbClr val="000000"/>
                </a:solidFill>
                <a:latin typeface="verdana" panose="020B0604030504040204" pitchFamily="34" charset="0"/>
              </a:rPr>
              <a:t>dateToStr</a:t>
            </a:r>
            <a:r>
              <a:rPr 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 = </a:t>
            </a:r>
            <a:r>
              <a:rPr lang="en-US" sz="1400" dirty="0" err="1">
                <a:solidFill>
                  <a:srgbClr val="000000"/>
                </a:solidFill>
                <a:latin typeface="verdana" panose="020B0604030504040204" pitchFamily="34" charset="0"/>
              </a:rPr>
              <a:t>DateFormat.getTimeInstance</a:t>
            </a:r>
            <a:r>
              <a:rPr 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verdana" panose="020B0604030504040204" pitchFamily="34" charset="0"/>
              </a:rPr>
              <a:t>DateFormat.SHORT</a:t>
            </a:r>
            <a:r>
              <a:rPr 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).format(</a:t>
            </a:r>
            <a:r>
              <a:rPr lang="en-US" sz="1400" dirty="0" err="1">
                <a:solidFill>
                  <a:srgbClr val="000000"/>
                </a:solidFill>
                <a:latin typeface="verdana" panose="020B0604030504040204" pitchFamily="34" charset="0"/>
              </a:rPr>
              <a:t>currentDate</a:t>
            </a:r>
            <a:r>
              <a:rPr 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);  </a:t>
            </a:r>
          </a:p>
          <a:p>
            <a:pPr marL="0" indent="0" algn="just">
              <a:buNone/>
            </a:pPr>
            <a:r>
              <a:rPr 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        </a:t>
            </a:r>
            <a:r>
              <a:rPr lang="en-US" sz="1400" dirty="0" err="1">
                <a:solidFill>
                  <a:srgbClr val="000000"/>
                </a:solidFill>
                <a:latin typeface="verdana" panose="020B0604030504040204" pitchFamily="34" charset="0"/>
              </a:rPr>
              <a:t>System.out.println</a:t>
            </a:r>
            <a:r>
              <a:rPr 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verdana" panose="020B0604030504040204" pitchFamily="34" charset="0"/>
              </a:rPr>
              <a:t>"Date Format using </a:t>
            </a:r>
            <a:r>
              <a:rPr lang="en-US" sz="1400" dirty="0" err="1">
                <a:solidFill>
                  <a:srgbClr val="0000FF"/>
                </a:solidFill>
                <a:latin typeface="verdana" panose="020B0604030504040204" pitchFamily="34" charset="0"/>
              </a:rPr>
              <a:t>getTimeInstance</a:t>
            </a:r>
            <a:r>
              <a:rPr lang="en-US" sz="1400" dirty="0">
                <a:solidFill>
                  <a:srgbClr val="0000FF"/>
                </a:solidFill>
                <a:latin typeface="verdana" panose="020B0604030504040204" pitchFamily="34" charset="0"/>
              </a:rPr>
              <a:t>(</a:t>
            </a:r>
            <a:r>
              <a:rPr lang="en-US" sz="1400" dirty="0" err="1">
                <a:solidFill>
                  <a:srgbClr val="0000FF"/>
                </a:solidFill>
                <a:latin typeface="verdana" panose="020B0604030504040204" pitchFamily="34" charset="0"/>
              </a:rPr>
              <a:t>DateFormat.SHORT</a:t>
            </a:r>
            <a:r>
              <a:rPr lang="en-US" sz="1400" dirty="0">
                <a:solidFill>
                  <a:srgbClr val="0000FF"/>
                </a:solidFill>
                <a:latin typeface="verdana" panose="020B0604030504040204" pitchFamily="34" charset="0"/>
              </a:rPr>
              <a:t>): "</a:t>
            </a:r>
            <a:r>
              <a:rPr 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+</a:t>
            </a:r>
            <a:r>
              <a:rPr lang="en-US" sz="1400" dirty="0" err="1">
                <a:solidFill>
                  <a:srgbClr val="000000"/>
                </a:solidFill>
                <a:latin typeface="verdana" panose="020B0604030504040204" pitchFamily="34" charset="0"/>
              </a:rPr>
              <a:t>dateToStr</a:t>
            </a:r>
            <a:r>
              <a:rPr 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);  </a:t>
            </a:r>
          </a:p>
          <a:p>
            <a:pPr marL="0" indent="0" algn="just">
              <a:buNone/>
            </a:pPr>
            <a:r>
              <a:rPr 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  </a:t>
            </a:r>
          </a:p>
          <a:p>
            <a:pPr marL="0" indent="0" algn="just">
              <a:buNone/>
            </a:pPr>
            <a:r>
              <a:rPr 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        </a:t>
            </a:r>
            <a:r>
              <a:rPr lang="en-US" sz="1400" dirty="0" err="1">
                <a:solidFill>
                  <a:srgbClr val="000000"/>
                </a:solidFill>
                <a:latin typeface="verdana" panose="020B0604030504040204" pitchFamily="34" charset="0"/>
              </a:rPr>
              <a:t>dateToStr</a:t>
            </a:r>
            <a:r>
              <a:rPr 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 = </a:t>
            </a:r>
            <a:r>
              <a:rPr lang="en-US" sz="1400" dirty="0" err="1">
                <a:solidFill>
                  <a:srgbClr val="000000"/>
                </a:solidFill>
                <a:latin typeface="verdana" panose="020B0604030504040204" pitchFamily="34" charset="0"/>
              </a:rPr>
              <a:t>DateFormat.getTimeInstance</a:t>
            </a:r>
            <a:r>
              <a:rPr 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verdana" panose="020B0604030504040204" pitchFamily="34" charset="0"/>
              </a:rPr>
              <a:t>DateFormat.MEDIUM</a:t>
            </a:r>
            <a:r>
              <a:rPr 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).format(</a:t>
            </a:r>
            <a:r>
              <a:rPr lang="en-US" sz="1400" dirty="0" err="1">
                <a:solidFill>
                  <a:srgbClr val="000000"/>
                </a:solidFill>
                <a:latin typeface="verdana" panose="020B0604030504040204" pitchFamily="34" charset="0"/>
              </a:rPr>
              <a:t>currentDate</a:t>
            </a:r>
            <a:r>
              <a:rPr 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);  </a:t>
            </a:r>
          </a:p>
          <a:p>
            <a:pPr marL="0" indent="0" algn="just">
              <a:buNone/>
            </a:pPr>
            <a:r>
              <a:rPr 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        </a:t>
            </a:r>
            <a:r>
              <a:rPr lang="en-US" sz="1400" dirty="0" err="1">
                <a:solidFill>
                  <a:srgbClr val="000000"/>
                </a:solidFill>
                <a:latin typeface="verdana" panose="020B0604030504040204" pitchFamily="34" charset="0"/>
              </a:rPr>
              <a:t>System.out.println</a:t>
            </a:r>
            <a:r>
              <a:rPr 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verdana" panose="020B0604030504040204" pitchFamily="34" charset="0"/>
              </a:rPr>
              <a:t>"Date Format using </a:t>
            </a:r>
            <a:r>
              <a:rPr lang="en-US" sz="1400" dirty="0" err="1">
                <a:solidFill>
                  <a:srgbClr val="0000FF"/>
                </a:solidFill>
                <a:latin typeface="verdana" panose="020B0604030504040204" pitchFamily="34" charset="0"/>
              </a:rPr>
              <a:t>getTimeInstance</a:t>
            </a:r>
            <a:r>
              <a:rPr lang="en-US" sz="1400" dirty="0">
                <a:solidFill>
                  <a:srgbClr val="0000FF"/>
                </a:solidFill>
                <a:latin typeface="verdana" panose="020B0604030504040204" pitchFamily="34" charset="0"/>
              </a:rPr>
              <a:t>(</a:t>
            </a:r>
            <a:r>
              <a:rPr lang="en-US" sz="1400" dirty="0" err="1">
                <a:solidFill>
                  <a:srgbClr val="0000FF"/>
                </a:solidFill>
                <a:latin typeface="verdana" panose="020B0604030504040204" pitchFamily="34" charset="0"/>
              </a:rPr>
              <a:t>DateFormat.MEDIUM</a:t>
            </a:r>
            <a:r>
              <a:rPr lang="en-US" sz="1400" dirty="0">
                <a:solidFill>
                  <a:srgbClr val="0000FF"/>
                </a:solidFill>
                <a:latin typeface="verdana" panose="020B0604030504040204" pitchFamily="34" charset="0"/>
              </a:rPr>
              <a:t>): "</a:t>
            </a:r>
            <a:r>
              <a:rPr 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+</a:t>
            </a:r>
            <a:r>
              <a:rPr lang="en-US" sz="1400" dirty="0" err="1">
                <a:solidFill>
                  <a:srgbClr val="000000"/>
                </a:solidFill>
                <a:latin typeface="verdana" panose="020B0604030504040204" pitchFamily="34" charset="0"/>
              </a:rPr>
              <a:t>dateToStr</a:t>
            </a:r>
            <a:r>
              <a:rPr 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);  </a:t>
            </a:r>
          </a:p>
          <a:p>
            <a:pPr marL="0" indent="0" algn="just">
              <a:buNone/>
            </a:pPr>
            <a:r>
              <a:rPr 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          </a:t>
            </a:r>
          </a:p>
          <a:p>
            <a:pPr marL="0" indent="0" algn="just">
              <a:buNone/>
            </a:pPr>
            <a:r>
              <a:rPr 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        </a:t>
            </a:r>
            <a:r>
              <a:rPr lang="en-US" sz="1400" dirty="0" err="1">
                <a:solidFill>
                  <a:srgbClr val="000000"/>
                </a:solidFill>
                <a:latin typeface="verdana" panose="020B0604030504040204" pitchFamily="34" charset="0"/>
              </a:rPr>
              <a:t>dateToStr</a:t>
            </a:r>
            <a:r>
              <a:rPr 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 = </a:t>
            </a:r>
            <a:r>
              <a:rPr lang="en-US" sz="1400" dirty="0" err="1">
                <a:solidFill>
                  <a:srgbClr val="000000"/>
                </a:solidFill>
                <a:latin typeface="verdana" panose="020B0604030504040204" pitchFamily="34" charset="0"/>
              </a:rPr>
              <a:t>DateFormat.getTimeInstance</a:t>
            </a:r>
            <a:r>
              <a:rPr 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verdana" panose="020B0604030504040204" pitchFamily="34" charset="0"/>
              </a:rPr>
              <a:t>DateFormat.LONG</a:t>
            </a:r>
            <a:r>
              <a:rPr 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).format(</a:t>
            </a:r>
            <a:r>
              <a:rPr lang="en-US" sz="1400" dirty="0" err="1">
                <a:solidFill>
                  <a:srgbClr val="000000"/>
                </a:solidFill>
                <a:latin typeface="verdana" panose="020B0604030504040204" pitchFamily="34" charset="0"/>
              </a:rPr>
              <a:t>currentDate</a:t>
            </a:r>
            <a:r>
              <a:rPr 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);  </a:t>
            </a:r>
          </a:p>
          <a:p>
            <a:pPr marL="0" indent="0" algn="just">
              <a:buNone/>
            </a:pPr>
            <a:r>
              <a:rPr 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        </a:t>
            </a:r>
            <a:r>
              <a:rPr lang="en-US" sz="1400" dirty="0" err="1">
                <a:solidFill>
                  <a:srgbClr val="000000"/>
                </a:solidFill>
                <a:latin typeface="verdana" panose="020B0604030504040204" pitchFamily="34" charset="0"/>
              </a:rPr>
              <a:t>System.out.println</a:t>
            </a:r>
            <a:r>
              <a:rPr 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verdana" panose="020B0604030504040204" pitchFamily="34" charset="0"/>
              </a:rPr>
              <a:t>"Date Format using </a:t>
            </a:r>
            <a:r>
              <a:rPr lang="en-US" sz="1400" dirty="0" err="1">
                <a:solidFill>
                  <a:srgbClr val="0000FF"/>
                </a:solidFill>
                <a:latin typeface="verdana" panose="020B0604030504040204" pitchFamily="34" charset="0"/>
              </a:rPr>
              <a:t>getTimeInstance</a:t>
            </a:r>
            <a:r>
              <a:rPr lang="en-US" sz="1400" dirty="0">
                <a:solidFill>
                  <a:srgbClr val="0000FF"/>
                </a:solidFill>
                <a:latin typeface="verdana" panose="020B0604030504040204" pitchFamily="34" charset="0"/>
              </a:rPr>
              <a:t>(</a:t>
            </a:r>
            <a:r>
              <a:rPr lang="en-US" sz="1400" dirty="0" err="1">
                <a:solidFill>
                  <a:srgbClr val="0000FF"/>
                </a:solidFill>
                <a:latin typeface="verdana" panose="020B0604030504040204" pitchFamily="34" charset="0"/>
              </a:rPr>
              <a:t>DateFormat.LONG</a:t>
            </a:r>
            <a:r>
              <a:rPr lang="en-US" sz="1400" dirty="0">
                <a:solidFill>
                  <a:srgbClr val="0000FF"/>
                </a:solidFill>
                <a:latin typeface="verdana" panose="020B0604030504040204" pitchFamily="34" charset="0"/>
              </a:rPr>
              <a:t>): "</a:t>
            </a:r>
            <a:r>
              <a:rPr 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+</a:t>
            </a:r>
            <a:r>
              <a:rPr lang="en-US" sz="1400" dirty="0" err="1">
                <a:solidFill>
                  <a:srgbClr val="000000"/>
                </a:solidFill>
                <a:latin typeface="verdana" panose="020B0604030504040204" pitchFamily="34" charset="0"/>
              </a:rPr>
              <a:t>dateToStr</a:t>
            </a:r>
            <a:r>
              <a:rPr 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);  </a:t>
            </a:r>
          </a:p>
          <a:p>
            <a:pPr marL="0" indent="0" algn="just">
              <a:buNone/>
            </a:pPr>
            <a:r>
              <a:rPr 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          </a:t>
            </a:r>
          </a:p>
          <a:p>
            <a:pPr marL="0" indent="0" algn="just">
              <a:buNone/>
            </a:pPr>
            <a:r>
              <a:rPr 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        </a:t>
            </a:r>
            <a:r>
              <a:rPr lang="en-US" sz="1400" dirty="0" err="1">
                <a:solidFill>
                  <a:srgbClr val="000000"/>
                </a:solidFill>
                <a:latin typeface="verdana" panose="020B0604030504040204" pitchFamily="34" charset="0"/>
              </a:rPr>
              <a:t>dateToStr</a:t>
            </a:r>
            <a:r>
              <a:rPr 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 = </a:t>
            </a:r>
            <a:r>
              <a:rPr lang="en-US" sz="1400" dirty="0" err="1">
                <a:solidFill>
                  <a:srgbClr val="000000"/>
                </a:solidFill>
                <a:latin typeface="verdana" panose="020B0604030504040204" pitchFamily="34" charset="0"/>
              </a:rPr>
              <a:t>DateFormat.getDateTimeInstance</a:t>
            </a:r>
            <a:r>
              <a:rPr 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verdana" panose="020B0604030504040204" pitchFamily="34" charset="0"/>
              </a:rPr>
              <a:t>DateFormat.LONG,DateFormat.SHORT</a:t>
            </a:r>
            <a:r>
              <a:rPr 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).format(</a:t>
            </a:r>
            <a:r>
              <a:rPr lang="en-US" sz="1400" dirty="0" err="1">
                <a:solidFill>
                  <a:srgbClr val="000000"/>
                </a:solidFill>
                <a:latin typeface="verdana" panose="020B0604030504040204" pitchFamily="34" charset="0"/>
              </a:rPr>
              <a:t>currentDate</a:t>
            </a:r>
            <a:r>
              <a:rPr 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);  </a:t>
            </a:r>
          </a:p>
          <a:p>
            <a:pPr marL="0" indent="0" algn="just">
              <a:buNone/>
            </a:pPr>
            <a:r>
              <a:rPr 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        </a:t>
            </a:r>
            <a:r>
              <a:rPr lang="en-US" sz="1400" dirty="0" err="1">
                <a:solidFill>
                  <a:srgbClr val="000000"/>
                </a:solidFill>
                <a:latin typeface="verdana" panose="020B0604030504040204" pitchFamily="34" charset="0"/>
              </a:rPr>
              <a:t>System.out.println</a:t>
            </a:r>
            <a:r>
              <a:rPr 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verdana" panose="020B0604030504040204" pitchFamily="34" charset="0"/>
              </a:rPr>
              <a:t>"Date Format using </a:t>
            </a:r>
            <a:r>
              <a:rPr lang="en-US" sz="1400" dirty="0" err="1">
                <a:solidFill>
                  <a:srgbClr val="0000FF"/>
                </a:solidFill>
                <a:latin typeface="verdana" panose="020B0604030504040204" pitchFamily="34" charset="0"/>
              </a:rPr>
              <a:t>getDateTimeInstance</a:t>
            </a:r>
            <a:r>
              <a:rPr lang="en-US" sz="1400" dirty="0">
                <a:solidFill>
                  <a:srgbClr val="0000FF"/>
                </a:solidFill>
                <a:latin typeface="verdana" panose="020B0604030504040204" pitchFamily="34" charset="0"/>
              </a:rPr>
              <a:t>(</a:t>
            </a:r>
            <a:r>
              <a:rPr lang="en-US" sz="1400" dirty="0" err="1">
                <a:solidFill>
                  <a:srgbClr val="0000FF"/>
                </a:solidFill>
                <a:latin typeface="verdana" panose="020B0604030504040204" pitchFamily="34" charset="0"/>
              </a:rPr>
              <a:t>DateFormat.LONG,DateFormat.SHORT</a:t>
            </a:r>
            <a:r>
              <a:rPr lang="en-US" sz="1400" dirty="0">
                <a:solidFill>
                  <a:srgbClr val="0000FF"/>
                </a:solidFill>
                <a:latin typeface="verdana" panose="020B0604030504040204" pitchFamily="34" charset="0"/>
              </a:rPr>
              <a:t>): "</a:t>
            </a:r>
            <a:r>
              <a:rPr 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+</a:t>
            </a:r>
            <a:r>
              <a:rPr lang="en-US" sz="1400" dirty="0" err="1">
                <a:solidFill>
                  <a:srgbClr val="000000"/>
                </a:solidFill>
                <a:latin typeface="verdana" panose="020B0604030504040204" pitchFamily="34" charset="0"/>
              </a:rPr>
              <a:t>dateToStr</a:t>
            </a:r>
            <a:r>
              <a:rPr 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); </a:t>
            </a:r>
          </a:p>
        </p:txBody>
      </p:sp>
    </p:spTree>
    <p:extLst>
      <p:ext uri="{BB962C8B-B14F-4D97-AF65-F5344CB8AC3E}">
        <p14:creationId xmlns:p14="http://schemas.microsoft.com/office/powerpoint/2010/main" val="29469293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Current Date: Tue Mar 31 14:37:23 IST 2015</a:t>
            </a:r>
          </a:p>
          <a:p>
            <a:r>
              <a:rPr lang="en-US" dirty="0"/>
              <a:t>Date Format using </a:t>
            </a:r>
            <a:r>
              <a:rPr lang="en-US" dirty="0" err="1"/>
              <a:t>getInstance</a:t>
            </a:r>
            <a:r>
              <a:rPr lang="en-US" dirty="0"/>
              <a:t>(): 31/3/15 2:37 PM</a:t>
            </a:r>
          </a:p>
          <a:p>
            <a:r>
              <a:rPr lang="en-US" dirty="0"/>
              <a:t>Date Format using </a:t>
            </a:r>
            <a:r>
              <a:rPr lang="en-US" dirty="0" err="1"/>
              <a:t>getDateInstance</a:t>
            </a:r>
            <a:r>
              <a:rPr lang="en-US" dirty="0"/>
              <a:t>(): 31 Mar, 2015</a:t>
            </a:r>
          </a:p>
          <a:p>
            <a:r>
              <a:rPr lang="en-US" dirty="0"/>
              <a:t>Date Format using </a:t>
            </a:r>
            <a:r>
              <a:rPr lang="en-US" dirty="0" err="1"/>
              <a:t>getTimeInstance</a:t>
            </a:r>
            <a:r>
              <a:rPr lang="en-US" dirty="0"/>
              <a:t>(): 2:37:23 PM</a:t>
            </a:r>
          </a:p>
          <a:p>
            <a:r>
              <a:rPr lang="en-US" dirty="0"/>
              <a:t>Date Format using </a:t>
            </a:r>
            <a:r>
              <a:rPr lang="en-US" dirty="0" err="1"/>
              <a:t>getDateTimeInstance</a:t>
            </a:r>
            <a:r>
              <a:rPr lang="en-US" dirty="0"/>
              <a:t>(): 31 Mar, 2015 2:37:23 PM</a:t>
            </a:r>
          </a:p>
          <a:p>
            <a:r>
              <a:rPr lang="en-US" dirty="0"/>
              <a:t>Date Format using </a:t>
            </a:r>
            <a:r>
              <a:rPr lang="en-US" dirty="0" err="1"/>
              <a:t>getTimeInstance</a:t>
            </a:r>
            <a:r>
              <a:rPr lang="en-US" dirty="0"/>
              <a:t>(</a:t>
            </a:r>
            <a:r>
              <a:rPr lang="en-US" dirty="0" err="1"/>
              <a:t>DateFormat.SHORT</a:t>
            </a:r>
            <a:r>
              <a:rPr lang="en-US" dirty="0"/>
              <a:t>): 2:37 PM</a:t>
            </a:r>
          </a:p>
          <a:p>
            <a:r>
              <a:rPr lang="en-US" dirty="0"/>
              <a:t>Date Format using </a:t>
            </a:r>
            <a:r>
              <a:rPr lang="en-US" dirty="0" err="1"/>
              <a:t>getTimeInstance</a:t>
            </a:r>
            <a:r>
              <a:rPr lang="en-US" dirty="0"/>
              <a:t>(</a:t>
            </a:r>
            <a:r>
              <a:rPr lang="en-US" dirty="0" err="1"/>
              <a:t>DateFormat.MEDIUM</a:t>
            </a:r>
            <a:r>
              <a:rPr lang="en-US" dirty="0"/>
              <a:t>): 2:37:23 PM</a:t>
            </a:r>
          </a:p>
          <a:p>
            <a:r>
              <a:rPr lang="en-US" dirty="0"/>
              <a:t>Date Format using </a:t>
            </a:r>
            <a:r>
              <a:rPr lang="en-US" dirty="0" err="1"/>
              <a:t>getTimeInstance</a:t>
            </a:r>
            <a:r>
              <a:rPr lang="en-US" dirty="0"/>
              <a:t>(</a:t>
            </a:r>
            <a:r>
              <a:rPr lang="en-US" dirty="0" err="1"/>
              <a:t>DateFormat.LONG</a:t>
            </a:r>
            <a:r>
              <a:rPr lang="en-US" dirty="0"/>
              <a:t>): 2:37:23 PM IST</a:t>
            </a:r>
          </a:p>
          <a:p>
            <a:r>
              <a:rPr lang="en-US" dirty="0"/>
              <a:t>Date Format using </a:t>
            </a:r>
            <a:r>
              <a:rPr lang="en-US" dirty="0" err="1"/>
              <a:t>getDateTimeInstance</a:t>
            </a:r>
            <a:r>
              <a:rPr lang="en-US" dirty="0"/>
              <a:t>(</a:t>
            </a:r>
            <a:r>
              <a:rPr lang="en-US" dirty="0" err="1"/>
              <a:t>DateFormat.LONG,DateFormat.SHORT</a:t>
            </a:r>
            <a:r>
              <a:rPr lang="en-US" dirty="0"/>
              <a:t>): 31 March, 2015 2:37 PM</a:t>
            </a:r>
          </a:p>
        </p:txBody>
      </p:sp>
    </p:spTree>
    <p:extLst>
      <p:ext uri="{BB962C8B-B14F-4D97-AF65-F5344CB8AC3E}">
        <p14:creationId xmlns:p14="http://schemas.microsoft.com/office/powerpoint/2010/main" val="3197090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</a:t>
            </a:r>
            <a:r>
              <a:rPr lang="en-US" dirty="0" err="1"/>
              <a:t>java.util</a:t>
            </a:r>
            <a:r>
              <a:rPr lang="en-US" dirty="0"/>
              <a:t>, </a:t>
            </a:r>
            <a:r>
              <a:rPr lang="en-US" dirty="0" err="1"/>
              <a:t>java.sql</a:t>
            </a:r>
            <a:r>
              <a:rPr lang="en-US" dirty="0"/>
              <a:t> and </a:t>
            </a:r>
            <a:r>
              <a:rPr lang="en-US" dirty="0" err="1"/>
              <a:t>java.text</a:t>
            </a:r>
            <a:r>
              <a:rPr lang="en-US" dirty="0"/>
              <a:t> packages contains classes for representing date and time. Following classes are important for dealing with date in java.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hlinkClick r:id="rId2"/>
              </a:rPr>
              <a:t>java.util.Date</a:t>
            </a:r>
            <a:r>
              <a:rPr lang="en-US" dirty="0">
                <a:hlinkClick r:id="rId2"/>
              </a:rPr>
              <a:t> class</a:t>
            </a:r>
            <a:endParaRPr lang="en-US" dirty="0"/>
          </a:p>
          <a:p>
            <a:r>
              <a:rPr lang="en-US" dirty="0" err="1">
                <a:hlinkClick r:id="rId3"/>
              </a:rPr>
              <a:t>java.sql.Date</a:t>
            </a:r>
            <a:r>
              <a:rPr lang="en-US" dirty="0">
                <a:hlinkClick r:id="rId3"/>
              </a:rPr>
              <a:t> class</a:t>
            </a:r>
            <a:endParaRPr lang="en-US" dirty="0"/>
          </a:p>
          <a:p>
            <a:r>
              <a:rPr lang="en-US" dirty="0" err="1">
                <a:hlinkClick r:id="rId4"/>
              </a:rPr>
              <a:t>java.text.DateFormat</a:t>
            </a:r>
            <a:r>
              <a:rPr lang="en-US" dirty="0">
                <a:hlinkClick r:id="rId4"/>
              </a:rPr>
              <a:t> class</a:t>
            </a:r>
            <a:endParaRPr lang="en-US" dirty="0"/>
          </a:p>
          <a:p>
            <a:r>
              <a:rPr lang="en-US" dirty="0" err="1">
                <a:hlinkClick r:id="rId5"/>
              </a:rPr>
              <a:t>java.text.SimpleDateFormat</a:t>
            </a:r>
            <a:r>
              <a:rPr lang="en-US" dirty="0">
                <a:hlinkClick r:id="rId5"/>
              </a:rPr>
              <a:t> class</a:t>
            </a:r>
            <a:endParaRPr lang="en-US" dirty="0"/>
          </a:p>
          <a:p>
            <a:r>
              <a:rPr lang="en-US" dirty="0" err="1"/>
              <a:t>java.util.Calendar</a:t>
            </a:r>
            <a:r>
              <a:rPr lang="en-US" dirty="0"/>
              <a:t> class</a:t>
            </a:r>
          </a:p>
          <a:p>
            <a:r>
              <a:rPr lang="en-US" dirty="0" err="1"/>
              <a:t>java.util.GregorianCalendar</a:t>
            </a:r>
            <a:r>
              <a:rPr lang="en-US" dirty="0"/>
              <a:t> class</a:t>
            </a:r>
          </a:p>
          <a:p>
            <a:r>
              <a:rPr lang="en-US" dirty="0" err="1"/>
              <a:t>java.sql.Time</a:t>
            </a:r>
            <a:r>
              <a:rPr lang="en-US" dirty="0"/>
              <a:t> class</a:t>
            </a:r>
          </a:p>
          <a:p>
            <a:r>
              <a:rPr lang="en-US" dirty="0" err="1"/>
              <a:t>java.sql.Timestamp</a:t>
            </a:r>
            <a:r>
              <a:rPr lang="en-US" dirty="0"/>
              <a:t> class</a:t>
            </a:r>
          </a:p>
          <a:p>
            <a:r>
              <a:rPr lang="en-US" dirty="0" err="1"/>
              <a:t>java.util.TimeZone</a:t>
            </a:r>
            <a:r>
              <a:rPr lang="en-US" dirty="0"/>
              <a:t> class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16124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</a:t>
            </a:r>
            <a:r>
              <a:rPr lang="en-US" dirty="0" err="1"/>
              <a:t>SimpleDateFormat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java.text.SimpleDateFormat</a:t>
            </a:r>
            <a:r>
              <a:rPr lang="en-US" dirty="0"/>
              <a:t> class provides methods to format and parse date and time in java. The </a:t>
            </a:r>
            <a:r>
              <a:rPr lang="en-US" dirty="0" err="1"/>
              <a:t>SimpleDateFormat</a:t>
            </a:r>
            <a:r>
              <a:rPr lang="en-US" dirty="0"/>
              <a:t> is a concrete class for formatting and parsing date which inherits </a:t>
            </a:r>
            <a:r>
              <a:rPr lang="en-US" dirty="0" err="1"/>
              <a:t>java.text.DateFormat</a:t>
            </a:r>
            <a:r>
              <a:rPr lang="en-US" dirty="0"/>
              <a:t> class.</a:t>
            </a:r>
          </a:p>
          <a:p>
            <a:r>
              <a:rPr lang="en-US" dirty="0"/>
              <a:t>Notice that </a:t>
            </a:r>
            <a:r>
              <a:rPr lang="en-US" i="1" dirty="0"/>
              <a:t>formatting means converting date to string</a:t>
            </a:r>
            <a:r>
              <a:rPr lang="en-US" dirty="0"/>
              <a:t> and </a:t>
            </a:r>
            <a:r>
              <a:rPr lang="en-US" i="1" dirty="0"/>
              <a:t>parsing means converting string to date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8627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Java SimpleDateFormat Example: Date to String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import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java.text.SimpleDateFormat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;  </a:t>
            </a:r>
          </a:p>
          <a:p>
            <a:pPr marL="0" indent="0" algn="just">
              <a:buNone/>
            </a:pP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import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java.util.Date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;  </a:t>
            </a:r>
          </a:p>
          <a:p>
            <a:pPr marL="0" indent="0" algn="just">
              <a:buNone/>
            </a:pP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SimpleDateFormatExample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{  </a:t>
            </a:r>
          </a:p>
          <a:p>
            <a:pPr marL="0" indent="0" algn="just">
              <a:buNone/>
            </a:pP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main(String[] 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args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) {  </a:t>
            </a:r>
          </a:p>
          <a:p>
            <a:pPr marL="0" indent="0" algn="just">
              <a:buNone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   Date 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date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= </a:t>
            </a: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Date();  </a:t>
            </a:r>
          </a:p>
          <a:p>
            <a:pPr marL="0" indent="0" algn="just">
              <a:buNone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   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SimpleDateFormat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formatter = </a:t>
            </a: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SimpleDateFormat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verdana" panose="020B0604030504040204" pitchFamily="34" charset="0"/>
              </a:rPr>
              <a:t>"</a:t>
            </a:r>
            <a:r>
              <a:rPr lang="en-US" dirty="0" err="1">
                <a:solidFill>
                  <a:srgbClr val="0000FF"/>
                </a:solidFill>
                <a:latin typeface="verdana" panose="020B0604030504040204" pitchFamily="34" charset="0"/>
              </a:rPr>
              <a:t>dd</a:t>
            </a:r>
            <a:r>
              <a:rPr lang="en-US" dirty="0">
                <a:solidFill>
                  <a:srgbClr val="0000FF"/>
                </a:solidFill>
                <a:latin typeface="verdana" panose="020B0604030504040204" pitchFamily="34" charset="0"/>
              </a:rPr>
              <a:t>/MM/</a:t>
            </a:r>
            <a:r>
              <a:rPr lang="en-US" dirty="0" err="1">
                <a:solidFill>
                  <a:srgbClr val="0000FF"/>
                </a:solidFill>
                <a:latin typeface="verdana" panose="020B0604030504040204" pitchFamily="34" charset="0"/>
              </a:rPr>
              <a:t>yyyy</a:t>
            </a:r>
            <a:r>
              <a:rPr lang="en-US" dirty="0">
                <a:solidFill>
                  <a:srgbClr val="0000FF"/>
                </a:solidFill>
                <a:latin typeface="verdana" panose="020B0604030504040204" pitchFamily="34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);  </a:t>
            </a:r>
          </a:p>
          <a:p>
            <a:pPr marL="0" indent="0" algn="just">
              <a:buNone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   String 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strDate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= 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formatter.format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(date);  </a:t>
            </a:r>
          </a:p>
          <a:p>
            <a:pPr marL="0" indent="0" algn="just">
              <a:buNone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   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System.out.println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strDate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);  </a:t>
            </a:r>
          </a:p>
          <a:p>
            <a:pPr marL="0" indent="0" algn="just">
              <a:buNone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}  </a:t>
            </a:r>
          </a:p>
          <a:p>
            <a:pPr marL="0" indent="0" algn="just">
              <a:buNone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} 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6996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format date and time in java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5932" y="-1"/>
            <a:ext cx="7668536" cy="6658377"/>
          </a:xfrm>
        </p:spPr>
        <p:txBody>
          <a:bodyPr>
            <a:normAutofit fontScale="70000" lnSpcReduction="20000"/>
          </a:bodyPr>
          <a:lstStyle/>
          <a:p>
            <a:pPr marL="0" indent="0" algn="just">
              <a:buNone/>
            </a:pPr>
            <a:r>
              <a:rPr 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   Date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date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= </a:t>
            </a: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Date();  </a:t>
            </a:r>
          </a:p>
          <a:p>
            <a:pPr marL="0" indent="0" algn="just">
              <a:buNone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   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SimpleDateFormat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formatter = </a:t>
            </a: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SimpleDateFormat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verdana" panose="020B0604030504040204" pitchFamily="34" charset="0"/>
              </a:rPr>
              <a:t>"MM/</a:t>
            </a:r>
            <a:r>
              <a:rPr lang="en-US" dirty="0" err="1">
                <a:solidFill>
                  <a:srgbClr val="0000FF"/>
                </a:solidFill>
                <a:latin typeface="verdana" panose="020B0604030504040204" pitchFamily="34" charset="0"/>
              </a:rPr>
              <a:t>dd</a:t>
            </a:r>
            <a:r>
              <a:rPr lang="en-US" dirty="0">
                <a:solidFill>
                  <a:srgbClr val="0000FF"/>
                </a:solidFill>
                <a:latin typeface="verdana" panose="020B0604030504040204" pitchFamily="34" charset="0"/>
              </a:rPr>
              <a:t>/</a:t>
            </a:r>
            <a:r>
              <a:rPr lang="en-US" dirty="0" err="1">
                <a:solidFill>
                  <a:srgbClr val="0000FF"/>
                </a:solidFill>
                <a:latin typeface="verdana" panose="020B0604030504040204" pitchFamily="34" charset="0"/>
              </a:rPr>
              <a:t>yyyy</a:t>
            </a:r>
            <a:r>
              <a:rPr lang="en-US" dirty="0">
                <a:solidFill>
                  <a:srgbClr val="0000FF"/>
                </a:solidFill>
                <a:latin typeface="verdana" panose="020B0604030504040204" pitchFamily="34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);  </a:t>
            </a:r>
          </a:p>
          <a:p>
            <a:pPr marL="0" indent="0" algn="just">
              <a:buNone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   String 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strDate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= 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formatter.format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(date);  </a:t>
            </a:r>
          </a:p>
          <a:p>
            <a:pPr marL="0" indent="0" algn="just">
              <a:buNone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   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System.out.println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verdana" panose="020B0604030504040204" pitchFamily="34" charset="0"/>
              </a:rPr>
              <a:t>"Date Format with MM/</a:t>
            </a:r>
            <a:r>
              <a:rPr lang="en-US" dirty="0" err="1">
                <a:solidFill>
                  <a:srgbClr val="0000FF"/>
                </a:solidFill>
                <a:latin typeface="verdana" panose="020B0604030504040204" pitchFamily="34" charset="0"/>
              </a:rPr>
              <a:t>dd</a:t>
            </a:r>
            <a:r>
              <a:rPr lang="en-US" dirty="0">
                <a:solidFill>
                  <a:srgbClr val="0000FF"/>
                </a:solidFill>
                <a:latin typeface="verdana" panose="020B0604030504040204" pitchFamily="34" charset="0"/>
              </a:rPr>
              <a:t>/</a:t>
            </a:r>
            <a:r>
              <a:rPr lang="en-US" dirty="0" err="1">
                <a:solidFill>
                  <a:srgbClr val="0000FF"/>
                </a:solidFill>
                <a:latin typeface="verdana" panose="020B0604030504040204" pitchFamily="34" charset="0"/>
              </a:rPr>
              <a:t>yyyy</a:t>
            </a:r>
            <a:r>
              <a:rPr lang="en-US" dirty="0">
                <a:solidFill>
                  <a:srgbClr val="0000FF"/>
                </a:solidFill>
                <a:latin typeface="verdana" panose="020B0604030504040204" pitchFamily="34" charset="0"/>
              </a:rPr>
              <a:t> : "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+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strDate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);  </a:t>
            </a:r>
          </a:p>
          <a:p>
            <a:pPr marL="0" indent="0" algn="just">
              <a:buNone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 </a:t>
            </a:r>
          </a:p>
          <a:p>
            <a:pPr marL="0" indent="0" algn="just">
              <a:buNone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   formatter = </a:t>
            </a: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SimpleDateFormat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verdana" panose="020B0604030504040204" pitchFamily="34" charset="0"/>
              </a:rPr>
              <a:t>"</a:t>
            </a:r>
            <a:r>
              <a:rPr lang="en-US" dirty="0" err="1">
                <a:solidFill>
                  <a:srgbClr val="0000FF"/>
                </a:solidFill>
                <a:latin typeface="verdana" panose="020B0604030504040204" pitchFamily="34" charset="0"/>
              </a:rPr>
              <a:t>dd</a:t>
            </a:r>
            <a:r>
              <a:rPr lang="en-US" dirty="0">
                <a:solidFill>
                  <a:srgbClr val="0000FF"/>
                </a:solidFill>
                <a:latin typeface="verdana" panose="020B0604030504040204" pitchFamily="34" charset="0"/>
              </a:rPr>
              <a:t>-M-</a:t>
            </a:r>
            <a:r>
              <a:rPr lang="en-US" dirty="0" err="1">
                <a:solidFill>
                  <a:srgbClr val="0000FF"/>
                </a:solidFill>
                <a:latin typeface="verdana" panose="020B0604030504040204" pitchFamily="34" charset="0"/>
              </a:rPr>
              <a:t>yyyy</a:t>
            </a:r>
            <a:r>
              <a:rPr lang="en-US" dirty="0">
                <a:solidFill>
                  <a:srgbClr val="0000FF"/>
                </a:solidFill>
                <a:latin typeface="verdana" panose="020B0604030504040204" pitchFamily="34" charset="0"/>
              </a:rPr>
              <a:t> </a:t>
            </a:r>
            <a:r>
              <a:rPr lang="en-US" dirty="0" err="1">
                <a:solidFill>
                  <a:srgbClr val="0000FF"/>
                </a:solidFill>
                <a:latin typeface="verdana" panose="020B0604030504040204" pitchFamily="34" charset="0"/>
              </a:rPr>
              <a:t>hh:mm:ss</a:t>
            </a:r>
            <a:r>
              <a:rPr lang="en-US" dirty="0">
                <a:solidFill>
                  <a:srgbClr val="0000FF"/>
                </a:solidFill>
                <a:latin typeface="verdana" panose="020B0604030504040204" pitchFamily="34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);  </a:t>
            </a:r>
          </a:p>
          <a:p>
            <a:pPr marL="0" indent="0" algn="just">
              <a:buNone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   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strDate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= 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formatter.format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(date);  </a:t>
            </a:r>
          </a:p>
          <a:p>
            <a:pPr marL="0" indent="0" algn="just">
              <a:buNone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   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System.out.println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verdana" panose="020B0604030504040204" pitchFamily="34" charset="0"/>
              </a:rPr>
              <a:t>"Date Format with </a:t>
            </a:r>
            <a:r>
              <a:rPr lang="en-US" dirty="0" err="1">
                <a:solidFill>
                  <a:srgbClr val="0000FF"/>
                </a:solidFill>
                <a:latin typeface="verdana" panose="020B0604030504040204" pitchFamily="34" charset="0"/>
              </a:rPr>
              <a:t>dd</a:t>
            </a:r>
            <a:r>
              <a:rPr lang="en-US" dirty="0">
                <a:solidFill>
                  <a:srgbClr val="0000FF"/>
                </a:solidFill>
                <a:latin typeface="verdana" panose="020B0604030504040204" pitchFamily="34" charset="0"/>
              </a:rPr>
              <a:t>-M-</a:t>
            </a:r>
            <a:r>
              <a:rPr lang="en-US" dirty="0" err="1">
                <a:solidFill>
                  <a:srgbClr val="0000FF"/>
                </a:solidFill>
                <a:latin typeface="verdana" panose="020B0604030504040204" pitchFamily="34" charset="0"/>
              </a:rPr>
              <a:t>yyyy</a:t>
            </a:r>
            <a:r>
              <a:rPr lang="en-US" dirty="0">
                <a:solidFill>
                  <a:srgbClr val="0000FF"/>
                </a:solidFill>
                <a:latin typeface="verdana" panose="020B0604030504040204" pitchFamily="34" charset="0"/>
              </a:rPr>
              <a:t> </a:t>
            </a:r>
            <a:r>
              <a:rPr lang="en-US" dirty="0" err="1">
                <a:solidFill>
                  <a:srgbClr val="0000FF"/>
                </a:solidFill>
                <a:latin typeface="verdana" panose="020B0604030504040204" pitchFamily="34" charset="0"/>
              </a:rPr>
              <a:t>hh:mm:ss</a:t>
            </a:r>
            <a:r>
              <a:rPr lang="en-US" dirty="0">
                <a:solidFill>
                  <a:srgbClr val="0000FF"/>
                </a:solidFill>
                <a:latin typeface="verdana" panose="020B0604030504040204" pitchFamily="34" charset="0"/>
              </a:rPr>
              <a:t> : "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+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strDate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);  </a:t>
            </a:r>
          </a:p>
          <a:p>
            <a:pPr marL="0" indent="0" algn="just">
              <a:buNone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 </a:t>
            </a:r>
          </a:p>
          <a:p>
            <a:pPr marL="0" indent="0" algn="just">
              <a:buNone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   formatter = </a:t>
            </a: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SimpleDateFormat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verdana" panose="020B0604030504040204" pitchFamily="34" charset="0"/>
              </a:rPr>
              <a:t>"</a:t>
            </a:r>
            <a:r>
              <a:rPr lang="en-US" dirty="0" err="1">
                <a:solidFill>
                  <a:srgbClr val="0000FF"/>
                </a:solidFill>
                <a:latin typeface="verdana" panose="020B0604030504040204" pitchFamily="34" charset="0"/>
              </a:rPr>
              <a:t>dd</a:t>
            </a:r>
            <a:r>
              <a:rPr lang="en-US" dirty="0">
                <a:solidFill>
                  <a:srgbClr val="0000FF"/>
                </a:solidFill>
                <a:latin typeface="verdana" panose="020B0604030504040204" pitchFamily="34" charset="0"/>
              </a:rPr>
              <a:t> MMMM </a:t>
            </a:r>
            <a:r>
              <a:rPr lang="en-US" dirty="0" err="1">
                <a:solidFill>
                  <a:srgbClr val="0000FF"/>
                </a:solidFill>
                <a:latin typeface="verdana" panose="020B0604030504040204" pitchFamily="34" charset="0"/>
              </a:rPr>
              <a:t>yyyy</a:t>
            </a:r>
            <a:r>
              <a:rPr lang="en-US" dirty="0">
                <a:solidFill>
                  <a:srgbClr val="0000FF"/>
                </a:solidFill>
                <a:latin typeface="verdana" panose="020B0604030504040204" pitchFamily="34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);  </a:t>
            </a:r>
          </a:p>
          <a:p>
            <a:pPr marL="0" indent="0" algn="just">
              <a:buNone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   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strDate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= 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formatter.format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(date);  </a:t>
            </a:r>
          </a:p>
          <a:p>
            <a:pPr marL="0" indent="0" algn="just">
              <a:buNone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   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System.out.println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verdana" panose="020B0604030504040204" pitchFamily="34" charset="0"/>
              </a:rPr>
              <a:t>"Date Format with </a:t>
            </a:r>
            <a:r>
              <a:rPr lang="en-US" dirty="0" err="1">
                <a:solidFill>
                  <a:srgbClr val="0000FF"/>
                </a:solidFill>
                <a:latin typeface="verdana" panose="020B0604030504040204" pitchFamily="34" charset="0"/>
              </a:rPr>
              <a:t>dd</a:t>
            </a:r>
            <a:r>
              <a:rPr lang="en-US" dirty="0">
                <a:solidFill>
                  <a:srgbClr val="0000FF"/>
                </a:solidFill>
                <a:latin typeface="verdana" panose="020B0604030504040204" pitchFamily="34" charset="0"/>
              </a:rPr>
              <a:t> MMMM </a:t>
            </a:r>
            <a:r>
              <a:rPr lang="en-US" dirty="0" err="1">
                <a:solidFill>
                  <a:srgbClr val="0000FF"/>
                </a:solidFill>
                <a:latin typeface="verdana" panose="020B0604030504040204" pitchFamily="34" charset="0"/>
              </a:rPr>
              <a:t>yyyy</a:t>
            </a:r>
            <a:r>
              <a:rPr lang="en-US" dirty="0">
                <a:solidFill>
                  <a:srgbClr val="0000FF"/>
                </a:solidFill>
                <a:latin typeface="verdana" panose="020B0604030504040204" pitchFamily="34" charset="0"/>
              </a:rPr>
              <a:t> : "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+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strDate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);  </a:t>
            </a:r>
          </a:p>
          <a:p>
            <a:pPr marL="0" indent="0" algn="just">
              <a:buNone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 </a:t>
            </a:r>
          </a:p>
          <a:p>
            <a:pPr marL="0" indent="0" algn="just">
              <a:buNone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   formatter = </a:t>
            </a: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SimpleDateFormat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verdana" panose="020B0604030504040204" pitchFamily="34" charset="0"/>
              </a:rPr>
              <a:t>"</a:t>
            </a:r>
            <a:r>
              <a:rPr lang="en-US" dirty="0" err="1">
                <a:solidFill>
                  <a:srgbClr val="0000FF"/>
                </a:solidFill>
                <a:latin typeface="verdana" panose="020B0604030504040204" pitchFamily="34" charset="0"/>
              </a:rPr>
              <a:t>dd</a:t>
            </a:r>
            <a:r>
              <a:rPr lang="en-US" dirty="0">
                <a:solidFill>
                  <a:srgbClr val="0000FF"/>
                </a:solidFill>
                <a:latin typeface="verdana" panose="020B0604030504040204" pitchFamily="34" charset="0"/>
              </a:rPr>
              <a:t> MMMM </a:t>
            </a:r>
            <a:r>
              <a:rPr lang="en-US" dirty="0" err="1">
                <a:solidFill>
                  <a:srgbClr val="0000FF"/>
                </a:solidFill>
                <a:latin typeface="verdana" panose="020B0604030504040204" pitchFamily="34" charset="0"/>
              </a:rPr>
              <a:t>yyyy</a:t>
            </a:r>
            <a:r>
              <a:rPr lang="en-US" dirty="0">
                <a:solidFill>
                  <a:srgbClr val="0000FF"/>
                </a:solidFill>
                <a:latin typeface="verdana" panose="020B0604030504040204" pitchFamily="34" charset="0"/>
              </a:rPr>
              <a:t> zzzz"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);  </a:t>
            </a:r>
          </a:p>
          <a:p>
            <a:pPr marL="0" indent="0" algn="just">
              <a:buNone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   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strDate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= 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formatter.format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(date);  </a:t>
            </a:r>
          </a:p>
          <a:p>
            <a:pPr marL="0" indent="0" algn="just">
              <a:buNone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   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System.out.println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verdana" panose="020B0604030504040204" pitchFamily="34" charset="0"/>
              </a:rPr>
              <a:t>"Date Format with </a:t>
            </a:r>
            <a:r>
              <a:rPr lang="en-US" dirty="0" err="1">
                <a:solidFill>
                  <a:srgbClr val="0000FF"/>
                </a:solidFill>
                <a:latin typeface="verdana" panose="020B0604030504040204" pitchFamily="34" charset="0"/>
              </a:rPr>
              <a:t>dd</a:t>
            </a:r>
            <a:r>
              <a:rPr lang="en-US" dirty="0">
                <a:solidFill>
                  <a:srgbClr val="0000FF"/>
                </a:solidFill>
                <a:latin typeface="verdana" panose="020B0604030504040204" pitchFamily="34" charset="0"/>
              </a:rPr>
              <a:t> MMMM </a:t>
            </a:r>
            <a:r>
              <a:rPr lang="en-US" dirty="0" err="1">
                <a:solidFill>
                  <a:srgbClr val="0000FF"/>
                </a:solidFill>
                <a:latin typeface="verdana" panose="020B0604030504040204" pitchFamily="34" charset="0"/>
              </a:rPr>
              <a:t>yyyy</a:t>
            </a:r>
            <a:r>
              <a:rPr lang="en-US" dirty="0">
                <a:solidFill>
                  <a:srgbClr val="0000FF"/>
                </a:solidFill>
                <a:latin typeface="verdana" panose="020B0604030504040204" pitchFamily="34" charset="0"/>
              </a:rPr>
              <a:t> zzzz : "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+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strDate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);  </a:t>
            </a:r>
          </a:p>
          <a:p>
            <a:pPr marL="0" indent="0" algn="just">
              <a:buNone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 </a:t>
            </a:r>
          </a:p>
          <a:p>
            <a:pPr marL="0" indent="0" algn="just">
              <a:buNone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   formatter = </a:t>
            </a: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SimpleDateFormat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verdana" panose="020B0604030504040204" pitchFamily="34" charset="0"/>
              </a:rPr>
              <a:t>"E, </a:t>
            </a:r>
            <a:r>
              <a:rPr lang="en-US" dirty="0" err="1">
                <a:solidFill>
                  <a:srgbClr val="0000FF"/>
                </a:solidFill>
                <a:latin typeface="verdana" panose="020B0604030504040204" pitchFamily="34" charset="0"/>
              </a:rPr>
              <a:t>dd</a:t>
            </a:r>
            <a:r>
              <a:rPr lang="en-US" dirty="0">
                <a:solidFill>
                  <a:srgbClr val="0000FF"/>
                </a:solidFill>
                <a:latin typeface="verdana" panose="020B0604030504040204" pitchFamily="34" charset="0"/>
              </a:rPr>
              <a:t> MMM </a:t>
            </a:r>
            <a:r>
              <a:rPr lang="en-US" dirty="0" err="1">
                <a:solidFill>
                  <a:srgbClr val="0000FF"/>
                </a:solidFill>
                <a:latin typeface="verdana" panose="020B0604030504040204" pitchFamily="34" charset="0"/>
              </a:rPr>
              <a:t>yyyy</a:t>
            </a:r>
            <a:r>
              <a:rPr lang="en-US" dirty="0">
                <a:solidFill>
                  <a:srgbClr val="0000FF"/>
                </a:solidFill>
                <a:latin typeface="verdana" panose="020B0604030504040204" pitchFamily="34" charset="0"/>
              </a:rPr>
              <a:t> </a:t>
            </a:r>
            <a:r>
              <a:rPr lang="en-US" dirty="0" err="1">
                <a:solidFill>
                  <a:srgbClr val="0000FF"/>
                </a:solidFill>
                <a:latin typeface="verdana" panose="020B0604030504040204" pitchFamily="34" charset="0"/>
              </a:rPr>
              <a:t>HH:mm:ss</a:t>
            </a:r>
            <a:r>
              <a:rPr lang="en-US" dirty="0">
                <a:solidFill>
                  <a:srgbClr val="0000FF"/>
                </a:solidFill>
                <a:latin typeface="verdana" panose="020B0604030504040204" pitchFamily="34" charset="0"/>
              </a:rPr>
              <a:t> z"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);  </a:t>
            </a:r>
          </a:p>
          <a:p>
            <a:pPr marL="0" indent="0" algn="just">
              <a:buNone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   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strDate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= 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formatter.format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(date);  </a:t>
            </a:r>
          </a:p>
          <a:p>
            <a:pPr marL="0" indent="0" algn="just">
              <a:buNone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   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System.out.println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verdana" panose="020B0604030504040204" pitchFamily="34" charset="0"/>
              </a:rPr>
              <a:t>"Date Format with E, </a:t>
            </a:r>
            <a:r>
              <a:rPr lang="en-US" dirty="0" err="1">
                <a:solidFill>
                  <a:srgbClr val="0000FF"/>
                </a:solidFill>
                <a:latin typeface="verdana" panose="020B0604030504040204" pitchFamily="34" charset="0"/>
              </a:rPr>
              <a:t>dd</a:t>
            </a:r>
            <a:r>
              <a:rPr lang="en-US" dirty="0">
                <a:solidFill>
                  <a:srgbClr val="0000FF"/>
                </a:solidFill>
                <a:latin typeface="verdana" panose="020B0604030504040204" pitchFamily="34" charset="0"/>
              </a:rPr>
              <a:t> MMM </a:t>
            </a:r>
            <a:r>
              <a:rPr lang="en-US" dirty="0" err="1">
                <a:solidFill>
                  <a:srgbClr val="0000FF"/>
                </a:solidFill>
                <a:latin typeface="verdana" panose="020B0604030504040204" pitchFamily="34" charset="0"/>
              </a:rPr>
              <a:t>yyyy</a:t>
            </a:r>
            <a:r>
              <a:rPr lang="en-US" dirty="0">
                <a:solidFill>
                  <a:srgbClr val="0000FF"/>
                </a:solidFill>
                <a:latin typeface="verdana" panose="020B0604030504040204" pitchFamily="34" charset="0"/>
              </a:rPr>
              <a:t> </a:t>
            </a:r>
            <a:r>
              <a:rPr lang="en-US" dirty="0" err="1">
                <a:solidFill>
                  <a:srgbClr val="0000FF"/>
                </a:solidFill>
                <a:latin typeface="verdana" panose="020B0604030504040204" pitchFamily="34" charset="0"/>
              </a:rPr>
              <a:t>HH:mm:ss</a:t>
            </a:r>
            <a:r>
              <a:rPr lang="en-US" dirty="0">
                <a:solidFill>
                  <a:srgbClr val="0000FF"/>
                </a:solidFill>
                <a:latin typeface="verdana" panose="020B0604030504040204" pitchFamily="34" charset="0"/>
              </a:rPr>
              <a:t> z : "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+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strDate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);  </a:t>
            </a:r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82442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Date Format with MM/</a:t>
            </a:r>
            <a:r>
              <a:rPr lang="en-US" dirty="0" err="1"/>
              <a:t>dd</a:t>
            </a:r>
            <a:r>
              <a:rPr lang="en-US" dirty="0"/>
              <a:t>/</a:t>
            </a:r>
            <a:r>
              <a:rPr lang="en-US" dirty="0" err="1"/>
              <a:t>yyyy</a:t>
            </a:r>
            <a:r>
              <a:rPr lang="en-US" dirty="0"/>
              <a:t> : 04/13/2015</a:t>
            </a:r>
          </a:p>
          <a:p>
            <a:r>
              <a:rPr lang="en-US" dirty="0"/>
              <a:t>Date Format with </a:t>
            </a:r>
            <a:r>
              <a:rPr lang="en-US" dirty="0" err="1"/>
              <a:t>dd</a:t>
            </a:r>
            <a:r>
              <a:rPr lang="en-US" dirty="0"/>
              <a:t>-M-</a:t>
            </a:r>
            <a:r>
              <a:rPr lang="en-US" dirty="0" err="1"/>
              <a:t>yyyy</a:t>
            </a:r>
            <a:r>
              <a:rPr lang="en-US" dirty="0"/>
              <a:t> </a:t>
            </a:r>
            <a:r>
              <a:rPr lang="en-US" dirty="0" err="1"/>
              <a:t>hh:mm:ss</a:t>
            </a:r>
            <a:r>
              <a:rPr lang="en-US" dirty="0"/>
              <a:t> : 13-4-2015 10:59:26</a:t>
            </a:r>
          </a:p>
          <a:p>
            <a:r>
              <a:rPr lang="en-US" dirty="0"/>
              <a:t>Date Format with </a:t>
            </a:r>
            <a:r>
              <a:rPr lang="en-US" dirty="0" err="1"/>
              <a:t>dd</a:t>
            </a:r>
            <a:r>
              <a:rPr lang="en-US" dirty="0"/>
              <a:t> MMMM </a:t>
            </a:r>
            <a:r>
              <a:rPr lang="en-US" dirty="0" err="1"/>
              <a:t>yyyy</a:t>
            </a:r>
            <a:r>
              <a:rPr lang="en-US" dirty="0"/>
              <a:t> : 13 April 2015</a:t>
            </a:r>
          </a:p>
          <a:p>
            <a:r>
              <a:rPr lang="en-US" dirty="0"/>
              <a:t>Date Format with </a:t>
            </a:r>
            <a:r>
              <a:rPr lang="en-US" dirty="0" err="1"/>
              <a:t>dd</a:t>
            </a:r>
            <a:r>
              <a:rPr lang="en-US" dirty="0"/>
              <a:t> MMMM </a:t>
            </a:r>
            <a:r>
              <a:rPr lang="en-US" dirty="0" err="1"/>
              <a:t>yyyy</a:t>
            </a:r>
            <a:r>
              <a:rPr lang="en-US" dirty="0"/>
              <a:t> zzzz : 13 April 2015 India Standard Time</a:t>
            </a:r>
          </a:p>
          <a:p>
            <a:r>
              <a:rPr lang="en-US" dirty="0"/>
              <a:t>Date Format with E, </a:t>
            </a:r>
            <a:r>
              <a:rPr lang="en-US" dirty="0" err="1"/>
              <a:t>dd</a:t>
            </a:r>
            <a:r>
              <a:rPr lang="en-US" dirty="0"/>
              <a:t> MMM </a:t>
            </a:r>
            <a:r>
              <a:rPr lang="en-US" dirty="0" err="1"/>
              <a:t>yyyy</a:t>
            </a:r>
            <a:r>
              <a:rPr lang="en-US" dirty="0"/>
              <a:t> </a:t>
            </a:r>
            <a:r>
              <a:rPr lang="en-US" dirty="0" err="1"/>
              <a:t>HH:mm:ss</a:t>
            </a:r>
            <a:r>
              <a:rPr lang="en-US" dirty="0"/>
              <a:t> z : Mon, 13 Apr 2015 22:59:26 IST</a:t>
            </a:r>
          </a:p>
        </p:txBody>
      </p:sp>
    </p:spTree>
    <p:extLst>
      <p:ext uri="{BB962C8B-B14F-4D97-AF65-F5344CB8AC3E}">
        <p14:creationId xmlns:p14="http://schemas.microsoft.com/office/powerpoint/2010/main" val="42591022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Java SimpleDateFormat Example: String to Date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12901" y="283335"/>
            <a:ext cx="8615967" cy="646519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 smtClean="0"/>
              <a:t> </a:t>
            </a: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import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java.text.ParseException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;  </a:t>
            </a:r>
          </a:p>
          <a:p>
            <a:pPr marL="0" indent="0" algn="just">
              <a:buNone/>
            </a:pP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import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java.text.SimpleDateFormat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;  </a:t>
            </a:r>
          </a:p>
          <a:p>
            <a:pPr marL="0" indent="0" algn="just">
              <a:buNone/>
            </a:pP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import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java.util.Date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;  </a:t>
            </a:r>
          </a:p>
          <a:p>
            <a:pPr marL="0" indent="0" algn="just">
              <a:buNone/>
            </a:pP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SimpleDateFormatExample3 {  </a:t>
            </a:r>
          </a:p>
          <a:p>
            <a:pPr marL="0" indent="0" algn="just">
              <a:buNone/>
            </a:pP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main(String[] 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args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) {  </a:t>
            </a:r>
          </a:p>
          <a:p>
            <a:pPr marL="0" indent="0" algn="just">
              <a:buNone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   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SimpleDateFormat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formatter = </a:t>
            </a: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SimpleDateFormat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verdana" panose="020B0604030504040204" pitchFamily="34" charset="0"/>
              </a:rPr>
              <a:t>"</a:t>
            </a:r>
            <a:r>
              <a:rPr lang="en-US" dirty="0" err="1">
                <a:solidFill>
                  <a:srgbClr val="0000FF"/>
                </a:solidFill>
                <a:latin typeface="verdana" panose="020B0604030504040204" pitchFamily="34" charset="0"/>
              </a:rPr>
              <a:t>dd</a:t>
            </a:r>
            <a:r>
              <a:rPr lang="en-US" dirty="0">
                <a:solidFill>
                  <a:srgbClr val="0000FF"/>
                </a:solidFill>
                <a:latin typeface="verdana" panose="020B0604030504040204" pitchFamily="34" charset="0"/>
              </a:rPr>
              <a:t>/MM/</a:t>
            </a:r>
            <a:r>
              <a:rPr lang="en-US" dirty="0" err="1">
                <a:solidFill>
                  <a:srgbClr val="0000FF"/>
                </a:solidFill>
                <a:latin typeface="verdana" panose="020B0604030504040204" pitchFamily="34" charset="0"/>
              </a:rPr>
              <a:t>yyyy</a:t>
            </a:r>
            <a:r>
              <a:rPr lang="en-US" dirty="0">
                <a:solidFill>
                  <a:srgbClr val="0000FF"/>
                </a:solidFill>
                <a:latin typeface="verdana" panose="020B0604030504040204" pitchFamily="34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);  </a:t>
            </a:r>
          </a:p>
          <a:p>
            <a:pPr marL="0" indent="0" algn="just">
              <a:buNone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   </a:t>
            </a: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try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{  </a:t>
            </a:r>
          </a:p>
          <a:p>
            <a:pPr marL="0" indent="0" algn="just">
              <a:buNone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       Date 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date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= 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formatter.parse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verdana" panose="020B0604030504040204" pitchFamily="34" charset="0"/>
              </a:rPr>
              <a:t>"31/03/2015"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);  </a:t>
            </a:r>
          </a:p>
          <a:p>
            <a:pPr marL="0" indent="0" algn="just">
              <a:buNone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       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System.out.println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verdana" panose="020B0604030504040204" pitchFamily="34" charset="0"/>
              </a:rPr>
              <a:t>"Date is: "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+date);  </a:t>
            </a:r>
          </a:p>
          <a:p>
            <a:pPr marL="0" indent="0" algn="just">
              <a:buNone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   } </a:t>
            </a: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catch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(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ParseException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e) {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e.printStackTrace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();}  </a:t>
            </a:r>
          </a:p>
          <a:p>
            <a:pPr marL="0" indent="0" algn="just">
              <a:buNone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}  </a:t>
            </a:r>
          </a:p>
          <a:p>
            <a:pPr marL="0" indent="0" algn="just">
              <a:buNone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} 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22575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Java Get Current Date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There are many ways to get current date and time in java. There are 3 classes that can be used to get current date.</a:t>
            </a:r>
          </a:p>
          <a:p>
            <a:pPr algn="just">
              <a:buFont typeface="+mj-lt"/>
              <a:buAutoNum type="arabicPeriod"/>
            </a:pP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java.util.Date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 class</a:t>
            </a:r>
          </a:p>
          <a:p>
            <a:pPr algn="just">
              <a:buFont typeface="+mj-lt"/>
              <a:buAutoNum type="arabicPeriod"/>
            </a:pP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java.sql.Date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 class</a:t>
            </a:r>
          </a:p>
          <a:p>
            <a:pPr algn="just">
              <a:buFont typeface="+mj-lt"/>
              <a:buAutoNum type="arabicPeriod"/>
            </a:pP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java.util.Calendar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 class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4062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1) Get Current Date by </a:t>
            </a:r>
            <a:r>
              <a:rPr lang="en-US" dirty="0" err="1"/>
              <a:t>java.util.Date</a:t>
            </a:r>
            <a:r>
              <a:rPr lang="en-US" dirty="0"/>
              <a:t> class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1st way:</a:t>
            </a:r>
          </a:p>
          <a:p>
            <a:endParaRPr lang="en-US" dirty="0"/>
          </a:p>
          <a:p>
            <a:r>
              <a:rPr lang="en-US" dirty="0" err="1"/>
              <a:t>java.util.Date</a:t>
            </a:r>
            <a:r>
              <a:rPr lang="en-US" dirty="0"/>
              <a:t> date=new </a:t>
            </a:r>
            <a:r>
              <a:rPr lang="en-US" dirty="0" err="1"/>
              <a:t>java.util.Date</a:t>
            </a:r>
            <a:r>
              <a:rPr lang="en-US" dirty="0"/>
              <a:t>();  </a:t>
            </a:r>
          </a:p>
          <a:p>
            <a:r>
              <a:rPr lang="en-US" dirty="0" err="1"/>
              <a:t>System.out.println</a:t>
            </a:r>
            <a:r>
              <a:rPr lang="en-US" dirty="0"/>
              <a:t>(date);  </a:t>
            </a:r>
          </a:p>
          <a:p>
            <a:r>
              <a:rPr lang="en-US" dirty="0"/>
              <a:t>2nd way:</a:t>
            </a:r>
          </a:p>
          <a:p>
            <a:endParaRPr lang="en-US" dirty="0"/>
          </a:p>
          <a:p>
            <a:r>
              <a:rPr lang="en-US" dirty="0"/>
              <a:t>long </a:t>
            </a:r>
            <a:r>
              <a:rPr lang="en-US" dirty="0" err="1"/>
              <a:t>millis</a:t>
            </a:r>
            <a:r>
              <a:rPr lang="en-US" dirty="0"/>
              <a:t>=</a:t>
            </a:r>
            <a:r>
              <a:rPr lang="en-US" dirty="0" err="1"/>
              <a:t>System.currentTimeMillis</a:t>
            </a:r>
            <a:r>
              <a:rPr lang="en-US" dirty="0"/>
              <a:t>();  </a:t>
            </a:r>
          </a:p>
          <a:p>
            <a:r>
              <a:rPr lang="en-US" dirty="0" err="1"/>
              <a:t>java.util.Date</a:t>
            </a:r>
            <a:r>
              <a:rPr lang="en-US" dirty="0"/>
              <a:t> date=new </a:t>
            </a:r>
            <a:r>
              <a:rPr lang="en-US" dirty="0" err="1"/>
              <a:t>java.util.Date</a:t>
            </a:r>
            <a:r>
              <a:rPr lang="en-US" dirty="0"/>
              <a:t>(</a:t>
            </a:r>
            <a:r>
              <a:rPr lang="en-US" dirty="0" err="1"/>
              <a:t>millis</a:t>
            </a:r>
            <a:r>
              <a:rPr lang="en-US" dirty="0"/>
              <a:t>);  </a:t>
            </a:r>
          </a:p>
          <a:p>
            <a:r>
              <a:rPr lang="en-US" dirty="0" err="1"/>
              <a:t>System.out.println</a:t>
            </a:r>
            <a:r>
              <a:rPr lang="en-US" dirty="0"/>
              <a:t>(date);  </a:t>
            </a:r>
          </a:p>
          <a:p>
            <a:r>
              <a:rPr lang="en-US" dirty="0"/>
              <a:t>Output:</a:t>
            </a:r>
          </a:p>
          <a:p>
            <a:endParaRPr lang="en-US" dirty="0"/>
          </a:p>
          <a:p>
            <a:r>
              <a:rPr lang="en-US" dirty="0"/>
              <a:t>Thu Mar 26 08:22:02 IST 2015</a:t>
            </a:r>
          </a:p>
        </p:txBody>
      </p:sp>
    </p:spTree>
    <p:extLst>
      <p:ext uri="{BB962C8B-B14F-4D97-AF65-F5344CB8AC3E}">
        <p14:creationId xmlns:p14="http://schemas.microsoft.com/office/powerpoint/2010/main" val="37914397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2) Get Current Date by </a:t>
            </a:r>
            <a:r>
              <a:rPr lang="en-US" dirty="0" err="1"/>
              <a:t>java.sql.Date</a:t>
            </a:r>
            <a:r>
              <a:rPr lang="en-US" dirty="0"/>
              <a:t> class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long </a:t>
            </a:r>
            <a:r>
              <a:rPr lang="en-US" dirty="0" err="1"/>
              <a:t>millis</a:t>
            </a:r>
            <a:r>
              <a:rPr lang="en-US" dirty="0"/>
              <a:t>=</a:t>
            </a:r>
            <a:r>
              <a:rPr lang="en-US" dirty="0" err="1"/>
              <a:t>System.currentTimeMillis</a:t>
            </a:r>
            <a:r>
              <a:rPr lang="en-US" dirty="0"/>
              <a:t>();  </a:t>
            </a:r>
          </a:p>
          <a:p>
            <a:r>
              <a:rPr lang="en-US" dirty="0" err="1"/>
              <a:t>java.sql.Date</a:t>
            </a:r>
            <a:r>
              <a:rPr lang="en-US" dirty="0"/>
              <a:t> date=new </a:t>
            </a:r>
            <a:r>
              <a:rPr lang="en-US" dirty="0" err="1"/>
              <a:t>java.sql.Date</a:t>
            </a:r>
            <a:r>
              <a:rPr lang="en-US" dirty="0"/>
              <a:t>(</a:t>
            </a:r>
            <a:r>
              <a:rPr lang="en-US" dirty="0" err="1"/>
              <a:t>millis</a:t>
            </a:r>
            <a:r>
              <a:rPr lang="en-US" dirty="0"/>
              <a:t>);  </a:t>
            </a:r>
          </a:p>
          <a:p>
            <a:r>
              <a:rPr lang="en-US" dirty="0" err="1"/>
              <a:t>System.out.println</a:t>
            </a:r>
            <a:r>
              <a:rPr lang="en-US" dirty="0"/>
              <a:t>(date);  </a:t>
            </a:r>
          </a:p>
          <a:p>
            <a:r>
              <a:rPr lang="en-US" dirty="0"/>
              <a:t>Output:</a:t>
            </a:r>
          </a:p>
          <a:p>
            <a:endParaRPr lang="en-US" dirty="0"/>
          </a:p>
          <a:p>
            <a:r>
              <a:rPr lang="en-US" dirty="0"/>
              <a:t>2015-03-26</a:t>
            </a:r>
          </a:p>
        </p:txBody>
      </p:sp>
    </p:spTree>
    <p:extLst>
      <p:ext uri="{BB962C8B-B14F-4D97-AF65-F5344CB8AC3E}">
        <p14:creationId xmlns:p14="http://schemas.microsoft.com/office/powerpoint/2010/main" val="26755309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3) Get Current Date by java.util.Calendar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Date date=</a:t>
            </a:r>
            <a:r>
              <a:rPr lang="en-US" dirty="0" err="1"/>
              <a:t>java.util.Calendar.getInstance</a:t>
            </a:r>
            <a:r>
              <a:rPr lang="en-US" dirty="0"/>
              <a:t>().</a:t>
            </a:r>
            <a:r>
              <a:rPr lang="en-US" dirty="0" err="1"/>
              <a:t>getTime</a:t>
            </a:r>
            <a:r>
              <a:rPr lang="en-US" dirty="0"/>
              <a:t>();  </a:t>
            </a:r>
          </a:p>
          <a:p>
            <a:r>
              <a:rPr lang="en-US" dirty="0" err="1"/>
              <a:t>System.out.println</a:t>
            </a:r>
            <a:r>
              <a:rPr lang="en-US" dirty="0"/>
              <a:t>(date);  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Output: </a:t>
            </a:r>
            <a:r>
              <a:rPr lang="de-DE" dirty="0"/>
              <a:t>Thu Mar 26 08:22:02 IST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1391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FF0000"/>
                </a:solidFill>
              </a:rPr>
              <a:t>It is recommended to use Calendar class for getting current date and time.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2558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Current Date</a:t>
            </a:r>
            <a:br>
              <a:rPr lang="en-US" dirty="0"/>
            </a:br>
            <a:r>
              <a:rPr lang="en-US" dirty="0"/>
              <a:t>There are 4 ways to print current date in java.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b="1" u="sng" dirty="0" smtClean="0"/>
              <a:t>1</a:t>
            </a:r>
            <a:r>
              <a:rPr lang="en-US" b="1" u="sng" baseline="30000" dirty="0" smtClean="0"/>
              <a:t>st</a:t>
            </a:r>
            <a:r>
              <a:rPr lang="en-US" b="1" u="sng" dirty="0" smtClean="0"/>
              <a:t> Way:</a:t>
            </a:r>
          </a:p>
          <a:p>
            <a:r>
              <a:rPr lang="en-US" dirty="0" err="1"/>
              <a:t>java.util.Date</a:t>
            </a:r>
            <a:r>
              <a:rPr lang="en-US" dirty="0"/>
              <a:t> date=</a:t>
            </a:r>
            <a:r>
              <a:rPr lang="en-US" b="1" dirty="0"/>
              <a:t>new</a:t>
            </a:r>
            <a:r>
              <a:rPr lang="en-US" dirty="0"/>
              <a:t> </a:t>
            </a:r>
            <a:r>
              <a:rPr lang="en-US" dirty="0" err="1"/>
              <a:t>java.util.Date</a:t>
            </a:r>
            <a:r>
              <a:rPr lang="en-US" dirty="0"/>
              <a:t>();  </a:t>
            </a:r>
          </a:p>
          <a:p>
            <a:r>
              <a:rPr lang="en-US" dirty="0" err="1"/>
              <a:t>System.out.println</a:t>
            </a:r>
            <a:r>
              <a:rPr lang="en-US" dirty="0"/>
              <a:t>(date);  </a:t>
            </a:r>
          </a:p>
          <a:p>
            <a:r>
              <a:rPr lang="en-US" dirty="0" smtClean="0"/>
              <a:t>Output: </a:t>
            </a:r>
            <a:r>
              <a:rPr lang="de-DE" dirty="0"/>
              <a:t>Wed Mar 27 08:22:02 IST </a:t>
            </a:r>
            <a:r>
              <a:rPr lang="de-DE" dirty="0" smtClean="0"/>
              <a:t>2015</a:t>
            </a:r>
          </a:p>
          <a:p>
            <a:r>
              <a:rPr lang="de-DE" b="1" u="sng" dirty="0" smtClean="0"/>
              <a:t>2nd Way:</a:t>
            </a:r>
          </a:p>
          <a:p>
            <a:r>
              <a:rPr lang="en-US" b="1" dirty="0"/>
              <a:t>long</a:t>
            </a:r>
            <a:r>
              <a:rPr lang="en-US" dirty="0"/>
              <a:t> </a:t>
            </a:r>
            <a:r>
              <a:rPr lang="en-US" dirty="0" err="1"/>
              <a:t>millis</a:t>
            </a:r>
            <a:r>
              <a:rPr lang="en-US" dirty="0"/>
              <a:t>=</a:t>
            </a:r>
            <a:r>
              <a:rPr lang="en-US" dirty="0" err="1"/>
              <a:t>System.currentTimeMillis</a:t>
            </a:r>
            <a:r>
              <a:rPr lang="en-US" dirty="0"/>
              <a:t>();  </a:t>
            </a:r>
          </a:p>
          <a:p>
            <a:r>
              <a:rPr lang="en-US" dirty="0" err="1"/>
              <a:t>java.util.Date</a:t>
            </a:r>
            <a:r>
              <a:rPr lang="en-US" dirty="0"/>
              <a:t> date=</a:t>
            </a:r>
            <a:r>
              <a:rPr lang="en-US" b="1" dirty="0"/>
              <a:t>new</a:t>
            </a:r>
            <a:r>
              <a:rPr lang="en-US" dirty="0"/>
              <a:t> </a:t>
            </a:r>
            <a:r>
              <a:rPr lang="en-US" dirty="0" err="1"/>
              <a:t>java.util.Date</a:t>
            </a:r>
            <a:r>
              <a:rPr lang="en-US" dirty="0"/>
              <a:t>(</a:t>
            </a:r>
            <a:r>
              <a:rPr lang="en-US" dirty="0" err="1"/>
              <a:t>millis</a:t>
            </a:r>
            <a:r>
              <a:rPr lang="en-US" dirty="0"/>
              <a:t>);  </a:t>
            </a:r>
          </a:p>
          <a:p>
            <a:r>
              <a:rPr lang="en-US" dirty="0" err="1"/>
              <a:t>System.out.println</a:t>
            </a:r>
            <a:r>
              <a:rPr lang="en-US" dirty="0"/>
              <a:t>(date); </a:t>
            </a:r>
          </a:p>
          <a:p>
            <a:r>
              <a:rPr lang="en-US" dirty="0"/>
              <a:t>Output: </a:t>
            </a:r>
            <a:r>
              <a:rPr lang="de-DE" dirty="0"/>
              <a:t>Wed Mar 27 08:22:02 IST 2015</a:t>
            </a:r>
          </a:p>
          <a:p>
            <a:r>
              <a:rPr lang="en-US" b="1" u="sng" dirty="0" smtClean="0"/>
              <a:t>3</a:t>
            </a:r>
            <a:r>
              <a:rPr lang="en-US" b="1" u="sng" baseline="30000" dirty="0" smtClean="0"/>
              <a:t>rd</a:t>
            </a:r>
            <a:r>
              <a:rPr lang="en-US" b="1" u="sng" dirty="0" smtClean="0"/>
              <a:t> Way:</a:t>
            </a:r>
          </a:p>
          <a:p>
            <a:r>
              <a:rPr lang="en-US" b="1" dirty="0"/>
              <a:t>long</a:t>
            </a:r>
            <a:r>
              <a:rPr lang="en-US" dirty="0"/>
              <a:t> </a:t>
            </a:r>
            <a:r>
              <a:rPr lang="en-US" dirty="0" err="1"/>
              <a:t>millis</a:t>
            </a:r>
            <a:r>
              <a:rPr lang="en-US" dirty="0"/>
              <a:t>=</a:t>
            </a:r>
            <a:r>
              <a:rPr lang="en-US" dirty="0" err="1"/>
              <a:t>System.currentTimeMillis</a:t>
            </a:r>
            <a:r>
              <a:rPr lang="en-US" dirty="0"/>
              <a:t>();  </a:t>
            </a:r>
          </a:p>
          <a:p>
            <a:r>
              <a:rPr lang="en-US" dirty="0" err="1"/>
              <a:t>java.sql.Date</a:t>
            </a:r>
            <a:r>
              <a:rPr lang="en-US" dirty="0"/>
              <a:t> date=</a:t>
            </a:r>
            <a:r>
              <a:rPr lang="en-US" b="1" dirty="0"/>
              <a:t>new</a:t>
            </a:r>
            <a:r>
              <a:rPr lang="en-US" dirty="0"/>
              <a:t> </a:t>
            </a:r>
            <a:r>
              <a:rPr lang="en-US" dirty="0" err="1"/>
              <a:t>java.sql.Date</a:t>
            </a:r>
            <a:r>
              <a:rPr lang="en-US" dirty="0"/>
              <a:t>(</a:t>
            </a:r>
            <a:r>
              <a:rPr lang="en-US" dirty="0" err="1"/>
              <a:t>millis</a:t>
            </a:r>
            <a:r>
              <a:rPr lang="en-US" dirty="0"/>
              <a:t>);  </a:t>
            </a:r>
          </a:p>
          <a:p>
            <a:r>
              <a:rPr lang="en-US" dirty="0" err="1"/>
              <a:t>System.out.println</a:t>
            </a:r>
            <a:r>
              <a:rPr lang="en-US" dirty="0"/>
              <a:t>(date);  </a:t>
            </a:r>
          </a:p>
          <a:p>
            <a:r>
              <a:rPr lang="en-US" dirty="0"/>
              <a:t>Output: </a:t>
            </a:r>
            <a:r>
              <a:rPr lang="en-US" dirty="0" smtClean="0"/>
              <a:t>2015-03-27</a:t>
            </a:r>
          </a:p>
          <a:p>
            <a:r>
              <a:rPr lang="en-US" b="1" u="sng" dirty="0" smtClean="0"/>
              <a:t>4</a:t>
            </a:r>
            <a:r>
              <a:rPr lang="en-US" b="1" u="sng" baseline="30000" dirty="0" smtClean="0"/>
              <a:t>th</a:t>
            </a:r>
            <a:r>
              <a:rPr lang="en-US" b="1" u="sng" dirty="0" smtClean="0"/>
              <a:t> Way:</a:t>
            </a:r>
          </a:p>
          <a:p>
            <a:r>
              <a:rPr lang="en-US" dirty="0"/>
              <a:t>Date date=</a:t>
            </a:r>
            <a:r>
              <a:rPr lang="en-US" dirty="0" err="1"/>
              <a:t>java.util.Calendar.getInstance</a:t>
            </a:r>
            <a:r>
              <a:rPr lang="en-US" dirty="0"/>
              <a:t>().</a:t>
            </a:r>
            <a:r>
              <a:rPr lang="en-US" dirty="0" err="1"/>
              <a:t>getTime</a:t>
            </a:r>
            <a:r>
              <a:rPr lang="en-US" dirty="0"/>
              <a:t>();  </a:t>
            </a:r>
          </a:p>
          <a:p>
            <a:r>
              <a:rPr lang="en-US" dirty="0" err="1"/>
              <a:t>System.out.println</a:t>
            </a:r>
            <a:r>
              <a:rPr lang="en-US" dirty="0"/>
              <a:t>(date);</a:t>
            </a:r>
          </a:p>
          <a:p>
            <a:r>
              <a:rPr lang="en-US" dirty="0" smtClean="0"/>
              <a:t>Output: </a:t>
            </a:r>
            <a:r>
              <a:rPr lang="de-DE" dirty="0"/>
              <a:t>Wed Mar 27 08:22:02 IST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123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java.util.Date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java.util.Date</a:t>
            </a:r>
            <a:r>
              <a:rPr lang="en-US" dirty="0"/>
              <a:t> class represents date and time in java. It provides constructors and methods to deal with date and time in java.</a:t>
            </a:r>
          </a:p>
          <a:p>
            <a:r>
              <a:rPr lang="en-US" dirty="0"/>
              <a:t>The </a:t>
            </a:r>
            <a:r>
              <a:rPr lang="en-US" dirty="0" err="1"/>
              <a:t>java.util.Date</a:t>
            </a:r>
            <a:r>
              <a:rPr lang="en-US" dirty="0"/>
              <a:t> class implements Serializable, </a:t>
            </a:r>
            <a:r>
              <a:rPr lang="en-US" dirty="0" err="1"/>
              <a:t>Cloneable</a:t>
            </a:r>
            <a:r>
              <a:rPr lang="en-US" dirty="0"/>
              <a:t> and Comparable&lt;Date&gt; interface. It is inherited by </a:t>
            </a:r>
            <a:r>
              <a:rPr lang="en-US" dirty="0" err="1"/>
              <a:t>java.sql.Date</a:t>
            </a:r>
            <a:r>
              <a:rPr lang="en-US" dirty="0"/>
              <a:t>, </a:t>
            </a:r>
            <a:r>
              <a:rPr lang="en-US" dirty="0" err="1"/>
              <a:t>java.sql.Time</a:t>
            </a:r>
            <a:r>
              <a:rPr lang="en-US" dirty="0"/>
              <a:t> and </a:t>
            </a:r>
            <a:r>
              <a:rPr lang="en-US" dirty="0" err="1"/>
              <a:t>java.sql.Timestamp</a:t>
            </a:r>
            <a:r>
              <a:rPr lang="en-US" dirty="0"/>
              <a:t> interfaces.</a:t>
            </a:r>
          </a:p>
          <a:p>
            <a:r>
              <a:rPr lang="en-US" dirty="0"/>
              <a:t>After Calendar class, most of the constructors and methods of </a:t>
            </a:r>
            <a:r>
              <a:rPr lang="en-US" dirty="0" err="1"/>
              <a:t>java.util.Date</a:t>
            </a:r>
            <a:r>
              <a:rPr lang="en-US" dirty="0"/>
              <a:t> class has been deprecated. Here, we are not giving list of any deprecated constructor and method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0387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java.util.Date</a:t>
            </a:r>
            <a:r>
              <a:rPr lang="en-US" dirty="0"/>
              <a:t> Constructors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8889639"/>
              </p:ext>
            </p:extLst>
          </p:nvPr>
        </p:nvGraphicFramePr>
        <p:xfrm>
          <a:off x="3868738" y="2200978"/>
          <a:ext cx="7315200" cy="2430841"/>
        </p:xfrm>
        <a:graphic>
          <a:graphicData uri="http://schemas.openxmlformats.org/drawingml/2006/table">
            <a:tbl>
              <a:tblPr/>
              <a:tblGrid>
                <a:gridCol w="754777"/>
                <a:gridCol w="2537139"/>
                <a:gridCol w="4023284"/>
              </a:tblGrid>
              <a:tr h="325867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No.</a:t>
                      </a:r>
                    </a:p>
                  </a:txBody>
                  <a:tcPr marL="41993" marR="41993" marT="41993" marB="41993">
                    <a:lnL w="9525" cap="flat" cmpd="sng" algn="ctr">
                      <a:solidFill>
                        <a:srgbClr val="502C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02C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02C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Constructor</a:t>
                      </a:r>
                    </a:p>
                  </a:txBody>
                  <a:tcPr marL="41993" marR="41993" marT="41993" marB="41993">
                    <a:lnL w="9525" cap="flat" cmpd="sng" algn="ctr">
                      <a:solidFill>
                        <a:srgbClr val="502C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02C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02C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 marL="41993" marR="41993" marT="41993" marB="41993">
                    <a:lnL w="9525" cap="flat" cmpd="sng" algn="ctr">
                      <a:solidFill>
                        <a:srgbClr val="502C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02C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02C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</a:tr>
              <a:tr h="809627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1)</a:t>
                      </a:r>
                    </a:p>
                  </a:txBody>
                  <a:tcPr marL="41993" marR="41993" marT="41993" marB="41993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Date()</a:t>
                      </a:r>
                    </a:p>
                  </a:txBody>
                  <a:tcPr marL="41993" marR="41993" marT="41993" marB="41993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Creates a date object representing current date and time.</a:t>
                      </a:r>
                    </a:p>
                  </a:txBody>
                  <a:tcPr marL="41993" marR="41993" marT="41993" marB="41993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293388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2)</a:t>
                      </a:r>
                    </a:p>
                  </a:txBody>
                  <a:tcPr marL="41993" marR="41993" marT="41993" marB="41993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Date(long milliseconds)</a:t>
                      </a:r>
                    </a:p>
                  </a:txBody>
                  <a:tcPr marL="41993" marR="41993" marT="41993" marB="41993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Creates a date object for the given milliseconds since January 1, 1970, 00:00:00 GMT.</a:t>
                      </a:r>
                    </a:p>
                  </a:txBody>
                  <a:tcPr marL="41993" marR="41993" marT="41993" marB="41993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71425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java.util.Date</a:t>
            </a:r>
            <a:r>
              <a:rPr lang="en-US" dirty="0"/>
              <a:t> Methods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46695413"/>
              </p:ext>
            </p:extLst>
          </p:nvPr>
        </p:nvGraphicFramePr>
        <p:xfrm>
          <a:off x="4224269" y="901520"/>
          <a:ext cx="6709894" cy="5083355"/>
        </p:xfrm>
        <a:graphic>
          <a:graphicData uri="http://schemas.openxmlformats.org/drawingml/2006/table">
            <a:tbl>
              <a:tblPr/>
              <a:tblGrid>
                <a:gridCol w="708339"/>
                <a:gridCol w="3098045"/>
                <a:gridCol w="2903510"/>
              </a:tblGrid>
              <a:tr h="212904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No.</a:t>
                      </a:r>
                    </a:p>
                  </a:txBody>
                  <a:tcPr marL="27641" marR="27641" marT="27641" marB="27641">
                    <a:lnL w="9525" cap="flat" cmpd="sng" algn="ctr">
                      <a:solidFill>
                        <a:srgbClr val="D00E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00E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00E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Method</a:t>
                      </a:r>
                    </a:p>
                  </a:txBody>
                  <a:tcPr marL="27641" marR="27641" marT="27641" marB="27641">
                    <a:lnL w="9525" cap="flat" cmpd="sng" algn="ctr">
                      <a:solidFill>
                        <a:srgbClr val="D00E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00E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00E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 marL="27641" marR="27641" marT="27641" marB="27641">
                    <a:lnL w="9525" cap="flat" cmpd="sng" algn="ctr">
                      <a:solidFill>
                        <a:srgbClr val="D00E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00E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00E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</a:tr>
              <a:tr h="370936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1)</a:t>
                      </a:r>
                    </a:p>
                  </a:txBody>
                  <a:tcPr marL="27641" marR="27641" marT="27641" marB="27641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boolean after(Date date)</a:t>
                      </a:r>
                    </a:p>
                  </a:txBody>
                  <a:tcPr marL="27641" marR="27641" marT="27641" marB="27641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tests if current date is after the given date.</a:t>
                      </a:r>
                    </a:p>
                  </a:txBody>
                  <a:tcPr marL="27641" marR="27641" marT="27641" marB="27641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936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2)</a:t>
                      </a:r>
                    </a:p>
                  </a:txBody>
                  <a:tcPr marL="27641" marR="27641" marT="27641" marB="27641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boolean before(Date date)</a:t>
                      </a:r>
                    </a:p>
                  </a:txBody>
                  <a:tcPr marL="27641" marR="27641" marT="27641" marB="27641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tests if current date is before the given date.</a:t>
                      </a:r>
                    </a:p>
                  </a:txBody>
                  <a:tcPr marL="27641" marR="27641" marT="27641" marB="27641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</a:tr>
              <a:tr h="370936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3)</a:t>
                      </a:r>
                    </a:p>
                  </a:txBody>
                  <a:tcPr marL="27641" marR="27641" marT="27641" marB="27641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Object clone()</a:t>
                      </a:r>
                    </a:p>
                  </a:txBody>
                  <a:tcPr marL="27641" marR="27641" marT="27641" marB="27641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returns the clone object of current date.</a:t>
                      </a:r>
                    </a:p>
                  </a:txBody>
                  <a:tcPr marL="27641" marR="27641" marT="27641" marB="27641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936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4)</a:t>
                      </a:r>
                    </a:p>
                  </a:txBody>
                  <a:tcPr marL="27641" marR="27641" marT="27641" marB="27641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int compareTo(Date date)</a:t>
                      </a:r>
                    </a:p>
                  </a:txBody>
                  <a:tcPr marL="27641" marR="27641" marT="27641" marB="27641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compares current date with given date.</a:t>
                      </a:r>
                    </a:p>
                  </a:txBody>
                  <a:tcPr marL="27641" marR="27641" marT="27641" marB="27641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</a:tr>
              <a:tr h="528967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5)</a:t>
                      </a:r>
                    </a:p>
                  </a:txBody>
                  <a:tcPr marL="27641" marR="27641" marT="27641" marB="27641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boolean equals(Date date)</a:t>
                      </a:r>
                    </a:p>
                  </a:txBody>
                  <a:tcPr marL="27641" marR="27641" marT="27641" marB="27641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compares current date with given date for equality.</a:t>
                      </a:r>
                    </a:p>
                  </a:txBody>
                  <a:tcPr marL="27641" marR="27641" marT="27641" marB="27641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28967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6)</a:t>
                      </a:r>
                    </a:p>
                  </a:txBody>
                  <a:tcPr marL="27641" marR="27641" marT="27641" marB="27641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static Date from(Instant instant)</a:t>
                      </a:r>
                    </a:p>
                  </a:txBody>
                  <a:tcPr marL="27641" marR="27641" marT="27641" marB="27641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returns an instance of Date object from Instant date.</a:t>
                      </a:r>
                    </a:p>
                  </a:txBody>
                  <a:tcPr marL="27641" marR="27641" marT="27641" marB="27641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</a:tr>
              <a:tr h="528967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7)</a:t>
                      </a:r>
                    </a:p>
                  </a:txBody>
                  <a:tcPr marL="27641" marR="27641" marT="27641" marB="27641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long getTime()</a:t>
                      </a:r>
                    </a:p>
                  </a:txBody>
                  <a:tcPr marL="27641" marR="27641" marT="27641" marB="27641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returns the time represented by this date object.</a:t>
                      </a:r>
                    </a:p>
                  </a:txBody>
                  <a:tcPr marL="27641" marR="27641" marT="27641" marB="27641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28967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8)</a:t>
                      </a:r>
                    </a:p>
                  </a:txBody>
                  <a:tcPr marL="27641" marR="27641" marT="27641" marB="27641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int hashCode()</a:t>
                      </a:r>
                    </a:p>
                  </a:txBody>
                  <a:tcPr marL="27641" marR="27641" marT="27641" marB="27641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returns the hash code value for this date object.</a:t>
                      </a:r>
                    </a:p>
                  </a:txBody>
                  <a:tcPr marL="27641" marR="27641" marT="27641" marB="27641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</a:tr>
              <a:tr h="528967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9)</a:t>
                      </a:r>
                    </a:p>
                  </a:txBody>
                  <a:tcPr marL="27641" marR="27641" marT="27641" marB="27641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void setTime(long time)</a:t>
                      </a:r>
                    </a:p>
                  </a:txBody>
                  <a:tcPr marL="27641" marR="27641" marT="27641" marB="27641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changes the current date and time to given time.</a:t>
                      </a:r>
                    </a:p>
                  </a:txBody>
                  <a:tcPr marL="27641" marR="27641" marT="27641" marB="27641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936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10)</a:t>
                      </a:r>
                    </a:p>
                  </a:txBody>
                  <a:tcPr marL="27641" marR="27641" marT="27641" marB="27641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Instant toInstant()</a:t>
                      </a:r>
                    </a:p>
                  </a:txBody>
                  <a:tcPr marL="27641" marR="27641" marT="27641" marB="27641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converts current date into Instant object.</a:t>
                      </a:r>
                    </a:p>
                  </a:txBody>
                  <a:tcPr marL="27641" marR="27641" marT="27641" marB="27641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</a:tr>
              <a:tr h="370936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11)</a:t>
                      </a:r>
                    </a:p>
                  </a:txBody>
                  <a:tcPr marL="27641" marR="27641" marT="27641" marB="27641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String toString()</a:t>
                      </a:r>
                    </a:p>
                  </a:txBody>
                  <a:tcPr marL="27641" marR="27641" marT="27641" marB="27641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b="0" i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converts this date into Instant object.</a:t>
                      </a:r>
                    </a:p>
                  </a:txBody>
                  <a:tcPr marL="27641" marR="27641" marT="27641" marB="27641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57279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java.util.Date</a:t>
            </a:r>
            <a:r>
              <a:rPr lang="en-US" dirty="0"/>
              <a:t> Example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1st way:</a:t>
            </a:r>
          </a:p>
          <a:p>
            <a:endParaRPr lang="en-US" dirty="0"/>
          </a:p>
          <a:p>
            <a:r>
              <a:rPr lang="en-US" dirty="0" err="1"/>
              <a:t>java.util.Date</a:t>
            </a:r>
            <a:r>
              <a:rPr lang="en-US" dirty="0"/>
              <a:t> date=new </a:t>
            </a:r>
            <a:r>
              <a:rPr lang="en-US" dirty="0" err="1"/>
              <a:t>java.util.Date</a:t>
            </a:r>
            <a:r>
              <a:rPr lang="en-US" dirty="0"/>
              <a:t>();  </a:t>
            </a:r>
          </a:p>
          <a:p>
            <a:r>
              <a:rPr lang="en-US" dirty="0" err="1"/>
              <a:t>System.out.println</a:t>
            </a:r>
            <a:r>
              <a:rPr lang="en-US" dirty="0"/>
              <a:t>(date);  </a:t>
            </a:r>
          </a:p>
          <a:p>
            <a:r>
              <a:rPr lang="en-US" dirty="0"/>
              <a:t>Output:</a:t>
            </a:r>
          </a:p>
          <a:p>
            <a:endParaRPr lang="en-US" dirty="0"/>
          </a:p>
          <a:p>
            <a:r>
              <a:rPr lang="en-US" dirty="0"/>
              <a:t>Wed Mar 27 08:22:02 IST 2015</a:t>
            </a:r>
          </a:p>
          <a:p>
            <a:r>
              <a:rPr lang="en-US" dirty="0"/>
              <a:t>2nd way:</a:t>
            </a:r>
          </a:p>
          <a:p>
            <a:endParaRPr lang="en-US" dirty="0"/>
          </a:p>
          <a:p>
            <a:r>
              <a:rPr lang="en-US" dirty="0"/>
              <a:t>long </a:t>
            </a:r>
            <a:r>
              <a:rPr lang="en-US" dirty="0" err="1"/>
              <a:t>millis</a:t>
            </a:r>
            <a:r>
              <a:rPr lang="en-US" dirty="0"/>
              <a:t>=</a:t>
            </a:r>
            <a:r>
              <a:rPr lang="en-US" dirty="0" err="1"/>
              <a:t>System.currentTimeMillis</a:t>
            </a:r>
            <a:r>
              <a:rPr lang="en-US" dirty="0"/>
              <a:t>();  </a:t>
            </a:r>
          </a:p>
          <a:p>
            <a:r>
              <a:rPr lang="en-US" dirty="0" err="1"/>
              <a:t>java.util.Date</a:t>
            </a:r>
            <a:r>
              <a:rPr lang="en-US" dirty="0"/>
              <a:t> date=new </a:t>
            </a:r>
            <a:r>
              <a:rPr lang="en-US" dirty="0" err="1"/>
              <a:t>java.util.Date</a:t>
            </a:r>
            <a:r>
              <a:rPr lang="en-US" dirty="0"/>
              <a:t>(</a:t>
            </a:r>
            <a:r>
              <a:rPr lang="en-US" dirty="0" err="1"/>
              <a:t>millis</a:t>
            </a:r>
            <a:r>
              <a:rPr lang="en-US" dirty="0"/>
              <a:t>);  </a:t>
            </a:r>
          </a:p>
          <a:p>
            <a:r>
              <a:rPr lang="en-US" dirty="0" err="1"/>
              <a:t>System.out.println</a:t>
            </a:r>
            <a:r>
              <a:rPr lang="en-US" dirty="0"/>
              <a:t>(date);  </a:t>
            </a:r>
          </a:p>
          <a:p>
            <a:r>
              <a:rPr lang="en-US" dirty="0"/>
              <a:t>Output:</a:t>
            </a:r>
          </a:p>
          <a:p>
            <a:endParaRPr lang="en-US" dirty="0"/>
          </a:p>
          <a:p>
            <a:r>
              <a:rPr lang="en-US" dirty="0"/>
              <a:t>Wed Mar 27 08:22:02 IST 2015</a:t>
            </a:r>
          </a:p>
        </p:txBody>
      </p:sp>
    </p:spTree>
    <p:extLst>
      <p:ext uri="{BB962C8B-B14F-4D97-AF65-F5344CB8AC3E}">
        <p14:creationId xmlns:p14="http://schemas.microsoft.com/office/powerpoint/2010/main" val="23272845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java.sql.Date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java.sql.Date</a:t>
            </a:r>
            <a:r>
              <a:rPr lang="en-US" dirty="0"/>
              <a:t> class represents only date in java. It inherits </a:t>
            </a:r>
            <a:r>
              <a:rPr lang="en-US" dirty="0" err="1"/>
              <a:t>java.util.Date</a:t>
            </a:r>
            <a:r>
              <a:rPr lang="en-US" dirty="0"/>
              <a:t> class.</a:t>
            </a:r>
          </a:p>
          <a:p>
            <a:r>
              <a:rPr lang="en-US" dirty="0">
                <a:solidFill>
                  <a:srgbClr val="FF0000"/>
                </a:solidFill>
              </a:rPr>
              <a:t>The </a:t>
            </a:r>
            <a:r>
              <a:rPr lang="en-US" dirty="0" err="1">
                <a:solidFill>
                  <a:srgbClr val="FF0000"/>
                </a:solidFill>
              </a:rPr>
              <a:t>java.sql.Date</a:t>
            </a:r>
            <a:r>
              <a:rPr lang="en-US" dirty="0">
                <a:solidFill>
                  <a:srgbClr val="FF0000"/>
                </a:solidFill>
              </a:rPr>
              <a:t> instance is widely used in JDBC because it represents the date that can be stored in database.</a:t>
            </a:r>
          </a:p>
          <a:p>
            <a:r>
              <a:rPr lang="en-US" dirty="0"/>
              <a:t>Some constructors and methods of </a:t>
            </a:r>
            <a:r>
              <a:rPr lang="en-US" dirty="0" err="1"/>
              <a:t>java.sql.Date</a:t>
            </a:r>
            <a:r>
              <a:rPr lang="en-US" dirty="0"/>
              <a:t> class has been deprecated. Here, we are not giving list of any deprecated constructor and method.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8285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java.sql.Date</a:t>
            </a:r>
            <a:r>
              <a:rPr lang="en-US" dirty="0"/>
              <a:t> Constructor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89076758"/>
              </p:ext>
            </p:extLst>
          </p:nvPr>
        </p:nvGraphicFramePr>
        <p:xfrm>
          <a:off x="3868738" y="2608731"/>
          <a:ext cx="7315200" cy="1621214"/>
        </p:xfrm>
        <a:graphic>
          <a:graphicData uri="http://schemas.openxmlformats.org/drawingml/2006/table">
            <a:tbl>
              <a:tblPr/>
              <a:tblGrid>
                <a:gridCol w="780535"/>
                <a:gridCol w="2601533"/>
                <a:gridCol w="3933132"/>
              </a:tblGrid>
              <a:tr h="325867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No.</a:t>
                      </a:r>
                    </a:p>
                  </a:txBody>
                  <a:tcPr marL="41993" marR="41993" marT="41993" marB="41993">
                    <a:lnL w="9525" cap="flat" cmpd="sng" algn="ctr">
                      <a:solidFill>
                        <a:srgbClr val="A0AD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0AD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0AD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Constructor</a:t>
                      </a:r>
                    </a:p>
                  </a:txBody>
                  <a:tcPr marL="41993" marR="41993" marT="41993" marB="41993">
                    <a:lnL w="9525" cap="flat" cmpd="sng" algn="ctr">
                      <a:solidFill>
                        <a:srgbClr val="A0AD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0AD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0AD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 marL="41993" marR="41993" marT="41993" marB="41993">
                    <a:lnL w="9525" cap="flat" cmpd="sng" algn="ctr">
                      <a:solidFill>
                        <a:srgbClr val="A0AD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0AD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0AD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</a:tr>
              <a:tr h="1293388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1)</a:t>
                      </a:r>
                    </a:p>
                  </a:txBody>
                  <a:tcPr marL="41993" marR="41993" marT="41993" marB="41993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Date(long milliseconds)</a:t>
                      </a:r>
                    </a:p>
                  </a:txBody>
                  <a:tcPr marL="41993" marR="41993" marT="41993" marB="41993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Creates a </a:t>
                      </a: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sql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 date object for the given milliseconds since January 1, 1970, 00:00:00 GMT.</a:t>
                      </a:r>
                    </a:p>
                  </a:txBody>
                  <a:tcPr marL="41993" marR="41993" marT="41993" marB="41993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5999828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38</TotalTime>
  <Words>1292</Words>
  <Application>Microsoft Office PowerPoint</Application>
  <PresentationFormat>Widescreen</PresentationFormat>
  <Paragraphs>367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Corbel</vt:lpstr>
      <vt:lpstr>times new roman</vt:lpstr>
      <vt:lpstr>verdana</vt:lpstr>
      <vt:lpstr>Wingdings 2</vt:lpstr>
      <vt:lpstr>Frame</vt:lpstr>
      <vt:lpstr>Date </vt:lpstr>
      <vt:lpstr>The java.util, java.sql and java.text packages contains classes for representing date and time. Following classes are important for dealing with date in java.</vt:lpstr>
      <vt:lpstr>Get Current Date There are 4 ways to print current date in java.</vt:lpstr>
      <vt:lpstr>java.util.Date </vt:lpstr>
      <vt:lpstr>java.util.Date Constructors </vt:lpstr>
      <vt:lpstr>java.util.Date Methods </vt:lpstr>
      <vt:lpstr>java.util.Date Example </vt:lpstr>
      <vt:lpstr>java.sql.Date </vt:lpstr>
      <vt:lpstr>java.sql.Date Constructor </vt:lpstr>
      <vt:lpstr>java.sql.Date Methods </vt:lpstr>
      <vt:lpstr>java.sql.Date Example: get current date </vt:lpstr>
      <vt:lpstr>Java String to java.sql.Date Example</vt:lpstr>
      <vt:lpstr>Java Date Format </vt:lpstr>
      <vt:lpstr>java.text.DateFormat Fields </vt:lpstr>
      <vt:lpstr>java.text.DateFormat Methods </vt:lpstr>
      <vt:lpstr>Java DateFormat Example: Date to String</vt:lpstr>
      <vt:lpstr>PowerPoint Presentation</vt:lpstr>
      <vt:lpstr>PowerPoint Presentation</vt:lpstr>
      <vt:lpstr>Output</vt:lpstr>
      <vt:lpstr>Java SimpleDateFormat </vt:lpstr>
      <vt:lpstr>Java SimpleDateFormat Example: Date to String</vt:lpstr>
      <vt:lpstr>format date and time in java</vt:lpstr>
      <vt:lpstr>Output</vt:lpstr>
      <vt:lpstr>Java SimpleDateFormat Example: String to Date</vt:lpstr>
      <vt:lpstr>Java Get Current Date</vt:lpstr>
      <vt:lpstr>1) Get Current Date by java.util.Date class </vt:lpstr>
      <vt:lpstr>2) Get Current Date by java.sql.Date class </vt:lpstr>
      <vt:lpstr>3) Get Current Date by java.util.Calendar class</vt:lpstr>
      <vt:lpstr>Note</vt:lpstr>
    </vt:vector>
  </TitlesOfParts>
  <Company>Deloitte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Date </dc:title>
  <dc:creator>Arepalli, Manga Rao</dc:creator>
  <cp:lastModifiedBy>Arepalli, Manga Rao</cp:lastModifiedBy>
  <cp:revision>9</cp:revision>
  <dcterms:created xsi:type="dcterms:W3CDTF">2016-10-03T17:48:09Z</dcterms:created>
  <dcterms:modified xsi:type="dcterms:W3CDTF">2016-10-03T18:29:51Z</dcterms:modified>
</cp:coreProperties>
</file>