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6C8C26B-8EAD-48BA-9B8F-69A641D45BA6}">
          <p14:sldIdLst>
            <p14:sldId id="256"/>
            <p14:sldId id="257"/>
            <p14:sldId id="279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9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A1AF-A587-4ECD-96C1-D217772D9A9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F2FC-44FC-4F78-999E-0CCA0050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0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A1AF-A587-4ECD-96C1-D217772D9A9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F2FC-44FC-4F78-999E-0CCA0050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6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A1AF-A587-4ECD-96C1-D217772D9A9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F2FC-44FC-4F78-999E-0CCA0050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A1AF-A587-4ECD-96C1-D217772D9A9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F2FC-44FC-4F78-999E-0CCA0050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4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A1AF-A587-4ECD-96C1-D217772D9A9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F2FC-44FC-4F78-999E-0CCA0050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5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A1AF-A587-4ECD-96C1-D217772D9A9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F2FC-44FC-4F78-999E-0CCA0050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5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A1AF-A587-4ECD-96C1-D217772D9A9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F2FC-44FC-4F78-999E-0CCA0050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4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A1AF-A587-4ECD-96C1-D217772D9A9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F2FC-44FC-4F78-999E-0CCA0050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7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A1AF-A587-4ECD-96C1-D217772D9A9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F2FC-44FC-4F78-999E-0CCA0050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5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A1AF-A587-4ECD-96C1-D217772D9A9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F2FC-44FC-4F78-999E-0CCA0050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2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A1AF-A587-4ECD-96C1-D217772D9A9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F2FC-44FC-4F78-999E-0CCA0050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3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4A1AF-A587-4ECD-96C1-D217772D9A9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F2FC-44FC-4F78-999E-0CCA0050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7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javarevisited.blogspot.sg/2012/01/what-is-constructor-overloading-in-java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javarevisited.blogspot.sg/2010/10/why-string-is-immutable-in-java.html" TargetMode="External"/><Relationship Id="rId2" Type="http://schemas.openxmlformats.org/officeDocument/2006/relationships/hyperlink" Target="http://javarevisited.blogspot.sg/2012/03/mixing-static-and-non-static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javarevisited.blogspot.sg/2011/11/how-to-override-compareto-method-in.html" TargetMode="External"/><Relationship Id="rId2" Type="http://schemas.openxmlformats.org/officeDocument/2006/relationships/hyperlink" Target="http://javarevisited.blogspot.sg/2011/02/how-to-write-equals-method-in-java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javarevisited.blogspot.sg/2011/10/java-iterator-tutorial-example-list.html" TargetMode="External"/><Relationship Id="rId2" Type="http://schemas.openxmlformats.org/officeDocument/2006/relationships/hyperlink" Target="http://java67.blogspot.com/2013/03/how-to-iterate-over-java-enum-using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java67.blogspot.com/2012/11/java-enum-example-with-constructo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javarevisited.blogspot.sg/2011/12/final-variable-method-class-java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javarevisited.blogspot.sg/2011/09/generics-java-example-tutorial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avarevisited.blogspot.sg/2012/04/10-points-on-interface-in-java-with.html" TargetMode="External"/><Relationship Id="rId2" Type="http://schemas.openxmlformats.org/officeDocument/2006/relationships/hyperlink" Target="http://javarevisited.blogspot.sg/2011/10/class-in-java-programming-general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javarevisited.blogspot.sg/2011/12/final-variable-method-class-java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ava67.blogspot.com/2015/03/top-40-core-java-interview-questions-answers-telephonic-round.html" TargetMode="External"/><Relationship Id="rId2" Type="http://schemas.openxmlformats.org/officeDocument/2006/relationships/hyperlink" Target="http://javarevisited.blogspot.com/2015/10/133-java-interview-questions-answers-from-last-5-year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67.blogspot.com/2014/04/what-java-developer-should-know-about-Enumeration-type-in-Java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javarevisited.blogspot.sg/2012/04/10-points-on-interface-in-java-with.html" TargetMode="External"/><Relationship Id="rId2" Type="http://schemas.openxmlformats.org/officeDocument/2006/relationships/hyperlink" Target="http://javarevisited.blogspot.sg/2011/10/class-in-java-programming-general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Enum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74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10"/>
            <a:ext cx="10515600" cy="6061053"/>
          </a:xfrm>
        </p:spPr>
        <p:txBody>
          <a:bodyPr>
            <a:normAutofit fontScale="62500" lnSpcReduction="20000"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3) You can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specify values of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constants at the creation 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as shown in below example: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en-US" altLang="en-US" b="1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i="1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SUN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(1), </a:t>
            </a:r>
            <a:r>
              <a:rPr lang="en-US" sz="1800" b="1" i="1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MON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(2), </a:t>
            </a:r>
            <a:r>
              <a:rPr lang="en-US" sz="1800" b="1" i="1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TUE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(3), </a:t>
            </a:r>
            <a:r>
              <a:rPr lang="en-US" sz="1800" b="1" i="1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WED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(4), </a:t>
            </a:r>
            <a:r>
              <a:rPr lang="en-US" sz="1800" b="1" i="1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THU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(5), </a:t>
            </a:r>
            <a:r>
              <a:rPr lang="en-US" sz="1800" b="1" i="1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FRI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(6), </a:t>
            </a:r>
            <a:r>
              <a:rPr lang="en-US" sz="1800" b="1" i="1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SAT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(7);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But for this to work you need to define a member variable and a constructor because PENNY (1) is actually </a:t>
            </a:r>
            <a:r>
              <a:rPr lang="en-US" b="0" i="0" dirty="0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2"/>
              </a:rPr>
              <a:t>calling a 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which accepts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value, see below example.</a:t>
            </a:r>
            <a:b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Days{</a:t>
            </a:r>
          </a:p>
          <a:p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SUN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(1),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MON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(2),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TUE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(3),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WED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(4),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THU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(5),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FRI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(6),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SAT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(7);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Days(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The constructor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in java must be private any other access modifier will result in compilation error. Now to get the value associated with each coin you can define a public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getValue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 method inside Java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like any normal Java class. Also, the semicolon in the first line is optional.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0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4)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constants are implicitly </a:t>
            </a:r>
            <a:r>
              <a:rPr lang="en-US" b="0" i="0" dirty="0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2"/>
              </a:rPr>
              <a:t>static 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and </a:t>
            </a:r>
            <a:r>
              <a:rPr lang="en-US" b="0" i="0" dirty="0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3"/>
              </a:rPr>
              <a:t>final 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and can not be changed once created. For example, below code of java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will result in compilation error:</a:t>
            </a:r>
            <a:b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Days.</a:t>
            </a:r>
            <a:r>
              <a:rPr lang="en-US" b="1" i="1" u="sng" dirty="0" err="1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SUN</a:t>
            </a:r>
            <a:r>
              <a:rPr lang="en-US" b="1" i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b="1" i="1" u="sng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Days.</a:t>
            </a:r>
            <a:r>
              <a:rPr lang="en-US" b="1" i="1" u="sng" dirty="0" err="1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MON</a:t>
            </a:r>
            <a:r>
              <a:rPr lang="en-US" b="1" i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The final field </a:t>
            </a:r>
            <a:r>
              <a:rPr lang="en-US" dirty="0" err="1"/>
              <a:t>EnumExamples.Days.Mon</a:t>
            </a:r>
            <a:r>
              <a:rPr lang="en-US" dirty="0"/>
              <a:t> cannot be reassigned.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96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89"/>
            <a:ext cx="10515600" cy="604817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5)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in java can be used as an argument on switch statement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and with "case:" like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or char primitive type. This feature of java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makes them very useful for switch operations. Let’s see an example of how to use java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inside switch statement:  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Days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Days.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SUN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SUN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"It's </a:t>
            </a:r>
            <a:r>
              <a:rPr lang="en-US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sunday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MON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"It's </a:t>
            </a:r>
            <a:r>
              <a:rPr lang="en-US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monday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00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6) Since </a:t>
            </a:r>
            <a:r>
              <a:rPr lang="en-US" b="1" dirty="0"/>
              <a:t>constants defined inside </a:t>
            </a:r>
            <a:r>
              <a:rPr lang="en-US" b="1" dirty="0" err="1"/>
              <a:t>Enum</a:t>
            </a:r>
            <a:r>
              <a:rPr lang="en-US" b="1" dirty="0"/>
              <a:t> in Java are final you can safely compare them using "==", the equality operator</a:t>
            </a:r>
            <a:r>
              <a:rPr lang="en-US" dirty="0"/>
              <a:t> as shown in following example of  Java </a:t>
            </a:r>
            <a:r>
              <a:rPr lang="en-US" dirty="0" err="1"/>
              <a:t>Enum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Days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Days.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SUN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Days.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SUN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b="1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Enum</a:t>
            </a:r>
            <a:r>
              <a:rPr lang="en-US" b="1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in java can be comp"</a:t>
            </a:r>
            <a:r>
              <a:rPr lang="en-US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By the way comparing objects using == operator is not recommended, Always use </a:t>
            </a:r>
            <a:r>
              <a:rPr lang="en-US" b="0" i="0" dirty="0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2"/>
              </a:rPr>
              <a:t>equals() method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or </a:t>
            </a:r>
            <a:r>
              <a:rPr lang="en-US" b="0" i="0" dirty="0" err="1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3"/>
              </a:rPr>
              <a:t>compareTo</a:t>
            </a:r>
            <a:r>
              <a:rPr lang="en-US" b="0" i="0" dirty="0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3"/>
              </a:rPr>
              <a:t>() method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to compare Objects.</a:t>
            </a:r>
            <a:b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20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7) Java compiler automatically generates static </a:t>
            </a:r>
            <a:r>
              <a:rPr lang="en-US" b="0" i="0" dirty="0">
                <a:solidFill>
                  <a:srgbClr val="660099"/>
                </a:solidFill>
                <a:effectLst/>
                <a:latin typeface="inherit"/>
                <a:hlinkClick r:id="rId2"/>
              </a:rPr>
              <a:t>values()</a:t>
            </a:r>
            <a:r>
              <a:rPr lang="en-US" b="0" i="0" dirty="0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2"/>
              </a:rPr>
              <a:t> method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for every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in java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 Values() method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returns array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constants in the same order they have listed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and you can use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values()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to </a:t>
            </a:r>
            <a:r>
              <a:rPr lang="en-US" b="0" i="0" dirty="0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3"/>
              </a:rPr>
              <a:t>iterate 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over values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in Java as shown in below example:</a:t>
            </a:r>
            <a:b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(Days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Days.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u="sng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}}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//Output</a:t>
            </a:r>
          </a:p>
          <a:p>
            <a:r>
              <a:rPr lang="en-US" dirty="0"/>
              <a:t>SUN</a:t>
            </a:r>
          </a:p>
          <a:p>
            <a:r>
              <a:rPr lang="en-US" dirty="0"/>
              <a:t>MON</a:t>
            </a:r>
          </a:p>
          <a:p>
            <a:r>
              <a:rPr lang="en-US" dirty="0"/>
              <a:t>TUE</a:t>
            </a:r>
          </a:p>
          <a:p>
            <a:r>
              <a:rPr lang="en-US" dirty="0"/>
              <a:t>WED</a:t>
            </a:r>
          </a:p>
          <a:p>
            <a:r>
              <a:rPr lang="en-US" dirty="0"/>
              <a:t>THU</a:t>
            </a:r>
          </a:p>
          <a:p>
            <a:r>
              <a:rPr lang="en-US" dirty="0"/>
              <a:t>FRI</a:t>
            </a:r>
          </a:p>
          <a:p>
            <a:r>
              <a:rPr lang="en-US" dirty="0"/>
              <a:t>SAT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84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8642"/>
            <a:ext cx="10515600" cy="52883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8. </a:t>
            </a:r>
            <a:r>
              <a:rPr lang="en-US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You can not create an instance of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enums</a:t>
            </a:r>
            <a:r>
              <a:rPr lang="en-US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by using new operator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in Java because the </a:t>
            </a:r>
            <a:r>
              <a:rPr lang="en-US" b="0" i="0" dirty="0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2"/>
              </a:rPr>
              <a:t>constructor of </a:t>
            </a:r>
            <a:r>
              <a:rPr lang="en-US" b="0" i="0" dirty="0" err="1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2"/>
              </a:rPr>
              <a:t>Enum</a:t>
            </a:r>
            <a:r>
              <a:rPr lang="en-US" b="0" i="0" dirty="0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2"/>
              </a:rPr>
              <a:t> in Java can only be private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Enums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constants can only be created inside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Enums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itself.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Days </a:t>
            </a:r>
            <a:r>
              <a:rPr lang="en-US" u="sng" dirty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</a:t>
            </a:r>
            <a:r>
              <a:rPr lang="en-US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b="1" u="sng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new</a:t>
            </a:r>
            <a:r>
              <a:rPr lang="en-US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Day();  </a:t>
            </a:r>
            <a:r>
              <a:rPr lang="en-US" b="1" u="sng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//Compile time </a:t>
            </a:r>
            <a:r>
              <a:rPr lang="en-US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6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Enum</a:t>
            </a:r>
            <a:r>
              <a:rPr lang="en-US" dirty="0"/>
              <a:t> in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Simply </a:t>
            </a:r>
            <a:r>
              <a:rPr lang="en-US" dirty="0" err="1">
                <a:solidFill>
                  <a:srgbClr val="FF0000"/>
                </a:solidFill>
              </a:rPr>
              <a:t>Enum</a:t>
            </a:r>
            <a:r>
              <a:rPr lang="en-US" dirty="0">
                <a:solidFill>
                  <a:srgbClr val="FF0000"/>
                </a:solidFill>
              </a:rPr>
              <a:t> is used to define a set of constants. </a:t>
            </a:r>
          </a:p>
          <a:p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num</a:t>
            </a:r>
            <a:r>
              <a:rPr lang="en-US" dirty="0"/>
              <a:t> in Java</a:t>
            </a:r>
            <a:r>
              <a:rPr lang="en-US" b="1" dirty="0"/>
              <a:t> </a:t>
            </a:r>
            <a:r>
              <a:rPr lang="en-US" dirty="0"/>
              <a:t>is a keyword, a feature </a:t>
            </a:r>
            <a:r>
              <a:rPr lang="en-US" dirty="0">
                <a:solidFill>
                  <a:srgbClr val="FF0000"/>
                </a:solidFill>
              </a:rPr>
              <a:t>which is used to represent fixed number of well-known values in Java, For example, Number of days in Week, Number of planets in Solar system etc.</a:t>
            </a:r>
          </a:p>
          <a:p>
            <a:r>
              <a:rPr lang="en-US" b="1" dirty="0"/>
              <a:t>Enumeration (</a:t>
            </a:r>
            <a:r>
              <a:rPr lang="en-US" b="1" dirty="0" err="1"/>
              <a:t>Enum</a:t>
            </a:r>
            <a:r>
              <a:rPr lang="en-US" b="1" dirty="0"/>
              <a:t>) in Java</a:t>
            </a:r>
            <a:r>
              <a:rPr lang="en-US" dirty="0"/>
              <a:t> was introduced in</a:t>
            </a:r>
            <a:r>
              <a:rPr lang="en-US" dirty="0">
                <a:solidFill>
                  <a:srgbClr val="FF0000"/>
                </a:solidFill>
              </a:rPr>
              <a:t> JDK 1.5 and it is one of useful features of J2SE 5 among </a:t>
            </a:r>
            <a:r>
              <a:rPr lang="en-US" dirty="0" err="1">
                <a:solidFill>
                  <a:srgbClr val="FF0000"/>
                </a:solidFill>
              </a:rPr>
              <a:t>Autoboxing</a:t>
            </a:r>
            <a:r>
              <a:rPr lang="en-US" dirty="0">
                <a:solidFill>
                  <a:srgbClr val="FF0000"/>
                </a:solidFill>
              </a:rPr>
              <a:t> and unboxing , Generics, </a:t>
            </a:r>
            <a:r>
              <a:rPr lang="en-US" dirty="0" err="1">
                <a:solidFill>
                  <a:srgbClr val="FF0000"/>
                </a:solidFill>
              </a:rPr>
              <a:t>varargs</a:t>
            </a:r>
            <a:r>
              <a:rPr lang="en-US" dirty="0">
                <a:solidFill>
                  <a:srgbClr val="FF0000"/>
                </a:solidFill>
              </a:rPr>
              <a:t> and static import.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Enumeration(</a:t>
            </a:r>
            <a:r>
              <a:rPr lang="en-US" dirty="0" err="1">
                <a:solidFill>
                  <a:srgbClr val="FF0000"/>
                </a:solidFill>
              </a:rPr>
              <a:t>Enum</a:t>
            </a:r>
            <a:r>
              <a:rPr lang="en-US" dirty="0">
                <a:solidFill>
                  <a:srgbClr val="FF0000"/>
                </a:solidFill>
              </a:rPr>
              <a:t>) was not originally available in Java though it was available in another language like C and C++, but eventually, Java realized and introduced </a:t>
            </a:r>
            <a:r>
              <a:rPr lang="en-US" dirty="0" err="1">
                <a:solidFill>
                  <a:srgbClr val="FF0000"/>
                </a:solidFill>
              </a:rPr>
              <a:t>Enum</a:t>
            </a:r>
            <a:r>
              <a:rPr lang="en-US" dirty="0">
                <a:solidFill>
                  <a:srgbClr val="FF0000"/>
                </a:solidFill>
              </a:rPr>
              <a:t> on JDK 5 (Tiger) by </a:t>
            </a:r>
            <a:r>
              <a:rPr lang="en-US" b="1" dirty="0">
                <a:solidFill>
                  <a:srgbClr val="FF0000"/>
                </a:solidFill>
              </a:rPr>
              <a:t>keyword </a:t>
            </a:r>
            <a:r>
              <a:rPr lang="en-US" b="1" dirty="0" err="1">
                <a:solidFill>
                  <a:srgbClr val="FF0000"/>
                </a:solidFill>
              </a:rPr>
              <a:t>Enum</a:t>
            </a:r>
            <a:r>
              <a:rPr lang="en-US" dirty="0"/>
              <a:t>. 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47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 5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Auto Boxing </a:t>
            </a:r>
            <a:r>
              <a:rPr lang="en-US"/>
              <a:t>and Un Boxing</a:t>
            </a:r>
            <a:endParaRPr lang="en-US" dirty="0"/>
          </a:p>
          <a:p>
            <a:r>
              <a:rPr lang="en-US" dirty="0"/>
              <a:t>2. Static import</a:t>
            </a:r>
          </a:p>
          <a:p>
            <a:r>
              <a:rPr lang="en-US" dirty="0"/>
              <a:t>3.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args</a:t>
            </a:r>
            <a:r>
              <a:rPr lang="en-US" dirty="0"/>
              <a:t> (variable arguments)</a:t>
            </a:r>
          </a:p>
          <a:p>
            <a:r>
              <a:rPr lang="en-US" dirty="0"/>
              <a:t>4. Generics</a:t>
            </a:r>
          </a:p>
          <a:p>
            <a:r>
              <a:rPr lang="en-US" dirty="0"/>
              <a:t>5. For Each (Enhanced for loop)</a:t>
            </a:r>
          </a:p>
          <a:p>
            <a:r>
              <a:rPr lang="en-US" dirty="0"/>
              <a:t>6. </a:t>
            </a:r>
            <a:r>
              <a:rPr lang="en-US" dirty="0" err="1"/>
              <a:t>Enum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6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911"/>
            <a:ext cx="10515600" cy="1574778"/>
          </a:xfrm>
        </p:spPr>
        <p:txBody>
          <a:bodyPr>
            <a:normAutofit/>
          </a:bodyPr>
          <a:lstStyle/>
          <a:p>
            <a:r>
              <a:rPr lang="en-US" sz="3600" dirty="0"/>
              <a:t> How to represent enumerable value without Java </a:t>
            </a:r>
            <a:r>
              <a:rPr lang="en-US" sz="3600" dirty="0" err="1"/>
              <a:t>enum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Since </a:t>
            </a:r>
            <a:r>
              <a:rPr lang="en-US" b="1" dirty="0" err="1"/>
              <a:t>Enum</a:t>
            </a:r>
            <a:r>
              <a:rPr lang="en-US" b="1" dirty="0"/>
              <a:t> in Java</a:t>
            </a:r>
            <a:r>
              <a:rPr lang="en-US" dirty="0"/>
              <a:t> is only available from </a:t>
            </a:r>
            <a:r>
              <a:rPr lang="en-US" b="1" dirty="0"/>
              <a:t>Java 1.5</a:t>
            </a:r>
            <a:r>
              <a:rPr lang="en-US" dirty="0"/>
              <a:t> it's worth to discuss how we used to represent enumerable values in Java prior JDK 1.5 and without it. </a:t>
            </a:r>
          </a:p>
          <a:p>
            <a:r>
              <a:rPr lang="en-US" dirty="0">
                <a:solidFill>
                  <a:srgbClr val="FF0000"/>
                </a:solidFill>
              </a:rPr>
              <a:t>public static 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final constant</a:t>
            </a:r>
            <a:r>
              <a:rPr lang="en-US" dirty="0">
                <a:solidFill>
                  <a:srgbClr val="FF0000"/>
                </a:solidFill>
              </a:rPr>
              <a:t> to replicate </a:t>
            </a:r>
            <a:r>
              <a:rPr lang="en-US" dirty="0" err="1">
                <a:solidFill>
                  <a:srgbClr val="FF0000"/>
                </a:solidFill>
              </a:rPr>
              <a:t>enum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like behavior. Let’s see an </a:t>
            </a:r>
            <a:r>
              <a:rPr lang="en-US" dirty="0" err="1"/>
              <a:t>Enum</a:t>
            </a:r>
            <a:r>
              <a:rPr lang="en-US" dirty="0"/>
              <a:t> example in Java to understand the concept better. </a:t>
            </a:r>
          </a:p>
          <a:p>
            <a:r>
              <a:rPr lang="en-US" dirty="0"/>
              <a:t>In this example, we will use US Currency Coin as enumerable which has values like PENNY (1) NICKLE (5), DIME (10), and QUARTER (25).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s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CurrencyDenom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PENNY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NICKLE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DIME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QUARTER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25;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ss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Currency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currency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CurrencyDenom.PENNY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; //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CurrencyDenom.NICKLE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u="sng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CurrencyDenom.DIME,CurrencyDenom.QUARTER</a:t>
            </a:r>
            <a:r>
              <a:rPr lang="en-US" u="sng" dirty="0">
                <a:solidFill>
                  <a:srgbClr val="3F7F5F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4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Though this can serve our purpose it has some serious limitations: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1) No Type-Safety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 </a:t>
            </a:r>
            <a:r>
              <a:rPr lang="en-US" b="0" i="0" dirty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First of all it’s not </a:t>
            </a:r>
            <a:r>
              <a:rPr lang="en-US" b="0" i="0" dirty="0">
                <a:solidFill>
                  <a:srgbClr val="FF0000"/>
                </a:solidFill>
                <a:effectLst/>
                <a:latin typeface="Trebuchet MS" panose="020B0603020202020204" pitchFamily="34" charset="0"/>
                <a:hlinkClick r:id="rId2"/>
              </a:rPr>
              <a:t>type-safe</a:t>
            </a:r>
            <a:r>
              <a:rPr lang="en-US" b="0" i="0" dirty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; you can assign any valid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b="0" i="0" dirty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 value to currency e.g. 99 though there is no coin to represent that value.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2) No Meaningful Printing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 printing value of any of these constant will print its numeric value instead of meaningful name of coin e.g. when you print NICKLE it will print "5" instead of "NICKLE"</a:t>
            </a:r>
            <a:br>
              <a:rPr lang="en-US" dirty="0"/>
            </a:br>
            <a:br>
              <a:rPr lang="en-US" dirty="0"/>
            </a:br>
            <a:b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b="1" dirty="0">
                <a:solidFill>
                  <a:srgbClr val="FF0000"/>
                </a:solidFill>
              </a:rPr>
              <a:t>Java </a:t>
            </a:r>
            <a:r>
              <a:rPr lang="en-US" b="1" dirty="0" err="1">
                <a:solidFill>
                  <a:srgbClr val="FF0000"/>
                </a:solidFill>
              </a:rPr>
              <a:t>Enum</a:t>
            </a:r>
            <a:r>
              <a:rPr lang="en-US" dirty="0">
                <a:solidFill>
                  <a:srgbClr val="FF0000"/>
                </a:solidFill>
              </a:rPr>
              <a:t> is the answer of all this limitation. </a:t>
            </a:r>
            <a:r>
              <a:rPr lang="en-US" dirty="0" err="1">
                <a:solidFill>
                  <a:srgbClr val="FF0000"/>
                </a:solidFill>
              </a:rPr>
              <a:t>Enum</a:t>
            </a:r>
            <a:r>
              <a:rPr lang="en-US" dirty="0">
                <a:solidFill>
                  <a:srgbClr val="FF0000"/>
                </a:solidFill>
              </a:rPr>
              <a:t> in Java is type-safe, provides meaningful String names and has their own namespace. Now let's see the same example using </a:t>
            </a:r>
            <a:r>
              <a:rPr lang="en-US" dirty="0" err="1">
                <a:solidFill>
                  <a:srgbClr val="FF0000"/>
                </a:solidFill>
              </a:rPr>
              <a:t>Enum</a:t>
            </a:r>
            <a:r>
              <a:rPr lang="en-US" dirty="0">
                <a:solidFill>
                  <a:srgbClr val="FF0000"/>
                </a:solidFill>
              </a:rPr>
              <a:t> in Java:</a:t>
            </a:r>
          </a:p>
          <a:p>
            <a:br>
              <a:rPr lang="en-US" dirty="0"/>
            </a:br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enum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Currency {PENNY, NICKLE, DIME, QUARTER};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4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enum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Currency {PENNY, NICKLE, DIME, QUARTER};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Here Currency is our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and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PENNY, NICKLE, DIME, QUARTER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are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constants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 Notice </a:t>
            </a:r>
            <a:r>
              <a:rPr lang="en-US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curly braces around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constants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because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is a type like </a:t>
            </a:r>
            <a:r>
              <a:rPr lang="en-US" b="0" i="0" dirty="0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2"/>
              </a:rPr>
              <a:t>class 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and</a:t>
            </a:r>
            <a:r>
              <a:rPr lang="en-US" b="0" i="0" dirty="0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3"/>
              </a:rPr>
              <a:t> interface in Java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Also, we have followed the similar naming convention for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like class and interface (first letter in Caps) and since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0" i="1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constants are implicitly static final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we have used all caps to specify them like Constants in Java.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points: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0" i="0" dirty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 constants are </a:t>
            </a:r>
            <a:r>
              <a:rPr lang="en-US" b="0" i="0" dirty="0">
                <a:solidFill>
                  <a:srgbClr val="FF0000"/>
                </a:solidFill>
                <a:effectLst/>
                <a:latin typeface="Trebuchet MS" panose="020B0603020202020204" pitchFamily="34" charset="0"/>
                <a:hlinkClick r:id="rId2"/>
              </a:rPr>
              <a:t>implicitly static and final</a:t>
            </a:r>
            <a:r>
              <a:rPr lang="en-US" b="0" i="0" dirty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 and you can not change their value once created.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in Java provides type-safety and can be used inside switch statement like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variables. </a:t>
            </a:r>
            <a:b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Since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is a keyword you can not use as a variable name and since its only introduced in JDK 1.5 all your previous code which has 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as a variable name will not work and needs to be refactored.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2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u="sng" dirty="0"/>
              <a:t>Benefits of using </a:t>
            </a:r>
            <a:r>
              <a:rPr lang="en-US" sz="2000" b="1" u="sng" dirty="0" err="1"/>
              <a:t>Enums</a:t>
            </a:r>
            <a:r>
              <a:rPr lang="en-US" sz="2000" b="1" u="sng" dirty="0"/>
              <a:t> in Java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1)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is type-safe</a:t>
            </a:r>
            <a:r>
              <a:rPr lang="en-US" b="0" i="0" dirty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 you can not assign anything else other than predefined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0" i="0" dirty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 constants to an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0" i="0" dirty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 variable.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It is a compiler error to assign something else, unlike the public static final variables used in </a:t>
            </a:r>
            <a:r>
              <a:rPr lang="en-US" b="0" i="0" dirty="0" err="1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2"/>
              </a:rPr>
              <a:t>Enum</a:t>
            </a:r>
            <a:r>
              <a:rPr lang="en-US" b="0" i="0" dirty="0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2"/>
              </a:rPr>
              <a:t> </a:t>
            </a:r>
            <a:r>
              <a:rPr lang="en-US" b="0" i="0" dirty="0" err="1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2"/>
              </a:rPr>
              <a:t>int</a:t>
            </a:r>
            <a:r>
              <a:rPr lang="en-US" b="0" i="0" dirty="0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2"/>
              </a:rPr>
              <a:t> pattern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and </a:t>
            </a:r>
            <a:r>
              <a:rPr lang="en-US" b="0" i="0" dirty="0" err="1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3"/>
              </a:rPr>
              <a:t>Enum</a:t>
            </a:r>
            <a:r>
              <a:rPr lang="en-US" b="0" i="0" dirty="0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3"/>
              </a:rPr>
              <a:t> String pattern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 Adding new constants on </a:t>
            </a:r>
            <a:r>
              <a:rPr lang="en-US" b="0" i="0" dirty="0" err="1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4"/>
              </a:rPr>
              <a:t>Enum</a:t>
            </a:r>
            <a:r>
              <a:rPr lang="en-US" b="0" i="0" dirty="0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4"/>
              </a:rPr>
              <a:t> in Java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is easy and you can add new constants without breaking the existing code.</a:t>
            </a:r>
            <a:b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46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Important points about </a:t>
            </a:r>
            <a:r>
              <a:rPr lang="en-US" b="1" u="sng" dirty="0" err="1"/>
              <a:t>Enum</a:t>
            </a:r>
            <a:r>
              <a:rPr lang="en-US" b="1" u="sng" dirty="0"/>
              <a:t> in Java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1) </a:t>
            </a:r>
            <a:r>
              <a:rPr lang="en-US" b="1" dirty="0" err="1"/>
              <a:t>Enums</a:t>
            </a:r>
            <a:r>
              <a:rPr lang="en-US" b="1" dirty="0"/>
              <a:t> in Java are type-safe</a:t>
            </a:r>
            <a:r>
              <a:rPr lang="en-US" dirty="0"/>
              <a:t> and has their own namespace. It means your </a:t>
            </a:r>
            <a:r>
              <a:rPr lang="en-US" dirty="0" err="1"/>
              <a:t>enum</a:t>
            </a:r>
            <a:r>
              <a:rPr lang="en-US" dirty="0"/>
              <a:t> will have a type for example "Currency" in below example and you can not assign any value other than specified in </a:t>
            </a:r>
            <a:r>
              <a:rPr lang="en-US" dirty="0" err="1"/>
              <a:t>Enum</a:t>
            </a:r>
            <a:r>
              <a:rPr lang="en-US" dirty="0"/>
              <a:t> Constants.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Currency { PENNY, NICKLE, DIME, QUARTER };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Currency coin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Currency.PENNY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coin = 1; </a:t>
            </a:r>
            <a:r>
              <a:rPr lang="en-US" u="sng" dirty="0">
                <a:solidFill>
                  <a:srgbClr val="3F7F5F"/>
                </a:solidFill>
                <a:latin typeface="Consolas" panose="020B0609020204030204" pitchFamily="49" charset="0"/>
              </a:rPr>
              <a:t>//compilation error </a:t>
            </a:r>
          </a:p>
          <a:p>
            <a:r>
              <a:rPr lang="en-US" dirty="0"/>
              <a:t>2</a:t>
            </a:r>
            <a:r>
              <a:rPr lang="en-US" b="1" dirty="0"/>
              <a:t>) </a:t>
            </a:r>
            <a:r>
              <a:rPr lang="en-US" b="1" dirty="0" err="1"/>
              <a:t>Enum</a:t>
            </a:r>
            <a:r>
              <a:rPr lang="en-US" b="1" dirty="0"/>
              <a:t> in Java are reference types </a:t>
            </a:r>
            <a:r>
              <a:rPr lang="en-US" dirty="0"/>
              <a:t>like </a:t>
            </a:r>
            <a:r>
              <a:rPr lang="en-US" dirty="0">
                <a:hlinkClick r:id="rId2"/>
              </a:rPr>
              <a:t>class </a:t>
            </a:r>
            <a:r>
              <a:rPr lang="en-US" dirty="0"/>
              <a:t>or </a:t>
            </a:r>
            <a:r>
              <a:rPr lang="en-US" dirty="0">
                <a:hlinkClick r:id="rId3"/>
              </a:rPr>
              <a:t>interface</a:t>
            </a:r>
            <a:r>
              <a:rPr lang="en-US" b="1" dirty="0">
                <a:hlinkClick r:id="rId3"/>
              </a:rPr>
              <a:t> </a:t>
            </a:r>
            <a:r>
              <a:rPr lang="en-US" dirty="0"/>
              <a:t>and you can define constructor, methods and variables inside java </a:t>
            </a:r>
            <a:r>
              <a:rPr lang="en-US" dirty="0" err="1"/>
              <a:t>Enum</a:t>
            </a:r>
            <a:r>
              <a:rPr lang="en-US" dirty="0"/>
              <a:t> which makes it more powerful than </a:t>
            </a:r>
            <a:r>
              <a:rPr lang="en-US" dirty="0" err="1"/>
              <a:t>Enum</a:t>
            </a:r>
            <a:r>
              <a:rPr lang="en-US" dirty="0"/>
              <a:t> in C and C++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8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161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courier new</vt:lpstr>
      <vt:lpstr>inherit</vt:lpstr>
      <vt:lpstr>Trebuchet MS</vt:lpstr>
      <vt:lpstr>Office Theme</vt:lpstr>
      <vt:lpstr>Enum</vt:lpstr>
      <vt:lpstr>What is Enum in java?</vt:lpstr>
      <vt:lpstr>Java SE 5 features</vt:lpstr>
      <vt:lpstr> How to represent enumerable value without Java enum </vt:lpstr>
      <vt:lpstr>Though this can serve our purpose it has some serious limitations: </vt:lpstr>
      <vt:lpstr>public enum Currency {PENNY, NICKLE, DIME, QUARTER};</vt:lpstr>
      <vt:lpstr>Note points:</vt:lpstr>
      <vt:lpstr>Benefits of using Enums in Java</vt:lpstr>
      <vt:lpstr>Important points about Enum in Java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Enum</dc:title>
  <dc:creator>Arepalli, Manga Rao</dc:creator>
  <cp:lastModifiedBy>Arepalli, Manga Rao (US - Hyderabad)</cp:lastModifiedBy>
  <cp:revision>31</cp:revision>
  <dcterms:created xsi:type="dcterms:W3CDTF">2016-09-12T08:54:57Z</dcterms:created>
  <dcterms:modified xsi:type="dcterms:W3CDTF">2018-07-07T14:59:03Z</dcterms:modified>
</cp:coreProperties>
</file>