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386" r:id="rId21"/>
    <p:sldId id="276" r:id="rId22"/>
    <p:sldId id="277" r:id="rId23"/>
    <p:sldId id="278" r:id="rId24"/>
    <p:sldId id="279" r:id="rId25"/>
    <p:sldId id="280" r:id="rId26"/>
    <p:sldId id="281" r:id="rId27"/>
    <p:sldId id="282" r:id="rId28"/>
    <p:sldId id="283" r:id="rId29"/>
    <p:sldId id="284" r:id="rId30"/>
    <p:sldId id="285" r:id="rId31"/>
    <p:sldId id="288" r:id="rId32"/>
    <p:sldId id="290"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87" r:id="rId49"/>
    <p:sldId id="388" r:id="rId50"/>
    <p:sldId id="389" r:id="rId51"/>
    <p:sldId id="390" r:id="rId52"/>
    <p:sldId id="391" r:id="rId53"/>
    <p:sldId id="316" r:id="rId54"/>
    <p:sldId id="317" r:id="rId55"/>
    <p:sldId id="318" r:id="rId56"/>
    <p:sldId id="319" r:id="rId57"/>
    <p:sldId id="320" r:id="rId58"/>
    <p:sldId id="321" r:id="rId59"/>
    <p:sldId id="328" r:id="rId60"/>
    <p:sldId id="329" r:id="rId61"/>
    <p:sldId id="330" r:id="rId62"/>
    <p:sldId id="331" r:id="rId63"/>
    <p:sldId id="332" r:id="rId64"/>
    <p:sldId id="333" r:id="rId65"/>
    <p:sldId id="334" r:id="rId66"/>
    <p:sldId id="335" r:id="rId6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4" d="100"/>
          <a:sy n="64" d="100"/>
        </p:scale>
        <p:origin x="74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552A15-2339-4495-AF41-E59B583BB62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77658113-07D3-4CF7-BB20-3B392F95680D}">
      <dgm:prSet/>
      <dgm:spPr/>
      <dgm:t>
        <a:bodyPr/>
        <a:lstStyle/>
        <a:p>
          <a:pPr rtl="0"/>
          <a:r>
            <a:rPr lang="en-US" dirty="0"/>
            <a:t>Checked Exception</a:t>
          </a:r>
        </a:p>
      </dgm:t>
    </dgm:pt>
    <dgm:pt modelId="{F545479E-B1D3-4975-AF00-6969707DBE84}" type="parTrans" cxnId="{7430013E-02B9-4F62-821A-8D9C915943ED}">
      <dgm:prSet/>
      <dgm:spPr/>
      <dgm:t>
        <a:bodyPr/>
        <a:lstStyle/>
        <a:p>
          <a:endParaRPr lang="en-US"/>
        </a:p>
      </dgm:t>
    </dgm:pt>
    <dgm:pt modelId="{C51F27FC-3032-447E-BE32-25ADCDDD38FD}" type="sibTrans" cxnId="{7430013E-02B9-4F62-821A-8D9C915943ED}">
      <dgm:prSet/>
      <dgm:spPr/>
      <dgm:t>
        <a:bodyPr/>
        <a:lstStyle/>
        <a:p>
          <a:endParaRPr lang="en-US"/>
        </a:p>
      </dgm:t>
    </dgm:pt>
    <dgm:pt modelId="{7F2B0770-7DFC-4157-8A66-598BA06B2805}">
      <dgm:prSet/>
      <dgm:spPr/>
      <dgm:t>
        <a:bodyPr/>
        <a:lstStyle/>
        <a:p>
          <a:pPr rtl="0"/>
          <a:r>
            <a:rPr lang="en-US"/>
            <a:t>Unchecked Exception</a:t>
          </a:r>
        </a:p>
      </dgm:t>
    </dgm:pt>
    <dgm:pt modelId="{C2D826A8-04F5-4136-8F90-3F6FA9FA980B}" type="parTrans" cxnId="{1EC68E8B-125B-462A-8DE3-BE04E3C884DA}">
      <dgm:prSet/>
      <dgm:spPr/>
      <dgm:t>
        <a:bodyPr/>
        <a:lstStyle/>
        <a:p>
          <a:endParaRPr lang="en-US"/>
        </a:p>
      </dgm:t>
    </dgm:pt>
    <dgm:pt modelId="{AC9535F3-5B7E-40B1-B83C-75924B40E1B0}" type="sibTrans" cxnId="{1EC68E8B-125B-462A-8DE3-BE04E3C884DA}">
      <dgm:prSet/>
      <dgm:spPr/>
      <dgm:t>
        <a:bodyPr/>
        <a:lstStyle/>
        <a:p>
          <a:endParaRPr lang="en-US"/>
        </a:p>
      </dgm:t>
    </dgm:pt>
    <dgm:pt modelId="{38B8BADC-614F-4047-8FC9-EE1824AE9932}">
      <dgm:prSet/>
      <dgm:spPr/>
      <dgm:t>
        <a:bodyPr/>
        <a:lstStyle/>
        <a:p>
          <a:r>
            <a:rPr lang="en-US" b="0" i="0" dirty="0"/>
            <a:t>The classes that extend Exception class except </a:t>
          </a:r>
          <a:r>
            <a:rPr lang="en-US" b="0" i="0" dirty="0" err="1"/>
            <a:t>RuntimeException</a:t>
          </a:r>
          <a:r>
            <a:rPr lang="en-US" b="0" i="0" dirty="0"/>
            <a:t> are known as checked exceptions </a:t>
          </a:r>
          <a:r>
            <a:rPr lang="en-US" b="0" i="0" dirty="0" err="1"/>
            <a:t>e.g.IOException</a:t>
          </a:r>
          <a:r>
            <a:rPr lang="en-US" b="0" i="0" dirty="0"/>
            <a:t>, </a:t>
          </a:r>
          <a:r>
            <a:rPr lang="en-US" b="0" i="0" dirty="0" err="1"/>
            <a:t>SQLException</a:t>
          </a:r>
          <a:r>
            <a:rPr lang="en-US" b="0" i="0" dirty="0"/>
            <a:t> etc. </a:t>
          </a:r>
          <a:r>
            <a:rPr lang="en-US" b="0" i="0" dirty="0">
              <a:solidFill>
                <a:srgbClr val="FF0000"/>
              </a:solidFill>
            </a:rPr>
            <a:t>Checked exceptions are checked at compile-time.</a:t>
          </a:r>
          <a:endParaRPr lang="en-US" dirty="0">
            <a:solidFill>
              <a:srgbClr val="FF0000"/>
            </a:solidFill>
          </a:endParaRPr>
        </a:p>
      </dgm:t>
    </dgm:pt>
    <dgm:pt modelId="{9A206918-9E83-4BFC-9623-D4C6C608CEC7}" type="parTrans" cxnId="{3040799B-3DCC-44B9-BA92-A73DF697519B}">
      <dgm:prSet/>
      <dgm:spPr/>
    </dgm:pt>
    <dgm:pt modelId="{876B1342-F1A3-4D36-BE0B-EF35D0132E3D}" type="sibTrans" cxnId="{3040799B-3DCC-44B9-BA92-A73DF697519B}">
      <dgm:prSet/>
      <dgm:spPr/>
    </dgm:pt>
    <dgm:pt modelId="{A01F33C4-3547-4243-BBE2-5C0653B03A2F}">
      <dgm:prSet/>
      <dgm:spPr/>
      <dgm:t>
        <a:bodyPr/>
        <a:lstStyle/>
        <a:p>
          <a:r>
            <a:rPr lang="en-US" b="0" i="0" dirty="0"/>
            <a:t>The classes that extend </a:t>
          </a:r>
          <a:r>
            <a:rPr lang="en-US" b="0" i="0" dirty="0" err="1"/>
            <a:t>RuntimeException</a:t>
          </a:r>
          <a:r>
            <a:rPr lang="en-US" b="0" i="0" dirty="0"/>
            <a:t> are known as unchecked exceptions e.g. </a:t>
          </a:r>
          <a:r>
            <a:rPr lang="en-US" b="0" i="0" dirty="0" err="1"/>
            <a:t>ArithmeticException</a:t>
          </a:r>
          <a:r>
            <a:rPr lang="en-US" b="0" i="0" dirty="0"/>
            <a:t>, </a:t>
          </a:r>
          <a:r>
            <a:rPr lang="en-US" b="0" i="0" dirty="0" err="1"/>
            <a:t>NullPointerException</a:t>
          </a:r>
          <a:r>
            <a:rPr lang="en-US" b="0" i="0" dirty="0"/>
            <a:t>, </a:t>
          </a:r>
          <a:r>
            <a:rPr lang="en-US" b="0" i="0" dirty="0" err="1"/>
            <a:t>ArrayIndexOutOfBoundsException</a:t>
          </a:r>
          <a:r>
            <a:rPr lang="en-US" b="0" i="0" dirty="0"/>
            <a:t> etc. </a:t>
          </a:r>
          <a:r>
            <a:rPr lang="en-US" b="0" i="0" dirty="0">
              <a:solidFill>
                <a:srgbClr val="FF0000"/>
              </a:solidFill>
            </a:rPr>
            <a:t>Unchecked exceptions are not checked at compile-time rather they are checked at runtime.</a:t>
          </a:r>
          <a:endParaRPr lang="en-US" dirty="0">
            <a:solidFill>
              <a:srgbClr val="FF0000"/>
            </a:solidFill>
          </a:endParaRPr>
        </a:p>
      </dgm:t>
    </dgm:pt>
    <dgm:pt modelId="{A8B7E2AE-C976-485F-9D5C-787DA6978C58}" type="parTrans" cxnId="{6D8B6A4C-0F7A-440C-A2E1-67D21C04E134}">
      <dgm:prSet/>
      <dgm:spPr/>
    </dgm:pt>
    <dgm:pt modelId="{9BD51BBB-82F3-4913-8413-D973CF4F9703}" type="sibTrans" cxnId="{6D8B6A4C-0F7A-440C-A2E1-67D21C04E134}">
      <dgm:prSet/>
      <dgm:spPr/>
    </dgm:pt>
    <dgm:pt modelId="{68F3FB8D-2C03-4835-A9CF-A5A43D885DDE}" type="pres">
      <dgm:prSet presAssocID="{D9552A15-2339-4495-AF41-E59B583BB62D}" presName="Name0" presStyleCnt="0">
        <dgm:presLayoutVars>
          <dgm:dir/>
          <dgm:animLvl val="lvl"/>
          <dgm:resizeHandles val="exact"/>
        </dgm:presLayoutVars>
      </dgm:prSet>
      <dgm:spPr/>
    </dgm:pt>
    <dgm:pt modelId="{331A9F00-2B1A-4F63-8524-361F83F660A3}" type="pres">
      <dgm:prSet presAssocID="{77658113-07D3-4CF7-BB20-3B392F95680D}" presName="composite" presStyleCnt="0"/>
      <dgm:spPr/>
    </dgm:pt>
    <dgm:pt modelId="{196F8905-2E9C-473F-921D-5FB93AF57A59}" type="pres">
      <dgm:prSet presAssocID="{77658113-07D3-4CF7-BB20-3B392F95680D}" presName="parTx" presStyleLbl="alignNode1" presStyleIdx="0" presStyleCnt="2">
        <dgm:presLayoutVars>
          <dgm:chMax val="0"/>
          <dgm:chPref val="0"/>
          <dgm:bulletEnabled val="1"/>
        </dgm:presLayoutVars>
      </dgm:prSet>
      <dgm:spPr/>
    </dgm:pt>
    <dgm:pt modelId="{819109E8-FE9C-4838-BF4A-DA71BAB6BA2D}" type="pres">
      <dgm:prSet presAssocID="{77658113-07D3-4CF7-BB20-3B392F95680D}" presName="desTx" presStyleLbl="alignAccFollowNode1" presStyleIdx="0" presStyleCnt="2">
        <dgm:presLayoutVars>
          <dgm:bulletEnabled val="1"/>
        </dgm:presLayoutVars>
      </dgm:prSet>
      <dgm:spPr/>
    </dgm:pt>
    <dgm:pt modelId="{9D505081-7941-4D49-892C-3AD55D954CBD}" type="pres">
      <dgm:prSet presAssocID="{C51F27FC-3032-447E-BE32-25ADCDDD38FD}" presName="space" presStyleCnt="0"/>
      <dgm:spPr/>
    </dgm:pt>
    <dgm:pt modelId="{A60D52D6-34DA-482F-BC47-91539BCA94F9}" type="pres">
      <dgm:prSet presAssocID="{7F2B0770-7DFC-4157-8A66-598BA06B2805}" presName="composite" presStyleCnt="0"/>
      <dgm:spPr/>
    </dgm:pt>
    <dgm:pt modelId="{7058CFFF-B542-4FE1-A2F1-9C7047E7EAFC}" type="pres">
      <dgm:prSet presAssocID="{7F2B0770-7DFC-4157-8A66-598BA06B2805}" presName="parTx" presStyleLbl="alignNode1" presStyleIdx="1" presStyleCnt="2">
        <dgm:presLayoutVars>
          <dgm:chMax val="0"/>
          <dgm:chPref val="0"/>
          <dgm:bulletEnabled val="1"/>
        </dgm:presLayoutVars>
      </dgm:prSet>
      <dgm:spPr/>
    </dgm:pt>
    <dgm:pt modelId="{621D35AF-48A8-4583-8AFA-E0D7091FF326}" type="pres">
      <dgm:prSet presAssocID="{7F2B0770-7DFC-4157-8A66-598BA06B2805}" presName="desTx" presStyleLbl="alignAccFollowNode1" presStyleIdx="1" presStyleCnt="2">
        <dgm:presLayoutVars>
          <dgm:bulletEnabled val="1"/>
        </dgm:presLayoutVars>
      </dgm:prSet>
      <dgm:spPr/>
    </dgm:pt>
  </dgm:ptLst>
  <dgm:cxnLst>
    <dgm:cxn modelId="{D36AF701-AE72-44E0-9859-321E8C15CCBC}" type="presOf" srcId="{D9552A15-2339-4495-AF41-E59B583BB62D}" destId="{68F3FB8D-2C03-4835-A9CF-A5A43D885DDE}" srcOrd="0" destOrd="0" presId="urn:microsoft.com/office/officeart/2005/8/layout/hList1"/>
    <dgm:cxn modelId="{7430013E-02B9-4F62-821A-8D9C915943ED}" srcId="{D9552A15-2339-4495-AF41-E59B583BB62D}" destId="{77658113-07D3-4CF7-BB20-3B392F95680D}" srcOrd="0" destOrd="0" parTransId="{F545479E-B1D3-4975-AF00-6969707DBE84}" sibTransId="{C51F27FC-3032-447E-BE32-25ADCDDD38FD}"/>
    <dgm:cxn modelId="{DBE0E34A-9B20-4CCC-B696-EE5100557F60}" type="presOf" srcId="{77658113-07D3-4CF7-BB20-3B392F95680D}" destId="{196F8905-2E9C-473F-921D-5FB93AF57A59}" srcOrd="0" destOrd="0" presId="urn:microsoft.com/office/officeart/2005/8/layout/hList1"/>
    <dgm:cxn modelId="{6D8B6A4C-0F7A-440C-A2E1-67D21C04E134}" srcId="{7F2B0770-7DFC-4157-8A66-598BA06B2805}" destId="{A01F33C4-3547-4243-BBE2-5C0653B03A2F}" srcOrd="0" destOrd="0" parTransId="{A8B7E2AE-C976-485F-9D5C-787DA6978C58}" sibTransId="{9BD51BBB-82F3-4913-8413-D973CF4F9703}"/>
    <dgm:cxn modelId="{83BAF486-9AD2-4C20-BF6D-3821C73B2052}" type="presOf" srcId="{7F2B0770-7DFC-4157-8A66-598BA06B2805}" destId="{7058CFFF-B542-4FE1-A2F1-9C7047E7EAFC}" srcOrd="0" destOrd="0" presId="urn:microsoft.com/office/officeart/2005/8/layout/hList1"/>
    <dgm:cxn modelId="{1EC68E8B-125B-462A-8DE3-BE04E3C884DA}" srcId="{D9552A15-2339-4495-AF41-E59B583BB62D}" destId="{7F2B0770-7DFC-4157-8A66-598BA06B2805}" srcOrd="1" destOrd="0" parTransId="{C2D826A8-04F5-4136-8F90-3F6FA9FA980B}" sibTransId="{AC9535F3-5B7E-40B1-B83C-75924B40E1B0}"/>
    <dgm:cxn modelId="{3040799B-3DCC-44B9-BA92-A73DF697519B}" srcId="{77658113-07D3-4CF7-BB20-3B392F95680D}" destId="{38B8BADC-614F-4047-8FC9-EE1824AE9932}" srcOrd="0" destOrd="0" parTransId="{9A206918-9E83-4BFC-9623-D4C6C608CEC7}" sibTransId="{876B1342-F1A3-4D36-BE0B-EF35D0132E3D}"/>
    <dgm:cxn modelId="{3542AAA5-B6DB-452A-A9B0-F73A7FEB0890}" type="presOf" srcId="{A01F33C4-3547-4243-BBE2-5C0653B03A2F}" destId="{621D35AF-48A8-4583-8AFA-E0D7091FF326}" srcOrd="0" destOrd="0" presId="urn:microsoft.com/office/officeart/2005/8/layout/hList1"/>
    <dgm:cxn modelId="{48BC72C6-9B2D-4E6A-A3C8-E258E9EA3694}" type="presOf" srcId="{38B8BADC-614F-4047-8FC9-EE1824AE9932}" destId="{819109E8-FE9C-4838-BF4A-DA71BAB6BA2D}" srcOrd="0" destOrd="0" presId="urn:microsoft.com/office/officeart/2005/8/layout/hList1"/>
    <dgm:cxn modelId="{4C0E68BD-625A-420A-B942-D3A681E6C191}" type="presParOf" srcId="{68F3FB8D-2C03-4835-A9CF-A5A43D885DDE}" destId="{331A9F00-2B1A-4F63-8524-361F83F660A3}" srcOrd="0" destOrd="0" presId="urn:microsoft.com/office/officeart/2005/8/layout/hList1"/>
    <dgm:cxn modelId="{A904965A-D758-4D83-B18B-651FC70A3797}" type="presParOf" srcId="{331A9F00-2B1A-4F63-8524-361F83F660A3}" destId="{196F8905-2E9C-473F-921D-5FB93AF57A59}" srcOrd="0" destOrd="0" presId="urn:microsoft.com/office/officeart/2005/8/layout/hList1"/>
    <dgm:cxn modelId="{8C20F664-7D96-4A95-8B73-3549C89E1144}" type="presParOf" srcId="{331A9F00-2B1A-4F63-8524-361F83F660A3}" destId="{819109E8-FE9C-4838-BF4A-DA71BAB6BA2D}" srcOrd="1" destOrd="0" presId="urn:microsoft.com/office/officeart/2005/8/layout/hList1"/>
    <dgm:cxn modelId="{159CCDB2-ACCB-4362-9E11-A08877C867B4}" type="presParOf" srcId="{68F3FB8D-2C03-4835-A9CF-A5A43D885DDE}" destId="{9D505081-7941-4D49-892C-3AD55D954CBD}" srcOrd="1" destOrd="0" presId="urn:microsoft.com/office/officeart/2005/8/layout/hList1"/>
    <dgm:cxn modelId="{3598DEAC-9AE5-4D1B-9344-E603D80B40B0}" type="presParOf" srcId="{68F3FB8D-2C03-4835-A9CF-A5A43D885DDE}" destId="{A60D52D6-34DA-482F-BC47-91539BCA94F9}" srcOrd="2" destOrd="0" presId="urn:microsoft.com/office/officeart/2005/8/layout/hList1"/>
    <dgm:cxn modelId="{C8A9D5CD-A1EF-4FAF-8BBD-8AE9169BD252}" type="presParOf" srcId="{A60D52D6-34DA-482F-BC47-91539BCA94F9}" destId="{7058CFFF-B542-4FE1-A2F1-9C7047E7EAFC}" srcOrd="0" destOrd="0" presId="urn:microsoft.com/office/officeart/2005/8/layout/hList1"/>
    <dgm:cxn modelId="{525DE386-AC84-4472-BD0B-E49895B950F1}" type="presParOf" srcId="{A60D52D6-34DA-482F-BC47-91539BCA94F9}" destId="{621D35AF-48A8-4583-8AFA-E0D7091FF32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6F8905-2E9C-473F-921D-5FB93AF57A59}">
      <dsp:nvSpPr>
        <dsp:cNvPr id="0" name=""/>
        <dsp:cNvSpPr/>
      </dsp:nvSpPr>
      <dsp:spPr>
        <a:xfrm>
          <a:off x="41" y="473729"/>
          <a:ext cx="4017095" cy="5184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rtl="0">
            <a:lnSpc>
              <a:spcPct val="90000"/>
            </a:lnSpc>
            <a:spcBef>
              <a:spcPct val="0"/>
            </a:spcBef>
            <a:spcAft>
              <a:spcPct val="35000"/>
            </a:spcAft>
            <a:buNone/>
          </a:pPr>
          <a:r>
            <a:rPr lang="en-US" sz="1800" kern="1200" dirty="0"/>
            <a:t>Checked Exception</a:t>
          </a:r>
        </a:p>
      </dsp:txBody>
      <dsp:txXfrm>
        <a:off x="41" y="473729"/>
        <a:ext cx="4017095" cy="518400"/>
      </dsp:txXfrm>
    </dsp:sp>
    <dsp:sp modelId="{819109E8-FE9C-4838-BF4A-DA71BAB6BA2D}">
      <dsp:nvSpPr>
        <dsp:cNvPr id="0" name=""/>
        <dsp:cNvSpPr/>
      </dsp:nvSpPr>
      <dsp:spPr>
        <a:xfrm>
          <a:off x="41" y="992129"/>
          <a:ext cx="4017095" cy="2414913"/>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b="0" i="0" kern="1200" dirty="0"/>
            <a:t>The classes that extend Exception class except </a:t>
          </a:r>
          <a:r>
            <a:rPr lang="en-US" sz="1800" b="0" i="0" kern="1200" dirty="0" err="1"/>
            <a:t>RuntimeException</a:t>
          </a:r>
          <a:r>
            <a:rPr lang="en-US" sz="1800" b="0" i="0" kern="1200" dirty="0"/>
            <a:t> are known as checked exceptions </a:t>
          </a:r>
          <a:r>
            <a:rPr lang="en-US" sz="1800" b="0" i="0" kern="1200" dirty="0" err="1"/>
            <a:t>e.g.IOException</a:t>
          </a:r>
          <a:r>
            <a:rPr lang="en-US" sz="1800" b="0" i="0" kern="1200" dirty="0"/>
            <a:t>, </a:t>
          </a:r>
          <a:r>
            <a:rPr lang="en-US" sz="1800" b="0" i="0" kern="1200" dirty="0" err="1"/>
            <a:t>SQLException</a:t>
          </a:r>
          <a:r>
            <a:rPr lang="en-US" sz="1800" b="0" i="0" kern="1200" dirty="0"/>
            <a:t> etc. </a:t>
          </a:r>
          <a:r>
            <a:rPr lang="en-US" sz="1800" b="0" i="0" kern="1200" dirty="0">
              <a:solidFill>
                <a:srgbClr val="FF0000"/>
              </a:solidFill>
            </a:rPr>
            <a:t>Checked exceptions are checked at compile-time.</a:t>
          </a:r>
          <a:endParaRPr lang="en-US" sz="1800" kern="1200" dirty="0">
            <a:solidFill>
              <a:srgbClr val="FF0000"/>
            </a:solidFill>
          </a:endParaRPr>
        </a:p>
      </dsp:txBody>
      <dsp:txXfrm>
        <a:off x="41" y="992129"/>
        <a:ext cx="4017095" cy="2414913"/>
      </dsp:txXfrm>
    </dsp:sp>
    <dsp:sp modelId="{7058CFFF-B542-4FE1-A2F1-9C7047E7EAFC}">
      <dsp:nvSpPr>
        <dsp:cNvPr id="0" name=""/>
        <dsp:cNvSpPr/>
      </dsp:nvSpPr>
      <dsp:spPr>
        <a:xfrm>
          <a:off x="4579530" y="473729"/>
          <a:ext cx="4017095" cy="5184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rtl="0">
            <a:lnSpc>
              <a:spcPct val="90000"/>
            </a:lnSpc>
            <a:spcBef>
              <a:spcPct val="0"/>
            </a:spcBef>
            <a:spcAft>
              <a:spcPct val="35000"/>
            </a:spcAft>
            <a:buNone/>
          </a:pPr>
          <a:r>
            <a:rPr lang="en-US" sz="1800" kern="1200"/>
            <a:t>Unchecked Exception</a:t>
          </a:r>
        </a:p>
      </dsp:txBody>
      <dsp:txXfrm>
        <a:off x="4579530" y="473729"/>
        <a:ext cx="4017095" cy="518400"/>
      </dsp:txXfrm>
    </dsp:sp>
    <dsp:sp modelId="{621D35AF-48A8-4583-8AFA-E0D7091FF326}">
      <dsp:nvSpPr>
        <dsp:cNvPr id="0" name=""/>
        <dsp:cNvSpPr/>
      </dsp:nvSpPr>
      <dsp:spPr>
        <a:xfrm>
          <a:off x="4579530" y="992129"/>
          <a:ext cx="4017095" cy="2414913"/>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b="0" i="0" kern="1200" dirty="0"/>
            <a:t>The classes that extend </a:t>
          </a:r>
          <a:r>
            <a:rPr lang="en-US" sz="1800" b="0" i="0" kern="1200" dirty="0" err="1"/>
            <a:t>RuntimeException</a:t>
          </a:r>
          <a:r>
            <a:rPr lang="en-US" sz="1800" b="0" i="0" kern="1200" dirty="0"/>
            <a:t> are known as unchecked exceptions e.g. </a:t>
          </a:r>
          <a:r>
            <a:rPr lang="en-US" sz="1800" b="0" i="0" kern="1200" dirty="0" err="1"/>
            <a:t>ArithmeticException</a:t>
          </a:r>
          <a:r>
            <a:rPr lang="en-US" sz="1800" b="0" i="0" kern="1200" dirty="0"/>
            <a:t>, </a:t>
          </a:r>
          <a:r>
            <a:rPr lang="en-US" sz="1800" b="0" i="0" kern="1200" dirty="0" err="1"/>
            <a:t>NullPointerException</a:t>
          </a:r>
          <a:r>
            <a:rPr lang="en-US" sz="1800" b="0" i="0" kern="1200" dirty="0"/>
            <a:t>, </a:t>
          </a:r>
          <a:r>
            <a:rPr lang="en-US" sz="1800" b="0" i="0" kern="1200" dirty="0" err="1"/>
            <a:t>ArrayIndexOutOfBoundsException</a:t>
          </a:r>
          <a:r>
            <a:rPr lang="en-US" sz="1800" b="0" i="0" kern="1200" dirty="0"/>
            <a:t> etc. </a:t>
          </a:r>
          <a:r>
            <a:rPr lang="en-US" sz="1800" b="0" i="0" kern="1200" dirty="0">
              <a:solidFill>
                <a:srgbClr val="FF0000"/>
              </a:solidFill>
            </a:rPr>
            <a:t>Unchecked exceptions are not checked at compile-time rather they are checked at runtime.</a:t>
          </a:r>
          <a:endParaRPr lang="en-US" sz="1800" kern="1200" dirty="0">
            <a:solidFill>
              <a:srgbClr val="FF0000"/>
            </a:solidFill>
          </a:endParaRPr>
        </a:p>
      </dsp:txBody>
      <dsp:txXfrm>
        <a:off x="4579530" y="992129"/>
        <a:ext cx="4017095" cy="2414913"/>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11/9/2018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Java Exception Handling</a:t>
            </a:r>
          </a:p>
        </p:txBody>
      </p:sp>
      <p:sp>
        <p:nvSpPr>
          <p:cNvPr id="8" name="Subtitle 7"/>
          <p:cNvSpPr>
            <a:spLocks noGrp="1"/>
          </p:cNvSpPr>
          <p:nvPr>
            <p:ph type="subTitle" idx="1"/>
          </p:nvPr>
        </p:nvSpPr>
        <p:spPr/>
        <p:txBody>
          <a:bodyPr/>
          <a:lstStyle/>
          <a:p>
            <a:r>
              <a:rPr lang="en-US" dirty="0"/>
              <a:t>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a:t>
            </a:fld>
            <a:endParaRPr lang="en-US"/>
          </a:p>
        </p:txBody>
      </p:sp>
    </p:spTree>
    <p:extLst>
      <p:ext uri="{BB962C8B-B14F-4D97-AF65-F5344CB8AC3E}">
        <p14:creationId xmlns:p14="http://schemas.microsoft.com/office/powerpoint/2010/main" val="387971690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Common scenarios where exceptions may occur</a:t>
            </a:r>
            <a:br>
              <a:rPr lang="en-US" dirty="0"/>
            </a:br>
            <a:endParaRPr lang="en-US" dirty="0"/>
          </a:p>
        </p:txBody>
      </p:sp>
      <p:sp>
        <p:nvSpPr>
          <p:cNvPr id="7" name="Subtitle 6"/>
          <p:cNvSpPr>
            <a:spLocks noGrp="1"/>
          </p:cNvSpPr>
          <p:nvPr>
            <p:ph type="subTitle" idx="1"/>
          </p:nvPr>
        </p:nvSpPr>
        <p:spPr/>
        <p:txBody>
          <a:bodyPr/>
          <a:lstStyle/>
          <a:p>
            <a:r>
              <a:rPr lang="en-US" dirty="0"/>
              <a:t>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10</a:t>
            </a:fld>
            <a:endParaRPr lang="en-US"/>
          </a:p>
        </p:txBody>
      </p:sp>
    </p:spTree>
    <p:extLst>
      <p:ext uri="{BB962C8B-B14F-4D97-AF65-F5344CB8AC3E}">
        <p14:creationId xmlns:p14="http://schemas.microsoft.com/office/powerpoint/2010/main" val="66212982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1) Scenario where </a:t>
            </a:r>
            <a:r>
              <a:rPr lang="en-US" b="1" dirty="0" err="1"/>
              <a:t>ArithmeticException</a:t>
            </a:r>
            <a:r>
              <a:rPr lang="en-US" b="1" dirty="0"/>
              <a:t> occurs</a:t>
            </a:r>
            <a:br>
              <a:rPr lang="en-US" b="1" dirty="0"/>
            </a:br>
            <a:endParaRPr lang="en-US" dirty="0"/>
          </a:p>
        </p:txBody>
      </p:sp>
      <p:sp>
        <p:nvSpPr>
          <p:cNvPr id="3" name="Content Placeholder 2"/>
          <p:cNvSpPr>
            <a:spLocks noGrp="1"/>
          </p:cNvSpPr>
          <p:nvPr>
            <p:ph idx="1"/>
          </p:nvPr>
        </p:nvSpPr>
        <p:spPr/>
        <p:txBody>
          <a:bodyPr/>
          <a:lstStyle/>
          <a:p>
            <a:r>
              <a:rPr lang="en-US" dirty="0"/>
              <a:t>If we divide any number by zero, there occurs an </a:t>
            </a:r>
            <a:r>
              <a:rPr lang="en-US" dirty="0" err="1"/>
              <a:t>ArithmeticException</a:t>
            </a:r>
            <a:r>
              <a:rPr lang="en-US" dirty="0"/>
              <a:t>.</a:t>
            </a:r>
            <a:endParaRPr lang="en-US" b="1" dirty="0"/>
          </a:p>
          <a:p>
            <a:r>
              <a:rPr lang="en-US" b="1" dirty="0" err="1"/>
              <a:t>int</a:t>
            </a:r>
            <a:r>
              <a:rPr lang="en-US" dirty="0"/>
              <a:t> a=50/0;//</a:t>
            </a:r>
            <a:r>
              <a:rPr lang="en-US" dirty="0" err="1"/>
              <a:t>ArithmeticException</a:t>
            </a:r>
            <a:r>
              <a:rPr lang="en-US" dirty="0"/>
              <a:t>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11</a:t>
            </a:fld>
            <a:endParaRPr lang="en-US"/>
          </a:p>
        </p:txBody>
      </p:sp>
    </p:spTree>
    <p:extLst>
      <p:ext uri="{BB962C8B-B14F-4D97-AF65-F5344CB8AC3E}">
        <p14:creationId xmlns:p14="http://schemas.microsoft.com/office/powerpoint/2010/main" val="406402105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2) Scenario where NullPointerException occurs</a:t>
            </a:r>
          </a:p>
        </p:txBody>
      </p:sp>
      <p:sp>
        <p:nvSpPr>
          <p:cNvPr id="3" name="Content Placeholder 2"/>
          <p:cNvSpPr>
            <a:spLocks noGrp="1"/>
          </p:cNvSpPr>
          <p:nvPr>
            <p:ph idx="1"/>
          </p:nvPr>
        </p:nvSpPr>
        <p:spPr/>
        <p:txBody>
          <a:bodyPr/>
          <a:lstStyle/>
          <a:p>
            <a:r>
              <a:rPr lang="en-US" dirty="0"/>
              <a:t>If we have null value in any variable, performing any operation by the variable occurs an </a:t>
            </a:r>
            <a:r>
              <a:rPr lang="en-US" dirty="0" err="1"/>
              <a:t>NullPointerException</a:t>
            </a:r>
            <a:r>
              <a:rPr lang="en-US" dirty="0"/>
              <a:t>.</a:t>
            </a:r>
          </a:p>
          <a:p>
            <a:r>
              <a:rPr lang="en-US" dirty="0"/>
              <a:t>String s=</a:t>
            </a:r>
            <a:r>
              <a:rPr lang="en-US" b="1" dirty="0"/>
              <a:t>null</a:t>
            </a:r>
            <a:r>
              <a:rPr lang="en-US" dirty="0"/>
              <a:t>;  </a:t>
            </a:r>
          </a:p>
          <a:p>
            <a:r>
              <a:rPr lang="en-US" dirty="0" err="1"/>
              <a:t>System.out.println</a:t>
            </a:r>
            <a:r>
              <a:rPr lang="en-US" dirty="0"/>
              <a:t>(</a:t>
            </a:r>
            <a:r>
              <a:rPr lang="en-US" dirty="0" err="1"/>
              <a:t>s.length</a:t>
            </a:r>
            <a:r>
              <a:rPr lang="en-US" dirty="0"/>
              <a:t>());//</a:t>
            </a:r>
            <a:r>
              <a:rPr lang="en-US" dirty="0" err="1"/>
              <a:t>NullPointerException</a:t>
            </a:r>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12</a:t>
            </a:fld>
            <a:endParaRPr lang="en-US"/>
          </a:p>
        </p:txBody>
      </p:sp>
    </p:spTree>
    <p:extLst>
      <p:ext uri="{BB962C8B-B14F-4D97-AF65-F5344CB8AC3E}">
        <p14:creationId xmlns:p14="http://schemas.microsoft.com/office/powerpoint/2010/main" val="152994171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3) Scenario where </a:t>
            </a:r>
            <a:r>
              <a:rPr lang="en-US" b="1" dirty="0" err="1"/>
              <a:t>NumberFormatException</a:t>
            </a:r>
            <a:r>
              <a:rPr lang="en-US" b="1" dirty="0"/>
              <a:t> occurs</a:t>
            </a:r>
            <a:br>
              <a:rPr lang="en-US" b="1" dirty="0"/>
            </a:br>
            <a:endParaRPr lang="en-US" dirty="0"/>
          </a:p>
        </p:txBody>
      </p:sp>
      <p:sp>
        <p:nvSpPr>
          <p:cNvPr id="3" name="Content Placeholder 2"/>
          <p:cNvSpPr>
            <a:spLocks noGrp="1"/>
          </p:cNvSpPr>
          <p:nvPr>
            <p:ph idx="1"/>
          </p:nvPr>
        </p:nvSpPr>
        <p:spPr/>
        <p:txBody>
          <a:bodyPr/>
          <a:lstStyle/>
          <a:p>
            <a:r>
              <a:rPr lang="en-US" dirty="0"/>
              <a:t>The wrong formatting of any value, may occur </a:t>
            </a:r>
            <a:r>
              <a:rPr lang="en-US" dirty="0" err="1"/>
              <a:t>NumberFormatException</a:t>
            </a:r>
            <a:r>
              <a:rPr lang="en-US" dirty="0"/>
              <a:t>. Suppose I have a string variable that have characters, converting this variable into digit will occur </a:t>
            </a:r>
            <a:r>
              <a:rPr lang="en-US" dirty="0" err="1"/>
              <a:t>NumberFormatException</a:t>
            </a:r>
            <a:r>
              <a:rPr lang="en-US" dirty="0"/>
              <a:t>.</a:t>
            </a:r>
          </a:p>
          <a:p>
            <a:r>
              <a:rPr lang="en-US" dirty="0"/>
              <a:t>String s="</a:t>
            </a:r>
            <a:r>
              <a:rPr lang="en-US" dirty="0" err="1"/>
              <a:t>abc</a:t>
            </a:r>
            <a:r>
              <a:rPr lang="en-US" dirty="0"/>
              <a:t>";  </a:t>
            </a:r>
          </a:p>
          <a:p>
            <a:r>
              <a:rPr lang="en-US" b="1" dirty="0" err="1"/>
              <a:t>int</a:t>
            </a:r>
            <a:r>
              <a:rPr lang="en-US" dirty="0"/>
              <a:t> </a:t>
            </a:r>
            <a:r>
              <a:rPr lang="en-US" dirty="0" err="1"/>
              <a:t>i</a:t>
            </a:r>
            <a:r>
              <a:rPr lang="en-US" dirty="0"/>
              <a:t>=</a:t>
            </a:r>
            <a:r>
              <a:rPr lang="en-US" dirty="0" err="1"/>
              <a:t>Integer.parseInt</a:t>
            </a:r>
            <a:r>
              <a:rPr lang="en-US" dirty="0"/>
              <a:t>(s);//</a:t>
            </a:r>
            <a:r>
              <a:rPr lang="en-US" dirty="0" err="1"/>
              <a:t>NumberFormatException</a:t>
            </a:r>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13</a:t>
            </a:fld>
            <a:endParaRPr lang="en-US"/>
          </a:p>
        </p:txBody>
      </p:sp>
    </p:spTree>
    <p:extLst>
      <p:ext uri="{BB962C8B-B14F-4D97-AF65-F5344CB8AC3E}">
        <p14:creationId xmlns:p14="http://schemas.microsoft.com/office/powerpoint/2010/main" val="194561731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41684"/>
          </a:xfrm>
        </p:spPr>
        <p:txBody>
          <a:bodyPr/>
          <a:lstStyle/>
          <a:p>
            <a:r>
              <a:rPr lang="en-US" dirty="0"/>
              <a:t>Example:</a:t>
            </a:r>
          </a:p>
        </p:txBody>
      </p:sp>
      <p:sp>
        <p:nvSpPr>
          <p:cNvPr id="3" name="Content Placeholder 2"/>
          <p:cNvSpPr>
            <a:spLocks noGrp="1"/>
          </p:cNvSpPr>
          <p:nvPr>
            <p:ph idx="1"/>
          </p:nvPr>
        </p:nvSpPr>
        <p:spPr>
          <a:xfrm>
            <a:off x="677334" y="641684"/>
            <a:ext cx="8596668" cy="5975683"/>
          </a:xfrm>
        </p:spPr>
        <p:txBody>
          <a:bodyPr>
            <a:normAutofit lnSpcReduction="10000"/>
          </a:bodyPr>
          <a:lstStyle/>
          <a:p>
            <a:r>
              <a:rPr lang="en-US" b="1" dirty="0">
                <a:solidFill>
                  <a:srgbClr val="7F0055"/>
                </a:solidFill>
                <a:latin typeface="Courier New" panose="02070309020205020404" pitchFamily="49" charset="0"/>
              </a:rPr>
              <a:t>import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java.util.Scanner</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NumberFormatExceptionEx</a:t>
            </a:r>
            <a:r>
              <a:rPr lang="en-US" b="1"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main(String[] </a:t>
            </a:r>
            <a:r>
              <a:rPr lang="en-US" b="1" dirty="0" err="1">
                <a:solidFill>
                  <a:srgbClr val="6A3E3E"/>
                </a:solidFill>
                <a:latin typeface="Courier New" panose="02070309020205020404" pitchFamily="49" charset="0"/>
              </a:rPr>
              <a:t>args</a:t>
            </a:r>
            <a:r>
              <a:rPr lang="en-US" b="1"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Scanner </a:t>
            </a:r>
            <a:r>
              <a:rPr lang="en-US" u="sng" dirty="0" err="1">
                <a:solidFill>
                  <a:srgbClr val="6A3E3E"/>
                </a:solidFill>
                <a:latin typeface="Courier New" panose="02070309020205020404" pitchFamily="49" charset="0"/>
              </a:rPr>
              <a:t>scanner</a:t>
            </a:r>
            <a:r>
              <a:rPr lang="en-US" u="sng" dirty="0">
                <a:solidFill>
                  <a:srgbClr val="000000"/>
                </a:solidFill>
                <a:latin typeface="Courier New" panose="02070309020205020404" pitchFamily="49" charset="0"/>
              </a:rPr>
              <a:t> = </a:t>
            </a:r>
            <a:r>
              <a:rPr lang="en-US" b="1" u="sng" dirty="0">
                <a:solidFill>
                  <a:srgbClr val="7F0055"/>
                </a:solidFill>
                <a:latin typeface="Courier New" panose="02070309020205020404" pitchFamily="49" charset="0"/>
              </a:rPr>
              <a:t>new</a:t>
            </a:r>
            <a:r>
              <a:rPr lang="en-US" b="1" u="sng" dirty="0">
                <a:solidFill>
                  <a:srgbClr val="000000"/>
                </a:solidFill>
                <a:latin typeface="Courier New" panose="02070309020205020404" pitchFamily="49" charset="0"/>
              </a:rPr>
              <a:t> Scanner(System.</a:t>
            </a:r>
            <a:r>
              <a:rPr lang="en-US" b="1" i="1" u="sng" dirty="0">
                <a:solidFill>
                  <a:srgbClr val="0000C0"/>
                </a:solidFill>
                <a:latin typeface="Courier New" panose="02070309020205020404" pitchFamily="49" charset="0"/>
              </a:rPr>
              <a:t>in</a:t>
            </a:r>
            <a:r>
              <a:rPr lang="en-US" b="1" i="1" u="sng"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System.</a:t>
            </a:r>
            <a:r>
              <a:rPr lang="en-US" b="1" i="1" dirty="0">
                <a:solidFill>
                  <a:srgbClr val="0000C0"/>
                </a:solidFill>
                <a:latin typeface="Courier New" panose="02070309020205020404" pitchFamily="49" charset="0"/>
              </a:rPr>
              <a:t>out</a:t>
            </a:r>
            <a:r>
              <a:rPr lang="en-US" b="1" i="1" dirty="0">
                <a:solidFill>
                  <a:srgbClr val="000000"/>
                </a:solidFill>
                <a:latin typeface="Courier New" panose="02070309020205020404" pitchFamily="49" charset="0"/>
              </a:rPr>
              <a:t>.println(</a:t>
            </a:r>
            <a:r>
              <a:rPr lang="en-US" b="1" i="1" dirty="0">
                <a:solidFill>
                  <a:srgbClr val="2A00FF"/>
                </a:solidFill>
                <a:latin typeface="Courier New" panose="02070309020205020404" pitchFamily="49" charset="0"/>
              </a:rPr>
              <a:t>"Enter your age"</a:t>
            </a:r>
            <a:r>
              <a:rPr lang="en-US" b="1" i="1" dirty="0">
                <a:solidFill>
                  <a:srgbClr val="000000"/>
                </a:solidFill>
                <a:latin typeface="Courier New" panose="02070309020205020404" pitchFamily="49" charset="0"/>
              </a:rPr>
              <a:t>);</a:t>
            </a:r>
          </a:p>
          <a:p>
            <a:r>
              <a:rPr lang="en-US" b="1" dirty="0" err="1">
                <a:solidFill>
                  <a:srgbClr val="7F0055"/>
                </a:solidFill>
                <a:latin typeface="Courier New" panose="02070309020205020404" pitchFamily="49" charset="0"/>
              </a:rPr>
              <a:t>int</a:t>
            </a:r>
            <a:r>
              <a:rPr lang="en-US" b="1" dirty="0">
                <a:solidFill>
                  <a:srgbClr val="000000"/>
                </a:solidFill>
                <a:latin typeface="Courier New" panose="02070309020205020404" pitchFamily="49" charset="0"/>
              </a:rPr>
              <a:t> </a:t>
            </a:r>
            <a:r>
              <a:rPr lang="en-US" b="1" dirty="0" err="1">
                <a:solidFill>
                  <a:srgbClr val="6A3E3E"/>
                </a:solidFill>
                <a:latin typeface="Courier New" panose="02070309020205020404" pitchFamily="49" charset="0"/>
              </a:rPr>
              <a:t>inputAge</a:t>
            </a:r>
            <a:r>
              <a:rPr lang="en-US" b="1" dirty="0">
                <a:solidFill>
                  <a:srgbClr val="000000"/>
                </a:solidFill>
                <a:latin typeface="Courier New" panose="02070309020205020404" pitchFamily="49" charset="0"/>
              </a:rPr>
              <a:t> = </a:t>
            </a:r>
            <a:r>
              <a:rPr lang="en-US" b="1" dirty="0" err="1">
                <a:solidFill>
                  <a:srgbClr val="6A3E3E"/>
                </a:solidFill>
                <a:latin typeface="Courier New" panose="02070309020205020404" pitchFamily="49" charset="0"/>
              </a:rPr>
              <a:t>scanner</a:t>
            </a:r>
            <a:r>
              <a:rPr lang="en-US" b="1" dirty="0" err="1">
                <a:solidFill>
                  <a:srgbClr val="000000"/>
                </a:solidFill>
                <a:latin typeface="Courier New" panose="02070309020205020404" pitchFamily="49" charset="0"/>
              </a:rPr>
              <a:t>.nextInt</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try</a:t>
            </a:r>
            <a:r>
              <a:rPr lang="en-US" b="1"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if</a:t>
            </a:r>
            <a:r>
              <a:rPr lang="en-US" b="1" dirty="0">
                <a:solidFill>
                  <a:srgbClr val="000000"/>
                </a:solidFill>
                <a:latin typeface="Courier New" panose="02070309020205020404" pitchFamily="49" charset="0"/>
              </a:rPr>
              <a:t>(</a:t>
            </a:r>
            <a:r>
              <a:rPr lang="en-US" b="1" dirty="0" err="1">
                <a:solidFill>
                  <a:srgbClr val="6A3E3E"/>
                </a:solidFill>
                <a:latin typeface="Courier New" panose="02070309020205020404" pitchFamily="49" charset="0"/>
              </a:rPr>
              <a:t>inputAge</a:t>
            </a:r>
            <a:r>
              <a:rPr lang="en-US" b="1" dirty="0">
                <a:solidFill>
                  <a:srgbClr val="000000"/>
                </a:solidFill>
                <a:latin typeface="Courier New" panose="02070309020205020404" pitchFamily="49" charset="0"/>
              </a:rPr>
              <a:t>&lt;18){</a:t>
            </a:r>
          </a:p>
          <a:p>
            <a:r>
              <a:rPr lang="en-US" dirty="0">
                <a:solidFill>
                  <a:srgbClr val="000000"/>
                </a:solidFill>
                <a:latin typeface="Courier New" panose="02070309020205020404" pitchFamily="49" charset="0"/>
              </a:rPr>
              <a:t>System.</a:t>
            </a:r>
            <a:r>
              <a:rPr lang="en-US" b="1" i="1" dirty="0">
                <a:solidFill>
                  <a:srgbClr val="0000C0"/>
                </a:solidFill>
                <a:latin typeface="Courier New" panose="02070309020205020404" pitchFamily="49" charset="0"/>
              </a:rPr>
              <a:t>out</a:t>
            </a:r>
            <a:r>
              <a:rPr lang="en-US" b="1" i="1" dirty="0">
                <a:solidFill>
                  <a:srgbClr val="000000"/>
                </a:solidFill>
                <a:latin typeface="Courier New" panose="02070309020205020404" pitchFamily="49" charset="0"/>
              </a:rPr>
              <a:t>.println(</a:t>
            </a:r>
            <a:r>
              <a:rPr lang="en-US" b="1" i="1" dirty="0">
                <a:solidFill>
                  <a:srgbClr val="2A00FF"/>
                </a:solidFill>
                <a:latin typeface="Courier New" panose="02070309020205020404" pitchFamily="49" charset="0"/>
              </a:rPr>
              <a:t>"not eligible for vote"</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r>
              <a:rPr lang="en-US" b="1" dirty="0">
                <a:solidFill>
                  <a:srgbClr val="7F0055"/>
                </a:solidFill>
                <a:latin typeface="Courier New" panose="02070309020205020404" pitchFamily="49" charset="0"/>
              </a:rPr>
              <a:t>else</a:t>
            </a:r>
            <a:r>
              <a:rPr lang="en-US" b="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System.</a:t>
            </a:r>
            <a:r>
              <a:rPr lang="en-US" b="1" i="1" dirty="0">
                <a:solidFill>
                  <a:srgbClr val="0000C0"/>
                </a:solidFill>
                <a:latin typeface="Courier New" panose="02070309020205020404" pitchFamily="49" charset="0"/>
              </a:rPr>
              <a:t>out</a:t>
            </a:r>
            <a:r>
              <a:rPr lang="en-US" b="1" i="1" dirty="0">
                <a:solidFill>
                  <a:srgbClr val="000000"/>
                </a:solidFill>
                <a:latin typeface="Courier New" panose="02070309020205020404" pitchFamily="49" charset="0"/>
              </a:rPr>
              <a:t>.println(</a:t>
            </a:r>
            <a:r>
              <a:rPr lang="en-US" b="1" i="1" dirty="0">
                <a:solidFill>
                  <a:srgbClr val="2A00FF"/>
                </a:solidFill>
                <a:latin typeface="Courier New" panose="02070309020205020404" pitchFamily="49" charset="0"/>
              </a:rPr>
              <a:t>"eligible"</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catch</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NumberFormatException</a:t>
            </a:r>
            <a:r>
              <a:rPr lang="en-US" b="1" dirty="0">
                <a:solidFill>
                  <a:srgbClr val="000000"/>
                </a:solidFill>
                <a:latin typeface="Courier New" panose="02070309020205020404" pitchFamily="49" charset="0"/>
              </a:rPr>
              <a:t> </a:t>
            </a:r>
            <a:r>
              <a:rPr lang="en-US" b="1" dirty="0">
                <a:solidFill>
                  <a:srgbClr val="6A3E3E"/>
                </a:solidFill>
                <a:latin typeface="Courier New" panose="02070309020205020404" pitchFamily="49" charset="0"/>
              </a:rPr>
              <a:t>e</a:t>
            </a:r>
            <a:r>
              <a:rPr lang="en-US" b="1"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System.</a:t>
            </a:r>
            <a:r>
              <a:rPr lang="en-US" b="1" i="1" dirty="0">
                <a:solidFill>
                  <a:srgbClr val="0000C0"/>
                </a:solidFill>
                <a:latin typeface="Courier New" panose="02070309020205020404" pitchFamily="49" charset="0"/>
              </a:rPr>
              <a:t>err</a:t>
            </a:r>
            <a:r>
              <a:rPr lang="en-US" b="1" i="1" dirty="0">
                <a:solidFill>
                  <a:srgbClr val="000000"/>
                </a:solidFill>
                <a:latin typeface="Courier New" panose="02070309020205020404" pitchFamily="49" charset="0"/>
              </a:rPr>
              <a:t>.println(</a:t>
            </a:r>
            <a:r>
              <a:rPr lang="en-US" b="1" i="1" dirty="0">
                <a:solidFill>
                  <a:srgbClr val="2A00FF"/>
                </a:solidFill>
                <a:latin typeface="Courier New" panose="02070309020205020404" pitchFamily="49" charset="0"/>
              </a:rPr>
              <a:t>"Please enter only numbers"</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14</a:t>
            </a:fld>
            <a:endParaRPr lang="en-US"/>
          </a:p>
        </p:txBody>
      </p:sp>
    </p:spTree>
    <p:extLst>
      <p:ext uri="{BB962C8B-B14F-4D97-AF65-F5344CB8AC3E}">
        <p14:creationId xmlns:p14="http://schemas.microsoft.com/office/powerpoint/2010/main" val="3951519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4) Scenario where ArrayIndexOutOfBoundsException occurs</a:t>
            </a:r>
          </a:p>
        </p:txBody>
      </p:sp>
      <p:sp>
        <p:nvSpPr>
          <p:cNvPr id="3" name="Content Placeholder 2"/>
          <p:cNvSpPr>
            <a:spLocks noGrp="1"/>
          </p:cNvSpPr>
          <p:nvPr>
            <p:ph idx="1"/>
          </p:nvPr>
        </p:nvSpPr>
        <p:spPr/>
        <p:txBody>
          <a:bodyPr/>
          <a:lstStyle/>
          <a:p>
            <a:r>
              <a:rPr lang="en-US" b="1" dirty="0" err="1"/>
              <a:t>int</a:t>
            </a:r>
            <a:r>
              <a:rPr lang="en-US" dirty="0"/>
              <a:t> a[]=</a:t>
            </a:r>
            <a:r>
              <a:rPr lang="en-US" b="1" dirty="0"/>
              <a:t>new</a:t>
            </a:r>
            <a:r>
              <a:rPr lang="en-US" dirty="0"/>
              <a:t> </a:t>
            </a:r>
            <a:r>
              <a:rPr lang="en-US" b="1" dirty="0" err="1"/>
              <a:t>int</a:t>
            </a:r>
            <a:r>
              <a:rPr lang="en-US" dirty="0"/>
              <a:t>[5];  </a:t>
            </a:r>
          </a:p>
          <a:p>
            <a:r>
              <a:rPr lang="en-US" dirty="0"/>
              <a:t>a[10]=50; //</a:t>
            </a:r>
            <a:r>
              <a:rPr lang="en-US" dirty="0" err="1"/>
              <a:t>ArrayIndexOutOfBoundsException</a:t>
            </a:r>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15</a:t>
            </a:fld>
            <a:endParaRPr lang="en-US"/>
          </a:p>
        </p:txBody>
      </p:sp>
    </p:spTree>
    <p:extLst>
      <p:ext uri="{BB962C8B-B14F-4D97-AF65-F5344CB8AC3E}">
        <p14:creationId xmlns:p14="http://schemas.microsoft.com/office/powerpoint/2010/main" val="149418782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Java Exception Handling Keywords</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16</a:t>
            </a:fld>
            <a:endParaRPr lang="en-US"/>
          </a:p>
        </p:txBody>
      </p:sp>
      <p:sp>
        <p:nvSpPr>
          <p:cNvPr id="3" name="Content Placeholder 2"/>
          <p:cNvSpPr>
            <a:spLocks noGrp="1"/>
          </p:cNvSpPr>
          <p:nvPr>
            <p:ph idx="1"/>
          </p:nvPr>
        </p:nvSpPr>
        <p:spPr/>
        <p:txBody>
          <a:bodyPr/>
          <a:lstStyle/>
          <a:p>
            <a:r>
              <a:rPr lang="en-US" dirty="0"/>
              <a:t>try</a:t>
            </a:r>
          </a:p>
          <a:p>
            <a:r>
              <a:rPr lang="en-US" dirty="0"/>
              <a:t>catch</a:t>
            </a:r>
          </a:p>
          <a:p>
            <a:r>
              <a:rPr lang="en-US" dirty="0"/>
              <a:t>finally</a:t>
            </a:r>
          </a:p>
          <a:p>
            <a:r>
              <a:rPr lang="en-US" dirty="0"/>
              <a:t>throw</a:t>
            </a:r>
          </a:p>
          <a:p>
            <a:r>
              <a:rPr lang="en-US" dirty="0"/>
              <a:t>throws</a:t>
            </a:r>
          </a:p>
        </p:txBody>
      </p:sp>
    </p:spTree>
    <p:extLst>
      <p:ext uri="{BB962C8B-B14F-4D97-AF65-F5344CB8AC3E}">
        <p14:creationId xmlns:p14="http://schemas.microsoft.com/office/powerpoint/2010/main" val="130612212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try-catch block</a:t>
            </a:r>
          </a:p>
        </p:txBody>
      </p:sp>
      <p:sp>
        <p:nvSpPr>
          <p:cNvPr id="8" name="Subtitle 7"/>
          <p:cNvSpPr>
            <a:spLocks noGrp="1"/>
          </p:cNvSpPr>
          <p:nvPr>
            <p:ph type="subTitle" idx="1"/>
          </p:nvPr>
        </p:nvSpPr>
        <p:spPr/>
        <p:txBody>
          <a:bodyPr/>
          <a:lstStyle/>
          <a:p>
            <a:r>
              <a:rPr lang="en-US" dirty="0"/>
              <a:t>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17</a:t>
            </a:fld>
            <a:endParaRPr lang="en-US"/>
          </a:p>
        </p:txBody>
      </p:sp>
    </p:spTree>
    <p:extLst>
      <p:ext uri="{BB962C8B-B14F-4D97-AF65-F5344CB8AC3E}">
        <p14:creationId xmlns:p14="http://schemas.microsoft.com/office/powerpoint/2010/main" val="14854071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block</a:t>
            </a:r>
          </a:p>
        </p:txBody>
      </p:sp>
      <p:sp>
        <p:nvSpPr>
          <p:cNvPr id="3" name="Content Placeholder 2"/>
          <p:cNvSpPr>
            <a:spLocks noGrp="1"/>
          </p:cNvSpPr>
          <p:nvPr>
            <p:ph idx="1"/>
          </p:nvPr>
        </p:nvSpPr>
        <p:spPr/>
        <p:txBody>
          <a:bodyPr/>
          <a:lstStyle/>
          <a:p>
            <a:r>
              <a:rPr lang="en-US" dirty="0"/>
              <a:t>Java try block is used to enclose the code that might throw an exception. It must be used within the method.</a:t>
            </a:r>
          </a:p>
          <a:p>
            <a:r>
              <a:rPr lang="en-US" dirty="0"/>
              <a:t>Java try block must be followed by either catch or finally block.</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18</a:t>
            </a:fld>
            <a:endParaRPr lang="en-US"/>
          </a:p>
        </p:txBody>
      </p:sp>
    </p:spTree>
    <p:extLst>
      <p:ext uri="{BB962C8B-B14F-4D97-AF65-F5344CB8AC3E}">
        <p14:creationId xmlns:p14="http://schemas.microsoft.com/office/powerpoint/2010/main" val="110427053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Syntax of java try-catch</a:t>
            </a:r>
            <a:br>
              <a:rPr lang="en-US" b="1" dirty="0"/>
            </a:br>
            <a:endParaRPr lang="en-US" dirty="0"/>
          </a:p>
        </p:txBody>
      </p:sp>
      <p:sp>
        <p:nvSpPr>
          <p:cNvPr id="3" name="Content Placeholder 2"/>
          <p:cNvSpPr>
            <a:spLocks noGrp="1"/>
          </p:cNvSpPr>
          <p:nvPr>
            <p:ph idx="1"/>
          </p:nvPr>
        </p:nvSpPr>
        <p:spPr/>
        <p:txBody>
          <a:bodyPr/>
          <a:lstStyle/>
          <a:p>
            <a:r>
              <a:rPr lang="en-US" b="1" dirty="0"/>
              <a:t>try</a:t>
            </a:r>
            <a:r>
              <a:rPr lang="en-US" dirty="0"/>
              <a:t>{  </a:t>
            </a:r>
          </a:p>
          <a:p>
            <a:r>
              <a:rPr lang="en-US" dirty="0"/>
              <a:t>//code that may throw exception  </a:t>
            </a:r>
          </a:p>
          <a:p>
            <a:r>
              <a:rPr lang="en-US" dirty="0"/>
              <a:t>}</a:t>
            </a:r>
            <a:r>
              <a:rPr lang="en-US" b="1" dirty="0"/>
              <a:t>catch</a:t>
            </a:r>
            <a:r>
              <a:rPr lang="en-US" dirty="0"/>
              <a:t>(</a:t>
            </a:r>
            <a:r>
              <a:rPr lang="en-US" dirty="0" err="1"/>
              <a:t>Exception_class_Name</a:t>
            </a:r>
            <a:r>
              <a:rPr lang="en-US" dirty="0"/>
              <a:t> ref){</a:t>
            </a:r>
          </a:p>
          <a:p>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19</a:t>
            </a:fld>
            <a:endParaRPr lang="en-US"/>
          </a:p>
        </p:txBody>
      </p:sp>
    </p:spTree>
    <p:extLst>
      <p:ext uri="{BB962C8B-B14F-4D97-AF65-F5344CB8AC3E}">
        <p14:creationId xmlns:p14="http://schemas.microsoft.com/office/powerpoint/2010/main" val="251557148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Handling</a:t>
            </a:r>
          </a:p>
        </p:txBody>
      </p:sp>
      <p:sp>
        <p:nvSpPr>
          <p:cNvPr id="3" name="Content Placeholder 2"/>
          <p:cNvSpPr>
            <a:spLocks noGrp="1"/>
          </p:cNvSpPr>
          <p:nvPr>
            <p:ph idx="1"/>
          </p:nvPr>
        </p:nvSpPr>
        <p:spPr/>
        <p:txBody>
          <a:bodyPr/>
          <a:lstStyle/>
          <a:p>
            <a:r>
              <a:rPr lang="en-US" dirty="0"/>
              <a:t>The </a:t>
            </a:r>
            <a:r>
              <a:rPr lang="en-US" b="1" dirty="0"/>
              <a:t>exception handling in java</a:t>
            </a:r>
            <a:r>
              <a:rPr lang="en-US" dirty="0"/>
              <a:t> is one of the powerful </a:t>
            </a:r>
            <a:r>
              <a:rPr lang="en-US" i="1" dirty="0"/>
              <a:t>mechanism to handle the runtime errors</a:t>
            </a:r>
            <a:r>
              <a:rPr lang="en-US" dirty="0"/>
              <a:t> so that normal flow of the application can be maintained.</a:t>
            </a:r>
          </a:p>
          <a:p>
            <a:r>
              <a:rPr lang="en-US" dirty="0"/>
              <a:t>Simply handling the abnormal termination of the program.</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a:t>
            </a:fld>
            <a:endParaRPr lang="en-US"/>
          </a:p>
        </p:txBody>
      </p:sp>
    </p:spTree>
    <p:extLst>
      <p:ext uri="{BB962C8B-B14F-4D97-AF65-F5344CB8AC3E}">
        <p14:creationId xmlns:p14="http://schemas.microsoft.com/office/powerpoint/2010/main" val="370091190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may contain: outdoo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58055" y="2160588"/>
            <a:ext cx="4435928"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8688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Syntax of try-finally block</a:t>
            </a:r>
            <a:br>
              <a:rPr lang="en-US" b="1" dirty="0"/>
            </a:br>
            <a:endParaRPr lang="en-US" dirty="0"/>
          </a:p>
        </p:txBody>
      </p:sp>
      <p:sp>
        <p:nvSpPr>
          <p:cNvPr id="3" name="Content Placeholder 2"/>
          <p:cNvSpPr>
            <a:spLocks noGrp="1"/>
          </p:cNvSpPr>
          <p:nvPr>
            <p:ph idx="1"/>
          </p:nvPr>
        </p:nvSpPr>
        <p:spPr/>
        <p:txBody>
          <a:bodyPr/>
          <a:lstStyle/>
          <a:p>
            <a:r>
              <a:rPr lang="en-US" b="1" dirty="0"/>
              <a:t>try</a:t>
            </a:r>
            <a:r>
              <a:rPr lang="en-US" dirty="0"/>
              <a:t>{  </a:t>
            </a:r>
          </a:p>
          <a:p>
            <a:r>
              <a:rPr lang="en-US" dirty="0"/>
              <a:t>//code that may throw exception  </a:t>
            </a:r>
          </a:p>
          <a:p>
            <a:r>
              <a:rPr lang="en-US" dirty="0"/>
              <a:t>}</a:t>
            </a:r>
            <a:r>
              <a:rPr lang="en-US" b="1" dirty="0"/>
              <a:t>finally</a:t>
            </a:r>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21</a:t>
            </a:fld>
            <a:endParaRPr lang="en-US"/>
          </a:p>
        </p:txBody>
      </p:sp>
    </p:spTree>
    <p:extLst>
      <p:ext uri="{BB962C8B-B14F-4D97-AF65-F5344CB8AC3E}">
        <p14:creationId xmlns:p14="http://schemas.microsoft.com/office/powerpoint/2010/main" val="4277321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catch block</a:t>
            </a:r>
            <a:br>
              <a:rPr lang="en-US" dirty="0"/>
            </a:br>
            <a:endParaRPr lang="en-US" dirty="0"/>
          </a:p>
        </p:txBody>
      </p:sp>
      <p:sp>
        <p:nvSpPr>
          <p:cNvPr id="3" name="Content Placeholder 2"/>
          <p:cNvSpPr>
            <a:spLocks noGrp="1"/>
          </p:cNvSpPr>
          <p:nvPr>
            <p:ph idx="1"/>
          </p:nvPr>
        </p:nvSpPr>
        <p:spPr/>
        <p:txBody>
          <a:bodyPr/>
          <a:lstStyle/>
          <a:p>
            <a:r>
              <a:rPr lang="en-US" dirty="0"/>
              <a:t>Java catch block is used to handle the Exception. It must be used after the try block only.</a:t>
            </a:r>
          </a:p>
          <a:p>
            <a:r>
              <a:rPr lang="en-US" dirty="0"/>
              <a:t>You can use multiple catch block with a single try.</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22</a:t>
            </a:fld>
            <a:endParaRPr lang="en-US"/>
          </a:p>
        </p:txBody>
      </p:sp>
    </p:spTree>
    <p:extLst>
      <p:ext uri="{BB962C8B-B14F-4D97-AF65-F5344CB8AC3E}">
        <p14:creationId xmlns:p14="http://schemas.microsoft.com/office/powerpoint/2010/main" val="361417452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without exception handling</a:t>
            </a:r>
            <a:br>
              <a:rPr lang="en-US" dirty="0"/>
            </a:br>
            <a:endParaRPr lang="en-US" dirty="0"/>
          </a:p>
        </p:txBody>
      </p:sp>
      <p:sp>
        <p:nvSpPr>
          <p:cNvPr id="3" name="Content Placeholder 2"/>
          <p:cNvSpPr>
            <a:spLocks noGrp="1"/>
          </p:cNvSpPr>
          <p:nvPr>
            <p:ph idx="1"/>
          </p:nvPr>
        </p:nvSpPr>
        <p:spPr/>
        <p:txBody>
          <a:bodyPr/>
          <a:lstStyle/>
          <a:p>
            <a:r>
              <a:rPr lang="en-US" b="1" dirty="0"/>
              <a:t>public</a:t>
            </a:r>
            <a:r>
              <a:rPr lang="en-US" dirty="0"/>
              <a:t> </a:t>
            </a:r>
            <a:r>
              <a:rPr lang="en-US" b="1" dirty="0"/>
              <a:t>class</a:t>
            </a:r>
            <a:r>
              <a:rPr lang="en-US" dirty="0"/>
              <a:t> Testtrycatch1{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t>
            </a:r>
            <a:r>
              <a:rPr lang="en-US" b="1" dirty="0" err="1"/>
              <a:t>int</a:t>
            </a:r>
            <a:r>
              <a:rPr lang="en-US" dirty="0"/>
              <a:t> data=50/0;//may throw exception  </a:t>
            </a:r>
          </a:p>
          <a:p>
            <a:r>
              <a:rPr lang="en-US" dirty="0"/>
              <a:t>      System.out.println("rest of the code...");  </a:t>
            </a:r>
          </a:p>
          <a:p>
            <a:r>
              <a:rPr lang="en-US" dirty="0"/>
              <a:t>}  </a:t>
            </a:r>
          </a:p>
          <a:p>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23</a:t>
            </a:fld>
            <a:endParaRPr lang="en-US"/>
          </a:p>
        </p:txBody>
      </p:sp>
    </p:spTree>
    <p:extLst>
      <p:ext uri="{BB962C8B-B14F-4D97-AF65-F5344CB8AC3E}">
        <p14:creationId xmlns:p14="http://schemas.microsoft.com/office/powerpoint/2010/main" val="85130943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Exception in thread main </a:t>
            </a:r>
            <a:r>
              <a:rPr lang="en-US" dirty="0" err="1"/>
              <a:t>java.lang.ArithmeticException</a:t>
            </a:r>
            <a:r>
              <a:rPr lang="en-US" dirty="0"/>
              <a:t>:/ by zero</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24</a:t>
            </a:fld>
            <a:endParaRPr lang="en-US"/>
          </a:p>
        </p:txBody>
      </p:sp>
    </p:spTree>
    <p:extLst>
      <p:ext uri="{BB962C8B-B14F-4D97-AF65-F5344CB8AC3E}">
        <p14:creationId xmlns:p14="http://schemas.microsoft.com/office/powerpoint/2010/main" val="8676494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by exception handling</a:t>
            </a:r>
            <a:br>
              <a:rPr lang="en-US" dirty="0"/>
            </a:br>
            <a:endParaRPr lang="en-US" dirty="0"/>
          </a:p>
        </p:txBody>
      </p:sp>
      <p:sp>
        <p:nvSpPr>
          <p:cNvPr id="3" name="Content Placeholder 2"/>
          <p:cNvSpPr>
            <a:spLocks noGrp="1"/>
          </p:cNvSpPr>
          <p:nvPr>
            <p:ph idx="1"/>
          </p:nvPr>
        </p:nvSpPr>
        <p:spPr/>
        <p:txBody>
          <a:bodyPr/>
          <a:lstStyle/>
          <a:p>
            <a:r>
              <a:rPr lang="en-US" b="1" dirty="0"/>
              <a:t>public</a:t>
            </a:r>
            <a:r>
              <a:rPr lang="en-US" dirty="0"/>
              <a:t> </a:t>
            </a:r>
            <a:r>
              <a:rPr lang="en-US" b="1" dirty="0"/>
              <a:t>class</a:t>
            </a:r>
            <a:r>
              <a:rPr lang="en-US" dirty="0"/>
              <a:t> Testtrycatch2{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t>
            </a:r>
            <a:r>
              <a:rPr lang="en-US" b="1" dirty="0"/>
              <a:t>try</a:t>
            </a:r>
            <a:r>
              <a:rPr lang="en-US" dirty="0"/>
              <a:t>{  </a:t>
            </a:r>
          </a:p>
          <a:p>
            <a:r>
              <a:rPr lang="en-US" dirty="0"/>
              <a:t>      </a:t>
            </a:r>
            <a:r>
              <a:rPr lang="en-US" b="1" dirty="0" err="1"/>
              <a:t>int</a:t>
            </a:r>
            <a:r>
              <a:rPr lang="en-US" dirty="0"/>
              <a:t> data=50/0;  </a:t>
            </a:r>
          </a:p>
          <a:p>
            <a:r>
              <a:rPr lang="en-US" dirty="0"/>
              <a:t>   }</a:t>
            </a:r>
            <a:r>
              <a:rPr lang="en-US" b="1" dirty="0"/>
              <a:t>catch</a:t>
            </a:r>
            <a:r>
              <a:rPr lang="en-US" dirty="0"/>
              <a:t>(</a:t>
            </a:r>
            <a:r>
              <a:rPr lang="en-US" dirty="0" err="1"/>
              <a:t>ArithmeticException</a:t>
            </a:r>
            <a:r>
              <a:rPr lang="en-US" dirty="0"/>
              <a:t> e){</a:t>
            </a:r>
            <a:r>
              <a:rPr lang="en-US" dirty="0" err="1"/>
              <a:t>System.out.println</a:t>
            </a:r>
            <a:r>
              <a:rPr lang="en-US" dirty="0"/>
              <a:t>(e);}  </a:t>
            </a:r>
          </a:p>
          <a:p>
            <a:r>
              <a:rPr lang="en-US" dirty="0"/>
              <a:t>   System.out.println("rest of the code...");  </a:t>
            </a:r>
          </a:p>
          <a:p>
            <a:r>
              <a:rPr lang="en-US" dirty="0"/>
              <a:t>}  </a:t>
            </a:r>
          </a:p>
          <a:p>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25</a:t>
            </a:fld>
            <a:endParaRPr lang="en-US"/>
          </a:p>
        </p:txBody>
      </p:sp>
    </p:spTree>
    <p:extLst>
      <p:ext uri="{BB962C8B-B14F-4D97-AF65-F5344CB8AC3E}">
        <p14:creationId xmlns:p14="http://schemas.microsoft.com/office/powerpoint/2010/main" val="184339500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Exception in thread main </a:t>
            </a:r>
            <a:r>
              <a:rPr lang="en-US" dirty="0" err="1"/>
              <a:t>java.lang.ArithmeticException</a:t>
            </a:r>
            <a:r>
              <a:rPr lang="en-US" dirty="0"/>
              <a:t>:/ by zero</a:t>
            </a:r>
          </a:p>
          <a:p>
            <a:r>
              <a:rPr lang="en-US" dirty="0"/>
              <a:t>rest of the code...</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26</a:t>
            </a:fld>
            <a:endParaRPr lang="en-US"/>
          </a:p>
        </p:txBody>
      </p:sp>
    </p:spTree>
    <p:extLst>
      <p:ext uri="{BB962C8B-B14F-4D97-AF65-F5344CB8AC3E}">
        <p14:creationId xmlns:p14="http://schemas.microsoft.com/office/powerpoint/2010/main" val="41145436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working of java try-catch block</a:t>
            </a:r>
            <a:br>
              <a:rPr lang="en-US" dirty="0"/>
            </a:br>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27</a:t>
            </a:fld>
            <a:endParaRPr lang="en-US"/>
          </a:p>
        </p:txBody>
      </p:sp>
      <p:pic>
        <p:nvPicPr>
          <p:cNvPr id="6146" name="Picture 2" descr="internal working of try-catch block"/>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92734" y="2160588"/>
            <a:ext cx="5366570"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96527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Multi catch block</a:t>
            </a:r>
            <a:br>
              <a:rPr lang="en-US" dirty="0"/>
            </a:br>
            <a:endParaRPr lang="en-US" dirty="0"/>
          </a:p>
        </p:txBody>
      </p:sp>
      <p:sp>
        <p:nvSpPr>
          <p:cNvPr id="3" name="Content Placeholder 2"/>
          <p:cNvSpPr>
            <a:spLocks noGrp="1"/>
          </p:cNvSpPr>
          <p:nvPr>
            <p:ph idx="1"/>
          </p:nvPr>
        </p:nvSpPr>
        <p:spPr/>
        <p:txBody>
          <a:bodyPr/>
          <a:lstStyle/>
          <a:p>
            <a:r>
              <a:rPr lang="en-US" dirty="0"/>
              <a:t>If you have to perform different tasks at the occurrence of different Exceptions, use java multi catch block.</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28</a:t>
            </a:fld>
            <a:endParaRPr lang="en-US"/>
          </a:p>
        </p:txBody>
      </p:sp>
    </p:spTree>
    <p:extLst>
      <p:ext uri="{BB962C8B-B14F-4D97-AF65-F5344CB8AC3E}">
        <p14:creationId xmlns:p14="http://schemas.microsoft.com/office/powerpoint/2010/main" val="342708153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fontScale="77500" lnSpcReduction="20000"/>
          </a:bodyPr>
          <a:lstStyle/>
          <a:p>
            <a:r>
              <a:rPr lang="en-US" b="1" dirty="0"/>
              <a:t>public</a:t>
            </a:r>
            <a:r>
              <a:rPr lang="en-US" dirty="0"/>
              <a:t> </a:t>
            </a:r>
            <a:r>
              <a:rPr lang="en-US" b="1" dirty="0"/>
              <a:t>class</a:t>
            </a:r>
            <a:r>
              <a:rPr lang="en-US" dirty="0"/>
              <a:t> </a:t>
            </a:r>
            <a:r>
              <a:rPr lang="en-US" dirty="0" err="1"/>
              <a:t>TestMultipleCatchBlock</a:t>
            </a:r>
            <a:r>
              <a:rPr lang="en-US" dirty="0"/>
              <a:t>{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t>
            </a:r>
            <a:r>
              <a:rPr lang="en-US" b="1" dirty="0"/>
              <a:t>try</a:t>
            </a:r>
            <a:r>
              <a:rPr lang="en-US" dirty="0"/>
              <a:t>{  </a:t>
            </a:r>
          </a:p>
          <a:p>
            <a:r>
              <a:rPr lang="en-US" dirty="0"/>
              <a:t>    </a:t>
            </a:r>
            <a:r>
              <a:rPr lang="en-US" b="1" dirty="0" err="1"/>
              <a:t>int</a:t>
            </a:r>
            <a:r>
              <a:rPr lang="en-US" dirty="0"/>
              <a:t> a[]=</a:t>
            </a:r>
            <a:r>
              <a:rPr lang="en-US" b="1" dirty="0"/>
              <a:t>new</a:t>
            </a:r>
            <a:r>
              <a:rPr lang="en-US" dirty="0"/>
              <a:t> </a:t>
            </a:r>
            <a:r>
              <a:rPr lang="en-US" b="1" dirty="0" err="1"/>
              <a:t>int</a:t>
            </a:r>
            <a:r>
              <a:rPr lang="en-US" dirty="0"/>
              <a:t>[5];  </a:t>
            </a:r>
          </a:p>
          <a:p>
            <a:r>
              <a:rPr lang="en-US" dirty="0"/>
              <a:t>    a[5]=30/0;  </a:t>
            </a:r>
          </a:p>
          <a:p>
            <a:r>
              <a:rPr lang="en-US" dirty="0"/>
              <a:t>   }  </a:t>
            </a:r>
          </a:p>
          <a:p>
            <a:r>
              <a:rPr lang="en-US" dirty="0"/>
              <a:t>   </a:t>
            </a:r>
            <a:r>
              <a:rPr lang="en-US" b="1" dirty="0"/>
              <a:t>catch</a:t>
            </a:r>
            <a:r>
              <a:rPr lang="en-US" dirty="0"/>
              <a:t>(</a:t>
            </a:r>
            <a:r>
              <a:rPr lang="en-US" dirty="0" err="1"/>
              <a:t>ArithmeticException</a:t>
            </a:r>
            <a:r>
              <a:rPr lang="en-US" dirty="0"/>
              <a:t> e){System.out.println("task1 is completed");}  </a:t>
            </a:r>
          </a:p>
          <a:p>
            <a:r>
              <a:rPr lang="en-US" dirty="0"/>
              <a:t>   </a:t>
            </a:r>
            <a:r>
              <a:rPr lang="en-US" b="1" dirty="0"/>
              <a:t>catch</a:t>
            </a:r>
            <a:r>
              <a:rPr lang="en-US" dirty="0"/>
              <a:t>(</a:t>
            </a:r>
            <a:r>
              <a:rPr lang="en-US" dirty="0" err="1"/>
              <a:t>ArrayIndexOutOfBoundsException</a:t>
            </a:r>
            <a:r>
              <a:rPr lang="en-US" dirty="0"/>
              <a:t> e){System.out.println("task 2 completed");}  </a:t>
            </a:r>
          </a:p>
          <a:p>
            <a:r>
              <a:rPr lang="en-US" dirty="0"/>
              <a:t>   </a:t>
            </a:r>
            <a:r>
              <a:rPr lang="en-US" b="1" dirty="0"/>
              <a:t>catch</a:t>
            </a:r>
            <a:r>
              <a:rPr lang="en-US" dirty="0"/>
              <a:t>(Exception e){System.out.println("common task completed");}  </a:t>
            </a:r>
          </a:p>
          <a:p>
            <a:r>
              <a:rPr lang="en-US" dirty="0"/>
              <a:t>  </a:t>
            </a:r>
          </a:p>
          <a:p>
            <a:r>
              <a:rPr lang="en-US" dirty="0"/>
              <a:t>   System.out.println("rest of the code...");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29</a:t>
            </a:fld>
            <a:endParaRPr lang="en-US"/>
          </a:p>
        </p:txBody>
      </p:sp>
    </p:spTree>
    <p:extLst>
      <p:ext uri="{BB962C8B-B14F-4D97-AF65-F5344CB8AC3E}">
        <p14:creationId xmlns:p14="http://schemas.microsoft.com/office/powerpoint/2010/main" val="96596394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exception?</a:t>
            </a:r>
          </a:p>
        </p:txBody>
      </p:sp>
      <p:sp>
        <p:nvSpPr>
          <p:cNvPr id="3" name="Content Placeholder 2"/>
          <p:cNvSpPr>
            <a:spLocks noGrp="1"/>
          </p:cNvSpPr>
          <p:nvPr>
            <p:ph idx="1"/>
          </p:nvPr>
        </p:nvSpPr>
        <p:spPr/>
        <p:txBody>
          <a:bodyPr/>
          <a:lstStyle/>
          <a:p>
            <a:r>
              <a:rPr lang="en-US" b="1" dirty="0"/>
              <a:t>Dictionary Meaning:</a:t>
            </a:r>
            <a:r>
              <a:rPr lang="en-US" dirty="0"/>
              <a:t> Exception is an abnormal condition.</a:t>
            </a:r>
          </a:p>
          <a:p>
            <a:r>
              <a:rPr lang="en-US" dirty="0"/>
              <a:t>Exception is a Runtime error (or)</a:t>
            </a:r>
          </a:p>
          <a:p>
            <a:r>
              <a:rPr lang="en-US" dirty="0"/>
              <a:t>Exception is abnormal termination of the program</a:t>
            </a:r>
          </a:p>
          <a:p>
            <a:r>
              <a:rPr lang="en-US" dirty="0"/>
              <a:t>In java, exception is an event that disrupts the normal flow of the program. It is an object which is thrown at runtime.</a:t>
            </a:r>
          </a:p>
          <a:p>
            <a:r>
              <a:rPr lang="en-US" dirty="0"/>
              <a:t>When Exception occurs, JVM creates the Exception object and throw it.</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a:t>
            </a:fld>
            <a:endParaRPr lang="en-US"/>
          </a:p>
        </p:txBody>
      </p:sp>
    </p:spTree>
    <p:extLst>
      <p:ext uri="{BB962C8B-B14F-4D97-AF65-F5344CB8AC3E}">
        <p14:creationId xmlns:p14="http://schemas.microsoft.com/office/powerpoint/2010/main" val="156456355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a:t>
            </a:r>
          </a:p>
        </p:txBody>
      </p:sp>
      <p:sp>
        <p:nvSpPr>
          <p:cNvPr id="3" name="Content Placeholder 2"/>
          <p:cNvSpPr>
            <a:spLocks noGrp="1"/>
          </p:cNvSpPr>
          <p:nvPr>
            <p:ph idx="1"/>
          </p:nvPr>
        </p:nvSpPr>
        <p:spPr/>
        <p:txBody>
          <a:bodyPr/>
          <a:lstStyle/>
          <a:p>
            <a:r>
              <a:rPr lang="en-US" b="1" i="1" dirty="0"/>
              <a:t>At a time only one Exception is occurred and at a time only one catch block is executed.</a:t>
            </a:r>
          </a:p>
          <a:p>
            <a:r>
              <a:rPr lang="en-US" b="1" i="1" dirty="0"/>
              <a:t>All catch blocks must be ordered from most specific to most general i.e. catch for </a:t>
            </a:r>
            <a:r>
              <a:rPr lang="en-US" b="1" i="1" dirty="0" err="1"/>
              <a:t>ArithmeticException</a:t>
            </a:r>
            <a:r>
              <a:rPr lang="en-US" b="1" i="1" dirty="0"/>
              <a:t> must come before catch for Exception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30</a:t>
            </a:fld>
            <a:endParaRPr lang="en-US"/>
          </a:p>
        </p:txBody>
      </p:sp>
    </p:spTree>
    <p:extLst>
      <p:ext uri="{BB962C8B-B14F-4D97-AF65-F5344CB8AC3E}">
        <p14:creationId xmlns:p14="http://schemas.microsoft.com/office/powerpoint/2010/main" val="286332385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try block</a:t>
            </a:r>
            <a:br>
              <a:rPr lang="en-US" dirty="0"/>
            </a:br>
            <a:endParaRPr lang="en-US" dirty="0"/>
          </a:p>
        </p:txBody>
      </p:sp>
      <p:sp>
        <p:nvSpPr>
          <p:cNvPr id="3" name="Content Placeholder 2"/>
          <p:cNvSpPr>
            <a:spLocks noGrp="1"/>
          </p:cNvSpPr>
          <p:nvPr>
            <p:ph idx="1"/>
          </p:nvPr>
        </p:nvSpPr>
        <p:spPr/>
        <p:txBody>
          <a:bodyPr/>
          <a:lstStyle/>
          <a:p>
            <a:r>
              <a:rPr lang="en-US" dirty="0"/>
              <a:t>The try block within a try block is known as nested try block in java.</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31</a:t>
            </a:fld>
            <a:endParaRPr lang="en-US"/>
          </a:p>
        </p:txBody>
      </p:sp>
    </p:spTree>
    <p:extLst>
      <p:ext uri="{BB962C8B-B14F-4D97-AF65-F5344CB8AC3E}">
        <p14:creationId xmlns:p14="http://schemas.microsoft.com/office/powerpoint/2010/main" val="250290121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8392"/>
            <a:ext cx="8596668" cy="679704"/>
          </a:xfrm>
        </p:spPr>
        <p:txBody>
          <a:bodyPr/>
          <a:lstStyle/>
          <a:p>
            <a:r>
              <a:rPr lang="en-US" dirty="0"/>
              <a:t>Syntax:</a:t>
            </a:r>
          </a:p>
        </p:txBody>
      </p:sp>
      <p:sp>
        <p:nvSpPr>
          <p:cNvPr id="3" name="Content Placeholder 2"/>
          <p:cNvSpPr>
            <a:spLocks noGrp="1"/>
          </p:cNvSpPr>
          <p:nvPr>
            <p:ph idx="1"/>
          </p:nvPr>
        </p:nvSpPr>
        <p:spPr>
          <a:xfrm>
            <a:off x="677334" y="768096"/>
            <a:ext cx="10551498" cy="5273267"/>
          </a:xfrm>
        </p:spPr>
        <p:txBody>
          <a:bodyPr>
            <a:normAutofit fontScale="70000" lnSpcReduction="20000"/>
          </a:bodyPr>
          <a:lstStyle/>
          <a:p>
            <a:r>
              <a:rPr lang="en-US" dirty="0"/>
              <a:t>....  </a:t>
            </a:r>
          </a:p>
          <a:p>
            <a:r>
              <a:rPr lang="en-US" b="1" dirty="0"/>
              <a:t>try</a:t>
            </a:r>
            <a:r>
              <a:rPr lang="en-US" dirty="0"/>
              <a:t>  </a:t>
            </a:r>
          </a:p>
          <a:p>
            <a:r>
              <a:rPr lang="en-US" dirty="0"/>
              <a:t>{  </a:t>
            </a:r>
          </a:p>
          <a:p>
            <a:r>
              <a:rPr lang="en-US" dirty="0"/>
              <a:t>    statement 1;  </a:t>
            </a:r>
          </a:p>
          <a:p>
            <a:r>
              <a:rPr lang="en-US" dirty="0"/>
              <a:t>    statement 2;  </a:t>
            </a:r>
          </a:p>
          <a:p>
            <a:r>
              <a:rPr lang="en-US" dirty="0"/>
              <a:t>    </a:t>
            </a:r>
            <a:r>
              <a:rPr lang="en-US" b="1" dirty="0"/>
              <a:t>try</a:t>
            </a:r>
            <a:r>
              <a:rPr lang="en-US" dirty="0"/>
              <a:t>  </a:t>
            </a:r>
          </a:p>
          <a:p>
            <a:r>
              <a:rPr lang="en-US" dirty="0"/>
              <a:t>    {  </a:t>
            </a:r>
          </a:p>
          <a:p>
            <a:r>
              <a:rPr lang="en-US" dirty="0"/>
              <a:t>        statement 1;  </a:t>
            </a:r>
          </a:p>
          <a:p>
            <a:r>
              <a:rPr lang="en-US" dirty="0"/>
              <a:t>        statement 2;  </a:t>
            </a:r>
          </a:p>
          <a:p>
            <a:r>
              <a:rPr lang="en-US" dirty="0"/>
              <a:t>    }  </a:t>
            </a:r>
          </a:p>
          <a:p>
            <a:r>
              <a:rPr lang="en-US" dirty="0"/>
              <a:t>    </a:t>
            </a:r>
            <a:r>
              <a:rPr lang="en-US" b="1" dirty="0"/>
              <a:t>catch</a:t>
            </a:r>
            <a:r>
              <a:rPr lang="en-US" dirty="0"/>
              <a:t>(Exception e)  </a:t>
            </a:r>
          </a:p>
          <a:p>
            <a:r>
              <a:rPr lang="en-US" dirty="0"/>
              <a:t>    {  </a:t>
            </a:r>
          </a:p>
          <a:p>
            <a:r>
              <a:rPr lang="en-US" dirty="0"/>
              <a:t>    }  </a:t>
            </a:r>
          </a:p>
          <a:p>
            <a:r>
              <a:rPr lang="en-US" dirty="0"/>
              <a:t>}  </a:t>
            </a:r>
          </a:p>
          <a:p>
            <a:r>
              <a:rPr lang="en-US" b="1" dirty="0"/>
              <a:t>catch</a:t>
            </a:r>
            <a:r>
              <a:rPr lang="en-US" dirty="0"/>
              <a:t>(Exception e)  </a:t>
            </a:r>
          </a:p>
          <a:p>
            <a:r>
              <a:rPr lang="en-US" dirty="0"/>
              <a:t>{  </a:t>
            </a:r>
          </a:p>
          <a:p>
            <a:r>
              <a:rPr lang="en-US" dirty="0"/>
              <a:t>}  </a:t>
            </a:r>
          </a:p>
          <a:p>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32</a:t>
            </a:fld>
            <a:endParaRPr lang="en-US"/>
          </a:p>
        </p:txBody>
      </p:sp>
    </p:spTree>
    <p:extLst>
      <p:ext uri="{BB962C8B-B14F-4D97-AF65-F5344CB8AC3E}">
        <p14:creationId xmlns:p14="http://schemas.microsoft.com/office/powerpoint/2010/main" val="6700982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finally block</a:t>
            </a:r>
            <a:br>
              <a:rPr lang="en-US" dirty="0"/>
            </a:br>
            <a:endParaRPr lang="en-US" dirty="0"/>
          </a:p>
        </p:txBody>
      </p:sp>
      <p:sp>
        <p:nvSpPr>
          <p:cNvPr id="8" name="Subtitle 7"/>
          <p:cNvSpPr>
            <a:spLocks noGrp="1"/>
          </p:cNvSpPr>
          <p:nvPr>
            <p:ph type="subTitle" idx="1"/>
          </p:nvPr>
        </p:nvSpPr>
        <p:spPr/>
        <p:txBody>
          <a:bodyPr/>
          <a:lstStyle/>
          <a:p>
            <a:r>
              <a:rPr lang="en-US" dirty="0"/>
              <a:t>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33</a:t>
            </a:fld>
            <a:endParaRPr lang="en-US"/>
          </a:p>
        </p:txBody>
      </p:sp>
    </p:spTree>
    <p:extLst>
      <p:ext uri="{BB962C8B-B14F-4D97-AF65-F5344CB8AC3E}">
        <p14:creationId xmlns:p14="http://schemas.microsoft.com/office/powerpoint/2010/main" val="81455655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finally block</a:t>
            </a:r>
          </a:p>
        </p:txBody>
      </p:sp>
      <p:sp>
        <p:nvSpPr>
          <p:cNvPr id="3" name="Content Placeholder 2"/>
          <p:cNvSpPr>
            <a:spLocks noGrp="1"/>
          </p:cNvSpPr>
          <p:nvPr>
            <p:ph idx="1"/>
          </p:nvPr>
        </p:nvSpPr>
        <p:spPr/>
        <p:txBody>
          <a:bodyPr/>
          <a:lstStyle/>
          <a:p>
            <a:r>
              <a:rPr lang="en-US" b="1" dirty="0"/>
              <a:t>Java finally block</a:t>
            </a:r>
            <a:r>
              <a:rPr lang="en-US" dirty="0"/>
              <a:t> is a block that is used </a:t>
            </a:r>
            <a:r>
              <a:rPr lang="en-US" i="1" dirty="0"/>
              <a:t>to execute important code</a:t>
            </a:r>
            <a:r>
              <a:rPr lang="en-US" dirty="0"/>
              <a:t> such as closing connection, stream etc.</a:t>
            </a:r>
          </a:p>
          <a:p>
            <a:r>
              <a:rPr lang="en-US" dirty="0"/>
              <a:t>Java finally block is always executed whether exception is handled or not.</a:t>
            </a:r>
          </a:p>
          <a:p>
            <a:r>
              <a:rPr lang="en-US" dirty="0"/>
              <a:t>Java finally block must be followed by try or catch block.</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34</a:t>
            </a:fld>
            <a:endParaRPr lang="en-US"/>
          </a:p>
        </p:txBody>
      </p:sp>
    </p:spTree>
    <p:extLst>
      <p:ext uri="{BB962C8B-B14F-4D97-AF65-F5344CB8AC3E}">
        <p14:creationId xmlns:p14="http://schemas.microsoft.com/office/powerpoint/2010/main" val="329561492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finally block</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35</a:t>
            </a:fld>
            <a:endParaRPr lang="en-US"/>
          </a:p>
        </p:txBody>
      </p:sp>
      <p:pic>
        <p:nvPicPr>
          <p:cNvPr id="7170" name="Picture 2" descr="java finall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48882" y="2160588"/>
            <a:ext cx="3254274"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83957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b="1" i="1" dirty="0"/>
              <a:t>If you don't handle exception, before terminating the program, JVM executes finally block(if any).</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36</a:t>
            </a:fld>
            <a:endParaRPr lang="en-US"/>
          </a:p>
        </p:txBody>
      </p:sp>
    </p:spTree>
    <p:extLst>
      <p:ext uri="{BB962C8B-B14F-4D97-AF65-F5344CB8AC3E}">
        <p14:creationId xmlns:p14="http://schemas.microsoft.com/office/powerpoint/2010/main" val="254400387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java finally</a:t>
            </a:r>
            <a:br>
              <a:rPr lang="en-US" dirty="0"/>
            </a:br>
            <a:endParaRPr lang="en-US" dirty="0"/>
          </a:p>
        </p:txBody>
      </p:sp>
      <p:sp>
        <p:nvSpPr>
          <p:cNvPr id="3" name="Content Placeholder 2"/>
          <p:cNvSpPr>
            <a:spLocks noGrp="1"/>
          </p:cNvSpPr>
          <p:nvPr>
            <p:ph idx="1"/>
          </p:nvPr>
        </p:nvSpPr>
        <p:spPr/>
        <p:txBody>
          <a:bodyPr/>
          <a:lstStyle/>
          <a:p>
            <a:r>
              <a:rPr lang="en-US" dirty="0"/>
              <a:t> Finally block in java can be used to put "cleanup" code such as closing a file, closing connection etc.</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37</a:t>
            </a:fld>
            <a:endParaRPr lang="en-US"/>
          </a:p>
        </p:txBody>
      </p:sp>
    </p:spTree>
    <p:extLst>
      <p:ext uri="{BB962C8B-B14F-4D97-AF65-F5344CB8AC3E}">
        <p14:creationId xmlns:p14="http://schemas.microsoft.com/office/powerpoint/2010/main" val="357584945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Usage of Java finally </a:t>
            </a:r>
            <a:br>
              <a:rPr lang="en-US" dirty="0"/>
            </a:br>
            <a:r>
              <a:rPr lang="en-US" dirty="0"/>
              <a:t>Case 1 : When exception doesn’t occur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b="1" dirty="0"/>
              <a:t>class</a:t>
            </a:r>
            <a:r>
              <a:rPr lang="en-US" dirty="0"/>
              <a:t> </a:t>
            </a:r>
            <a:r>
              <a:rPr lang="en-US" dirty="0" err="1"/>
              <a:t>TestFinallyBlock</a:t>
            </a:r>
            <a:r>
              <a:rPr lang="en-US" dirty="0"/>
              <a:t>{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t>
            </a:r>
            <a:r>
              <a:rPr lang="en-US" b="1" dirty="0"/>
              <a:t>try</a:t>
            </a:r>
            <a:r>
              <a:rPr lang="en-US" dirty="0"/>
              <a:t>{  </a:t>
            </a:r>
          </a:p>
          <a:p>
            <a:r>
              <a:rPr lang="en-US" dirty="0"/>
              <a:t>   </a:t>
            </a:r>
            <a:r>
              <a:rPr lang="en-US" b="1" dirty="0" err="1"/>
              <a:t>int</a:t>
            </a:r>
            <a:r>
              <a:rPr lang="en-US" dirty="0"/>
              <a:t> data=25/5;  </a:t>
            </a:r>
          </a:p>
          <a:p>
            <a:r>
              <a:rPr lang="en-US" dirty="0"/>
              <a:t>   </a:t>
            </a:r>
            <a:r>
              <a:rPr lang="en-US" dirty="0" err="1"/>
              <a:t>System.out.println</a:t>
            </a:r>
            <a:r>
              <a:rPr lang="en-US" dirty="0"/>
              <a:t>(data);  </a:t>
            </a:r>
          </a:p>
          <a:p>
            <a:r>
              <a:rPr lang="en-US" dirty="0"/>
              <a:t>  }  </a:t>
            </a:r>
          </a:p>
          <a:p>
            <a:r>
              <a:rPr lang="en-US" dirty="0"/>
              <a:t>  </a:t>
            </a:r>
            <a:r>
              <a:rPr lang="en-US" b="1" dirty="0"/>
              <a:t>catch</a:t>
            </a:r>
            <a:r>
              <a:rPr lang="en-US" dirty="0"/>
              <a:t>(</a:t>
            </a:r>
            <a:r>
              <a:rPr lang="en-US" dirty="0" err="1"/>
              <a:t>NullPointerException</a:t>
            </a:r>
            <a:r>
              <a:rPr lang="en-US" dirty="0"/>
              <a:t> e){</a:t>
            </a:r>
            <a:r>
              <a:rPr lang="en-US" dirty="0" err="1"/>
              <a:t>System.out.println</a:t>
            </a:r>
            <a:r>
              <a:rPr lang="en-US" dirty="0"/>
              <a:t>(e);}  </a:t>
            </a:r>
          </a:p>
          <a:p>
            <a:r>
              <a:rPr lang="en-US" dirty="0"/>
              <a:t>  </a:t>
            </a:r>
            <a:r>
              <a:rPr lang="en-US" b="1" dirty="0"/>
              <a:t>finally</a:t>
            </a:r>
            <a:r>
              <a:rPr lang="en-US" dirty="0"/>
              <a:t>{</a:t>
            </a:r>
            <a:r>
              <a:rPr lang="en-US" dirty="0" err="1"/>
              <a:t>System.out.println</a:t>
            </a:r>
            <a:r>
              <a:rPr lang="en-US" dirty="0"/>
              <a:t>("finally block is always executed");}  </a:t>
            </a:r>
          </a:p>
          <a:p>
            <a:r>
              <a:rPr lang="en-US" dirty="0"/>
              <a:t>  System.out.println("rest of the code...");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38</a:t>
            </a:fld>
            <a:endParaRPr lang="en-US"/>
          </a:p>
        </p:txBody>
      </p:sp>
    </p:spTree>
    <p:extLst>
      <p:ext uri="{BB962C8B-B14F-4D97-AF65-F5344CB8AC3E}">
        <p14:creationId xmlns:p14="http://schemas.microsoft.com/office/powerpoint/2010/main" val="32703469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25552"/>
            <a:ext cx="8596668" cy="1502664"/>
          </a:xfrm>
        </p:spPr>
        <p:txBody>
          <a:bodyPr>
            <a:normAutofit fontScale="90000"/>
          </a:bodyPr>
          <a:lstStyle/>
          <a:p>
            <a:r>
              <a:rPr lang="en-US" dirty="0"/>
              <a:t>Usage of Java finally </a:t>
            </a:r>
            <a:br>
              <a:rPr lang="en-US" dirty="0"/>
            </a:br>
            <a:r>
              <a:rPr lang="en-US" dirty="0"/>
              <a:t>Case 2 : When exception occurs and not handled</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b="1" dirty="0"/>
              <a:t>class</a:t>
            </a:r>
            <a:r>
              <a:rPr lang="en-US" dirty="0"/>
              <a:t> TestFinallyBlock1{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t>
            </a:r>
            <a:r>
              <a:rPr lang="en-US" b="1" dirty="0"/>
              <a:t>try</a:t>
            </a:r>
            <a:r>
              <a:rPr lang="en-US" dirty="0"/>
              <a:t>{  </a:t>
            </a:r>
          </a:p>
          <a:p>
            <a:r>
              <a:rPr lang="en-US" dirty="0"/>
              <a:t>   </a:t>
            </a:r>
            <a:r>
              <a:rPr lang="en-US" b="1" dirty="0" err="1"/>
              <a:t>int</a:t>
            </a:r>
            <a:r>
              <a:rPr lang="en-US" dirty="0"/>
              <a:t> data=25/0;  </a:t>
            </a:r>
          </a:p>
          <a:p>
            <a:r>
              <a:rPr lang="en-US" dirty="0"/>
              <a:t>   </a:t>
            </a:r>
            <a:r>
              <a:rPr lang="en-US" dirty="0" err="1"/>
              <a:t>System.out.println</a:t>
            </a:r>
            <a:r>
              <a:rPr lang="en-US" dirty="0"/>
              <a:t>(data);  </a:t>
            </a:r>
          </a:p>
          <a:p>
            <a:r>
              <a:rPr lang="en-US" dirty="0"/>
              <a:t>  }  </a:t>
            </a:r>
          </a:p>
          <a:p>
            <a:r>
              <a:rPr lang="en-US" dirty="0"/>
              <a:t>  </a:t>
            </a:r>
            <a:r>
              <a:rPr lang="en-US" b="1" dirty="0"/>
              <a:t>catch</a:t>
            </a:r>
            <a:r>
              <a:rPr lang="en-US" dirty="0"/>
              <a:t>(</a:t>
            </a:r>
            <a:r>
              <a:rPr lang="en-US" dirty="0" err="1"/>
              <a:t>NullPointerException</a:t>
            </a:r>
            <a:r>
              <a:rPr lang="en-US" dirty="0"/>
              <a:t> e){</a:t>
            </a:r>
            <a:r>
              <a:rPr lang="en-US" dirty="0" err="1"/>
              <a:t>System.out.println</a:t>
            </a:r>
            <a:r>
              <a:rPr lang="en-US" dirty="0"/>
              <a:t>(e);}  </a:t>
            </a:r>
          </a:p>
          <a:p>
            <a:r>
              <a:rPr lang="en-US" dirty="0"/>
              <a:t>  </a:t>
            </a:r>
            <a:r>
              <a:rPr lang="en-US" b="1" dirty="0"/>
              <a:t>finally</a:t>
            </a:r>
            <a:r>
              <a:rPr lang="en-US" dirty="0"/>
              <a:t>{</a:t>
            </a:r>
            <a:r>
              <a:rPr lang="en-US" dirty="0" err="1"/>
              <a:t>System.out.println</a:t>
            </a:r>
            <a:r>
              <a:rPr lang="en-US" dirty="0"/>
              <a:t>("finally block is always executed");}  </a:t>
            </a:r>
          </a:p>
          <a:p>
            <a:r>
              <a:rPr lang="en-US" dirty="0"/>
              <a:t>  System.out.println("rest of the code...");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39</a:t>
            </a:fld>
            <a:endParaRPr lang="en-US"/>
          </a:p>
        </p:txBody>
      </p:sp>
    </p:spTree>
    <p:extLst>
      <p:ext uri="{BB962C8B-B14F-4D97-AF65-F5344CB8AC3E}">
        <p14:creationId xmlns:p14="http://schemas.microsoft.com/office/powerpoint/2010/main" val="21375328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Exception Handling?</a:t>
            </a:r>
          </a:p>
        </p:txBody>
      </p:sp>
      <p:sp>
        <p:nvSpPr>
          <p:cNvPr id="3" name="Content Placeholder 2"/>
          <p:cNvSpPr>
            <a:spLocks noGrp="1"/>
          </p:cNvSpPr>
          <p:nvPr>
            <p:ph idx="1"/>
          </p:nvPr>
        </p:nvSpPr>
        <p:spPr/>
        <p:txBody>
          <a:bodyPr/>
          <a:lstStyle/>
          <a:p>
            <a:r>
              <a:rPr lang="en-US" dirty="0"/>
              <a:t>Exception Handling is a mechanism to handle runtime errors such as</a:t>
            </a:r>
          </a:p>
          <a:p>
            <a:r>
              <a:rPr lang="en-US" dirty="0" err="1"/>
              <a:t>ClassNotFoundException</a:t>
            </a:r>
            <a:r>
              <a:rPr lang="en-US" dirty="0"/>
              <a:t>,</a:t>
            </a:r>
          </a:p>
          <a:p>
            <a:r>
              <a:rPr lang="en-US" dirty="0" err="1"/>
              <a:t>IOException</a:t>
            </a:r>
            <a:r>
              <a:rPr lang="en-US" dirty="0"/>
              <a:t>, </a:t>
            </a:r>
          </a:p>
          <a:p>
            <a:r>
              <a:rPr lang="en-US" dirty="0" err="1"/>
              <a:t>SQLException</a:t>
            </a:r>
            <a:r>
              <a:rPr lang="en-US" dirty="0"/>
              <a:t>,</a:t>
            </a:r>
          </a:p>
          <a:p>
            <a:r>
              <a:rPr lang="en-US" dirty="0" err="1"/>
              <a:t>ArithmeticException</a:t>
            </a:r>
            <a:r>
              <a:rPr lang="en-US" dirty="0"/>
              <a:t>,</a:t>
            </a:r>
          </a:p>
          <a:p>
            <a:r>
              <a:rPr lang="en-US" dirty="0"/>
              <a:t> </a:t>
            </a:r>
            <a:r>
              <a:rPr lang="en-US" dirty="0" err="1"/>
              <a:t>NullPointerException</a:t>
            </a:r>
            <a:r>
              <a:rPr lang="en-US" dirty="0"/>
              <a:t> etc.</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4</a:t>
            </a:fld>
            <a:endParaRPr lang="en-US"/>
          </a:p>
        </p:txBody>
      </p:sp>
    </p:spTree>
    <p:extLst>
      <p:ext uri="{BB962C8B-B14F-4D97-AF65-F5344CB8AC3E}">
        <p14:creationId xmlns:p14="http://schemas.microsoft.com/office/powerpoint/2010/main" val="267468800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Usage of Java finally </a:t>
            </a:r>
            <a:br>
              <a:rPr lang="en-US" dirty="0"/>
            </a:br>
            <a:r>
              <a:rPr lang="en-US" dirty="0"/>
              <a:t>Case 3: When exception occurs and handled</a:t>
            </a:r>
          </a:p>
        </p:txBody>
      </p:sp>
      <p:sp>
        <p:nvSpPr>
          <p:cNvPr id="3" name="Content Placeholder 2"/>
          <p:cNvSpPr>
            <a:spLocks noGrp="1"/>
          </p:cNvSpPr>
          <p:nvPr>
            <p:ph idx="1"/>
          </p:nvPr>
        </p:nvSpPr>
        <p:spPr/>
        <p:txBody>
          <a:bodyPr>
            <a:normAutofit fontScale="92500" lnSpcReduction="20000"/>
          </a:bodyPr>
          <a:lstStyle/>
          <a:p>
            <a:r>
              <a:rPr lang="en-US" b="1" dirty="0"/>
              <a:t>public</a:t>
            </a:r>
            <a:r>
              <a:rPr lang="en-US" dirty="0"/>
              <a:t> </a:t>
            </a:r>
            <a:r>
              <a:rPr lang="en-US" b="1" dirty="0"/>
              <a:t>class</a:t>
            </a:r>
            <a:r>
              <a:rPr lang="en-US" dirty="0"/>
              <a:t> TestFinallyBlock2{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t>
            </a:r>
            <a:r>
              <a:rPr lang="en-US" b="1" dirty="0"/>
              <a:t>try</a:t>
            </a:r>
            <a:r>
              <a:rPr lang="en-US" dirty="0"/>
              <a:t>{  </a:t>
            </a:r>
          </a:p>
          <a:p>
            <a:r>
              <a:rPr lang="en-US" dirty="0"/>
              <a:t>   </a:t>
            </a:r>
            <a:r>
              <a:rPr lang="en-US" b="1" dirty="0" err="1"/>
              <a:t>int</a:t>
            </a:r>
            <a:r>
              <a:rPr lang="en-US" dirty="0"/>
              <a:t> data=25/0;  </a:t>
            </a:r>
          </a:p>
          <a:p>
            <a:r>
              <a:rPr lang="en-US" dirty="0"/>
              <a:t>   </a:t>
            </a:r>
            <a:r>
              <a:rPr lang="en-US" dirty="0" err="1"/>
              <a:t>System.out.println</a:t>
            </a:r>
            <a:r>
              <a:rPr lang="en-US" dirty="0"/>
              <a:t>(data);  </a:t>
            </a:r>
          </a:p>
          <a:p>
            <a:r>
              <a:rPr lang="en-US" dirty="0"/>
              <a:t>  }  </a:t>
            </a:r>
          </a:p>
          <a:p>
            <a:r>
              <a:rPr lang="en-US" dirty="0"/>
              <a:t>  </a:t>
            </a:r>
            <a:r>
              <a:rPr lang="en-US" b="1" dirty="0"/>
              <a:t>catch</a:t>
            </a:r>
            <a:r>
              <a:rPr lang="en-US" dirty="0"/>
              <a:t>(</a:t>
            </a:r>
            <a:r>
              <a:rPr lang="en-US" dirty="0" err="1"/>
              <a:t>ArithmeticException</a:t>
            </a:r>
            <a:r>
              <a:rPr lang="en-US" dirty="0"/>
              <a:t> e){</a:t>
            </a:r>
            <a:r>
              <a:rPr lang="en-US" dirty="0" err="1"/>
              <a:t>System.out.println</a:t>
            </a:r>
            <a:r>
              <a:rPr lang="en-US" dirty="0"/>
              <a:t>(e);}  </a:t>
            </a:r>
          </a:p>
          <a:p>
            <a:r>
              <a:rPr lang="en-US" dirty="0"/>
              <a:t>  </a:t>
            </a:r>
            <a:r>
              <a:rPr lang="en-US" b="1" dirty="0"/>
              <a:t>finally</a:t>
            </a:r>
            <a:r>
              <a:rPr lang="en-US" dirty="0"/>
              <a:t>{</a:t>
            </a:r>
            <a:r>
              <a:rPr lang="en-US" dirty="0" err="1"/>
              <a:t>System.out.println</a:t>
            </a:r>
            <a:r>
              <a:rPr lang="en-US" dirty="0"/>
              <a:t>("finally block is always executed");}  </a:t>
            </a:r>
          </a:p>
          <a:p>
            <a:r>
              <a:rPr lang="en-US" dirty="0"/>
              <a:t>  System.out.println("rest of the code...");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40</a:t>
            </a:fld>
            <a:endParaRPr lang="en-US"/>
          </a:p>
        </p:txBody>
      </p:sp>
    </p:spTree>
    <p:extLst>
      <p:ext uri="{BB962C8B-B14F-4D97-AF65-F5344CB8AC3E}">
        <p14:creationId xmlns:p14="http://schemas.microsoft.com/office/powerpoint/2010/main" val="270420298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a:t>
            </a:r>
          </a:p>
        </p:txBody>
      </p:sp>
      <p:sp>
        <p:nvSpPr>
          <p:cNvPr id="3" name="Content Placeholder 2"/>
          <p:cNvSpPr>
            <a:spLocks noGrp="1"/>
          </p:cNvSpPr>
          <p:nvPr>
            <p:ph idx="1"/>
          </p:nvPr>
        </p:nvSpPr>
        <p:spPr/>
        <p:txBody>
          <a:bodyPr/>
          <a:lstStyle/>
          <a:p>
            <a:r>
              <a:rPr lang="en-US" b="1" i="1" dirty="0"/>
              <a:t> For each try block there can be zero or more catch blocks, but only one finally block.</a:t>
            </a:r>
          </a:p>
          <a:p>
            <a:r>
              <a:rPr lang="en-US" b="1" i="1" dirty="0"/>
              <a:t>The finally block will not be executed if program exits(either by calling </a:t>
            </a:r>
            <a:r>
              <a:rPr lang="en-US" b="1" i="1" dirty="0" err="1"/>
              <a:t>System.exit</a:t>
            </a:r>
            <a:r>
              <a:rPr lang="en-US" b="1" i="1" dirty="0"/>
              <a:t>() or by causing a fatal error that causes the process to abort).</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41</a:t>
            </a:fld>
            <a:endParaRPr lang="en-US"/>
          </a:p>
        </p:txBody>
      </p:sp>
    </p:spTree>
    <p:extLst>
      <p:ext uri="{BB962C8B-B14F-4D97-AF65-F5344CB8AC3E}">
        <p14:creationId xmlns:p14="http://schemas.microsoft.com/office/powerpoint/2010/main" val="26887881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***Guess the output</a:t>
            </a:r>
          </a:p>
        </p:txBody>
      </p:sp>
      <p:sp>
        <p:nvSpPr>
          <p:cNvPr id="3" name="Content Placeholder 2"/>
          <p:cNvSpPr>
            <a:spLocks noGrp="1"/>
          </p:cNvSpPr>
          <p:nvPr>
            <p:ph idx="1"/>
          </p:nvPr>
        </p:nvSpPr>
        <p:spPr/>
        <p:txBody>
          <a:bodyPr>
            <a:normAutofit fontScale="77500" lnSpcReduction="20000"/>
          </a:bodyPr>
          <a:lstStyle/>
          <a:p>
            <a:endParaRPr lang="en-US" dirty="0">
              <a:latin typeface="Courier New" panose="02070309020205020404" pitchFamily="49" charset="0"/>
            </a:endParaRP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TryFinally</a:t>
            </a:r>
            <a:r>
              <a:rPr lang="en-US" b="1" dirty="0">
                <a:solidFill>
                  <a:srgbClr val="000000"/>
                </a:solidFill>
                <a:latin typeface="Courier New" panose="02070309020205020404" pitchFamily="49" charset="0"/>
              </a:rPr>
              <a:t> {</a:t>
            </a:r>
          </a:p>
          <a:p>
            <a:endParaRPr lang="en-US" dirty="0">
              <a:latin typeface="Courier New" panose="02070309020205020404" pitchFamily="49" charset="0"/>
            </a:endParaRP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main(String[] </a:t>
            </a:r>
            <a:r>
              <a:rPr lang="en-US" b="1" dirty="0" err="1">
                <a:solidFill>
                  <a:srgbClr val="6A3E3E"/>
                </a:solidFill>
                <a:latin typeface="Courier New" panose="02070309020205020404" pitchFamily="49" charset="0"/>
              </a:rPr>
              <a:t>args</a:t>
            </a:r>
            <a:r>
              <a:rPr lang="en-US" b="1"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try</a:t>
            </a:r>
            <a:r>
              <a:rPr lang="en-US" b="1" dirty="0">
                <a:solidFill>
                  <a:srgbClr val="000000"/>
                </a:solidFill>
                <a:latin typeface="Courier New" panose="02070309020205020404" pitchFamily="49" charset="0"/>
              </a:rPr>
              <a:t> {</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"try block"</a:t>
            </a:r>
            <a:r>
              <a:rPr lang="en-US" b="1" i="1"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i="1" dirty="0" err="1">
                <a:solidFill>
                  <a:srgbClr val="000000"/>
                </a:solidFill>
                <a:latin typeface="Courier New" panose="02070309020205020404" pitchFamily="49" charset="0"/>
              </a:rPr>
              <a:t>exit</a:t>
            </a:r>
            <a:r>
              <a:rPr lang="en-US" i="1" dirty="0">
                <a:solidFill>
                  <a:srgbClr val="000000"/>
                </a:solidFill>
                <a:latin typeface="Courier New" panose="02070309020205020404" pitchFamily="49" charset="0"/>
              </a:rPr>
              <a:t>(0);</a:t>
            </a:r>
          </a:p>
          <a:p>
            <a:r>
              <a:rPr lang="en-US"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finally</a:t>
            </a:r>
            <a:r>
              <a:rPr lang="en-US" b="1" dirty="0">
                <a:solidFill>
                  <a:srgbClr val="000000"/>
                </a:solidFill>
                <a:latin typeface="Courier New" panose="02070309020205020404" pitchFamily="49" charset="0"/>
              </a:rPr>
              <a:t> {</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"Finally block"</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endParaRPr lang="en-US" dirty="0">
              <a:latin typeface="Courier New" panose="02070309020205020404" pitchFamily="49" charset="0"/>
            </a:endParaRPr>
          </a:p>
          <a:p>
            <a:r>
              <a:rPr lang="en-US" dirty="0">
                <a:solidFill>
                  <a:srgbClr val="000000"/>
                </a:solidFill>
                <a:latin typeface="Courier New" panose="02070309020205020404" pitchFamily="49" charset="0"/>
              </a:rPr>
              <a:t>}</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42</a:t>
            </a:fld>
            <a:endParaRPr lang="en-US"/>
          </a:p>
        </p:txBody>
      </p:sp>
    </p:spTree>
    <p:extLst>
      <p:ext uri="{BB962C8B-B14F-4D97-AF65-F5344CB8AC3E}">
        <p14:creationId xmlns:p14="http://schemas.microsoft.com/office/powerpoint/2010/main" val="9240659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try block</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43</a:t>
            </a:fld>
            <a:endParaRPr lang="en-US"/>
          </a:p>
        </p:txBody>
      </p:sp>
    </p:spTree>
    <p:extLst>
      <p:ext uri="{BB962C8B-B14F-4D97-AF65-F5344CB8AC3E}">
        <p14:creationId xmlns:p14="http://schemas.microsoft.com/office/powerpoint/2010/main" val="30719124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throw keyword</a:t>
            </a:r>
            <a:br>
              <a:rPr lang="en-US" dirty="0"/>
            </a:br>
            <a:endParaRPr lang="en-US" dirty="0"/>
          </a:p>
        </p:txBody>
      </p:sp>
      <p:sp>
        <p:nvSpPr>
          <p:cNvPr id="8" name="Subtitle 7"/>
          <p:cNvSpPr>
            <a:spLocks noGrp="1"/>
          </p:cNvSpPr>
          <p:nvPr>
            <p:ph type="subTitle" idx="1"/>
          </p:nvPr>
        </p:nvSpPr>
        <p:spPr/>
        <p:txBody>
          <a:bodyPr/>
          <a:lstStyle/>
          <a:p>
            <a:r>
              <a:rPr lang="en-US" dirty="0"/>
              <a:t>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44</a:t>
            </a:fld>
            <a:endParaRPr lang="en-US"/>
          </a:p>
        </p:txBody>
      </p:sp>
    </p:spTree>
    <p:extLst>
      <p:ext uri="{BB962C8B-B14F-4D97-AF65-F5344CB8AC3E}">
        <p14:creationId xmlns:p14="http://schemas.microsoft.com/office/powerpoint/2010/main" val="426666997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throw keyword</a:t>
            </a:r>
          </a:p>
        </p:txBody>
      </p:sp>
      <p:sp>
        <p:nvSpPr>
          <p:cNvPr id="3" name="Content Placeholder 2"/>
          <p:cNvSpPr>
            <a:spLocks noGrp="1"/>
          </p:cNvSpPr>
          <p:nvPr>
            <p:ph idx="1"/>
          </p:nvPr>
        </p:nvSpPr>
        <p:spPr/>
        <p:txBody>
          <a:bodyPr/>
          <a:lstStyle/>
          <a:p>
            <a:r>
              <a:rPr lang="en-US" dirty="0"/>
              <a:t>The Java throw keyword is used to explicitly throw an exception.</a:t>
            </a:r>
          </a:p>
          <a:p>
            <a:r>
              <a:rPr lang="en-US" dirty="0"/>
              <a:t>We can throw either checked or </a:t>
            </a:r>
            <a:r>
              <a:rPr lang="en-US" dirty="0" err="1"/>
              <a:t>uncheked</a:t>
            </a:r>
            <a:r>
              <a:rPr lang="en-US" dirty="0"/>
              <a:t> exception in java by throw keyword. The throw keyword is mainly used to throw custom exception. We will see custom exceptions later.</a:t>
            </a:r>
          </a:p>
          <a:p>
            <a:r>
              <a:rPr lang="en-US" b="1" dirty="0"/>
              <a:t>Syntax:</a:t>
            </a:r>
          </a:p>
          <a:p>
            <a:r>
              <a:rPr lang="en-US" b="1" dirty="0"/>
              <a:t>throw</a:t>
            </a:r>
            <a:r>
              <a:rPr lang="en-US" dirty="0"/>
              <a:t> exception;  </a:t>
            </a:r>
          </a:p>
          <a:p>
            <a:r>
              <a:rPr lang="en-US" b="1" dirty="0"/>
              <a:t>Ex: throw</a:t>
            </a:r>
            <a:r>
              <a:rPr lang="en-US" dirty="0"/>
              <a:t> </a:t>
            </a:r>
            <a:r>
              <a:rPr lang="en-US" b="1" dirty="0"/>
              <a:t>new</a:t>
            </a:r>
            <a:r>
              <a:rPr lang="en-US" dirty="0"/>
              <a:t> </a:t>
            </a:r>
            <a:r>
              <a:rPr lang="en-US" dirty="0" err="1"/>
              <a:t>IOException</a:t>
            </a:r>
            <a:r>
              <a:rPr lang="en-US" dirty="0"/>
              <a:t>("sorry device error);  </a:t>
            </a:r>
          </a:p>
          <a:p>
            <a:endParaRPr lang="en-US" b="1"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45</a:t>
            </a:fld>
            <a:endParaRPr lang="en-US"/>
          </a:p>
        </p:txBody>
      </p:sp>
    </p:spTree>
    <p:extLst>
      <p:ext uri="{BB962C8B-B14F-4D97-AF65-F5344CB8AC3E}">
        <p14:creationId xmlns:p14="http://schemas.microsoft.com/office/powerpoint/2010/main" val="364845049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throw keyword example</a:t>
            </a:r>
          </a:p>
        </p:txBody>
      </p:sp>
      <p:sp>
        <p:nvSpPr>
          <p:cNvPr id="3" name="Content Placeholder 2"/>
          <p:cNvSpPr>
            <a:spLocks noGrp="1"/>
          </p:cNvSpPr>
          <p:nvPr>
            <p:ph idx="1"/>
          </p:nvPr>
        </p:nvSpPr>
        <p:spPr/>
        <p:txBody>
          <a:bodyPr/>
          <a:lstStyle/>
          <a:p>
            <a:r>
              <a:rPr lang="en-US" dirty="0"/>
              <a:t>In this example, Create validate method that takes integer value as a parameter. If the age is less than 18, throw the </a:t>
            </a:r>
            <a:r>
              <a:rPr lang="en-US" dirty="0" err="1"/>
              <a:t>ArithmeticException</a:t>
            </a:r>
            <a:r>
              <a:rPr lang="en-US" dirty="0"/>
              <a:t> otherwise print a message welcome to vote</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46</a:t>
            </a:fld>
            <a:endParaRPr lang="en-US"/>
          </a:p>
        </p:txBody>
      </p:sp>
    </p:spTree>
    <p:extLst>
      <p:ext uri="{BB962C8B-B14F-4D97-AF65-F5344CB8AC3E}">
        <p14:creationId xmlns:p14="http://schemas.microsoft.com/office/powerpoint/2010/main" val="105612299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throw keyword example</a:t>
            </a:r>
          </a:p>
        </p:txBody>
      </p:sp>
      <p:sp>
        <p:nvSpPr>
          <p:cNvPr id="3" name="Content Placeholder 2"/>
          <p:cNvSpPr>
            <a:spLocks noGrp="1"/>
          </p:cNvSpPr>
          <p:nvPr>
            <p:ph idx="1"/>
          </p:nvPr>
        </p:nvSpPr>
        <p:spPr/>
        <p:txBody>
          <a:bodyPr>
            <a:normAutofit fontScale="85000" lnSpcReduction="20000"/>
          </a:bodyPr>
          <a:lstStyle/>
          <a:p>
            <a:r>
              <a:rPr lang="en-US" b="1" dirty="0"/>
              <a:t>public</a:t>
            </a:r>
            <a:r>
              <a:rPr lang="en-US" dirty="0"/>
              <a:t> </a:t>
            </a:r>
            <a:r>
              <a:rPr lang="en-US" b="1" dirty="0"/>
              <a:t>class</a:t>
            </a:r>
            <a:r>
              <a:rPr lang="en-US" dirty="0"/>
              <a:t> TestThrow1{  </a:t>
            </a:r>
          </a:p>
          <a:p>
            <a:r>
              <a:rPr lang="en-US" dirty="0"/>
              <a:t>   </a:t>
            </a:r>
            <a:r>
              <a:rPr lang="en-US" b="1" dirty="0"/>
              <a:t>static</a:t>
            </a:r>
            <a:r>
              <a:rPr lang="en-US" dirty="0"/>
              <a:t> </a:t>
            </a:r>
            <a:r>
              <a:rPr lang="en-US" b="1" dirty="0"/>
              <a:t>void</a:t>
            </a:r>
            <a:r>
              <a:rPr lang="en-US" dirty="0"/>
              <a:t> validate(</a:t>
            </a:r>
            <a:r>
              <a:rPr lang="en-US" b="1" dirty="0" err="1"/>
              <a:t>int</a:t>
            </a:r>
            <a:r>
              <a:rPr lang="en-US" dirty="0"/>
              <a:t> age){  </a:t>
            </a:r>
          </a:p>
          <a:p>
            <a:r>
              <a:rPr lang="en-US" dirty="0"/>
              <a:t>     </a:t>
            </a:r>
            <a:r>
              <a:rPr lang="en-US" b="1" dirty="0"/>
              <a:t>if</a:t>
            </a:r>
            <a:r>
              <a:rPr lang="en-US" dirty="0"/>
              <a:t>(age&lt;18)  </a:t>
            </a:r>
          </a:p>
          <a:p>
            <a:r>
              <a:rPr lang="en-US" dirty="0"/>
              <a:t>      </a:t>
            </a:r>
            <a:r>
              <a:rPr lang="en-US" b="1" dirty="0"/>
              <a:t>throw</a:t>
            </a:r>
            <a:r>
              <a:rPr lang="en-US" dirty="0"/>
              <a:t> </a:t>
            </a:r>
            <a:r>
              <a:rPr lang="en-US" b="1" dirty="0"/>
              <a:t>new</a:t>
            </a:r>
            <a:r>
              <a:rPr lang="en-US" dirty="0"/>
              <a:t> </a:t>
            </a:r>
            <a:r>
              <a:rPr lang="en-US" dirty="0" err="1"/>
              <a:t>ArithmeticException</a:t>
            </a:r>
            <a:r>
              <a:rPr lang="en-US" dirty="0"/>
              <a:t>("not valid");  </a:t>
            </a:r>
          </a:p>
          <a:p>
            <a:r>
              <a:rPr lang="en-US" dirty="0"/>
              <a:t>     </a:t>
            </a:r>
            <a:r>
              <a:rPr lang="en-US" b="1" dirty="0"/>
              <a:t>else</a:t>
            </a:r>
            <a:r>
              <a:rPr lang="en-US" dirty="0"/>
              <a:t>  </a:t>
            </a:r>
          </a:p>
          <a:p>
            <a:r>
              <a:rPr lang="en-US" dirty="0"/>
              <a:t>      System.out.println("welcome to vote");  </a:t>
            </a:r>
          </a:p>
          <a:p>
            <a:r>
              <a:rPr lang="en-US" dirty="0"/>
              <a:t>   }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validate(13);  </a:t>
            </a:r>
          </a:p>
          <a:p>
            <a:r>
              <a:rPr lang="en-US" dirty="0"/>
              <a:t>      System.out.println("rest of the code...");  </a:t>
            </a:r>
          </a:p>
          <a:p>
            <a:r>
              <a:rPr lang="en-US" dirty="0"/>
              <a:t>  }  </a:t>
            </a:r>
          </a:p>
          <a:p>
            <a:r>
              <a:rPr lang="en-US" dirty="0"/>
              <a:t>}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47</a:t>
            </a:fld>
            <a:endParaRPr lang="en-US"/>
          </a:p>
        </p:txBody>
      </p:sp>
    </p:spTree>
    <p:extLst>
      <p:ext uri="{BB962C8B-B14F-4D97-AF65-F5344CB8AC3E}">
        <p14:creationId xmlns:p14="http://schemas.microsoft.com/office/powerpoint/2010/main" val="399528128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Custom/User defined Exception</a:t>
            </a:r>
          </a:p>
        </p:txBody>
      </p:sp>
      <p:sp>
        <p:nvSpPr>
          <p:cNvPr id="8" name="Subtitle 7"/>
          <p:cNvSpPr>
            <a:spLocks noGrp="1"/>
          </p:cNvSpPr>
          <p:nvPr>
            <p:ph type="subTitle" idx="1"/>
          </p:nvPr>
        </p:nvSpPr>
        <p:spPr/>
        <p:txBody>
          <a:bodyPr/>
          <a:lstStyle/>
          <a:p>
            <a:r>
              <a:rPr lang="en-US" dirty="0"/>
              <a:t>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48</a:t>
            </a:fld>
            <a:endParaRPr lang="en-US"/>
          </a:p>
        </p:txBody>
      </p:sp>
    </p:spTree>
    <p:extLst>
      <p:ext uri="{BB962C8B-B14F-4D97-AF65-F5344CB8AC3E}">
        <p14:creationId xmlns:p14="http://schemas.microsoft.com/office/powerpoint/2010/main" val="220595922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Exception</a:t>
            </a:r>
            <a:br>
              <a:rPr lang="en-US" dirty="0"/>
            </a:br>
            <a:endParaRPr lang="en-US" dirty="0"/>
          </a:p>
        </p:txBody>
      </p:sp>
      <p:sp>
        <p:nvSpPr>
          <p:cNvPr id="3" name="Content Placeholder 2"/>
          <p:cNvSpPr>
            <a:spLocks noGrp="1"/>
          </p:cNvSpPr>
          <p:nvPr>
            <p:ph idx="1"/>
          </p:nvPr>
        </p:nvSpPr>
        <p:spPr/>
        <p:txBody>
          <a:bodyPr/>
          <a:lstStyle/>
          <a:p>
            <a:r>
              <a:rPr lang="en-US" dirty="0"/>
              <a:t>If you are creating your own Exception that is known as custom exception or user-defined exception. Java custom exceptions are used to customize the exception according to user need.</a:t>
            </a:r>
          </a:p>
          <a:p>
            <a:r>
              <a:rPr lang="en-US" dirty="0"/>
              <a:t>By the help of custom exception, you can have your own exception and message.</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49</a:t>
            </a:fld>
            <a:endParaRPr lang="en-US"/>
          </a:p>
        </p:txBody>
      </p:sp>
    </p:spTree>
    <p:extLst>
      <p:ext uri="{BB962C8B-B14F-4D97-AF65-F5344CB8AC3E}">
        <p14:creationId xmlns:p14="http://schemas.microsoft.com/office/powerpoint/2010/main" val="204561781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a:t>statement 1;  </a:t>
            </a:r>
          </a:p>
          <a:p>
            <a:r>
              <a:rPr lang="en-US" dirty="0"/>
              <a:t>statement 2;  </a:t>
            </a:r>
          </a:p>
          <a:p>
            <a:r>
              <a:rPr lang="en-US" dirty="0"/>
              <a:t>statement 3;  </a:t>
            </a:r>
          </a:p>
          <a:p>
            <a:r>
              <a:rPr lang="en-US" dirty="0"/>
              <a:t>statement 4;  </a:t>
            </a:r>
          </a:p>
          <a:p>
            <a:r>
              <a:rPr lang="en-US" dirty="0"/>
              <a:t>statement 5;//exception occurs  </a:t>
            </a:r>
          </a:p>
          <a:p>
            <a:r>
              <a:rPr lang="en-US" dirty="0"/>
              <a:t>statement 6;  </a:t>
            </a:r>
          </a:p>
          <a:p>
            <a:r>
              <a:rPr lang="en-US" dirty="0"/>
              <a:t>statement 7;  </a:t>
            </a:r>
          </a:p>
          <a:p>
            <a:r>
              <a:rPr lang="en-US" dirty="0"/>
              <a:t>statement 8;  </a:t>
            </a:r>
          </a:p>
          <a:p>
            <a:r>
              <a:rPr lang="en-US" dirty="0"/>
              <a:t>statement 9;  </a:t>
            </a:r>
          </a:p>
          <a:p>
            <a:r>
              <a:rPr lang="en-US" dirty="0"/>
              <a:t>statement 10; </a:t>
            </a:r>
          </a:p>
          <a:p>
            <a:r>
              <a:rPr lang="en-US" dirty="0"/>
              <a:t>Suppose there is 10 statements in your program and there occurs an exception at statement 5, rest of the code will not be executed i.e. statement 6 to 10 will not run. If we perform exception handling, rest of the statement will be executed. That is why we use exception handling in java.</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5</a:t>
            </a:fld>
            <a:endParaRPr lang="en-US"/>
          </a:p>
        </p:txBody>
      </p:sp>
      <p:sp>
        <p:nvSpPr>
          <p:cNvPr id="7" name="Title 6"/>
          <p:cNvSpPr>
            <a:spLocks noGrp="1"/>
          </p:cNvSpPr>
          <p:nvPr>
            <p:ph type="title"/>
          </p:nvPr>
        </p:nvSpPr>
        <p:spPr/>
        <p:txBody>
          <a:bodyPr/>
          <a:lstStyle/>
          <a:p>
            <a:r>
              <a:rPr lang="en-US" dirty="0"/>
              <a:t>Exception Handling</a:t>
            </a:r>
          </a:p>
        </p:txBody>
      </p:sp>
    </p:spTree>
    <p:extLst>
      <p:ext uri="{BB962C8B-B14F-4D97-AF65-F5344CB8AC3E}">
        <p14:creationId xmlns:p14="http://schemas.microsoft.com/office/powerpoint/2010/main" val="368159503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InvalidAgeException</a:t>
            </a:r>
            <a:r>
              <a:rPr lang="en-US" dirty="0"/>
              <a:t> Class</a:t>
            </a:r>
          </a:p>
        </p:txBody>
      </p:sp>
      <p:sp>
        <p:nvSpPr>
          <p:cNvPr id="3" name="Content Placeholder 2"/>
          <p:cNvSpPr>
            <a:spLocks noGrp="1"/>
          </p:cNvSpPr>
          <p:nvPr>
            <p:ph idx="1"/>
          </p:nvPr>
        </p:nvSpPr>
        <p:spPr/>
        <p:txBody>
          <a:bodyPr/>
          <a:lstStyle/>
          <a:p>
            <a:r>
              <a:rPr lang="en-US" b="1" dirty="0"/>
              <a:t>class</a:t>
            </a:r>
            <a:r>
              <a:rPr lang="en-US" dirty="0"/>
              <a:t> </a:t>
            </a:r>
            <a:r>
              <a:rPr lang="en-US" dirty="0" err="1"/>
              <a:t>InvalidAgeException</a:t>
            </a:r>
            <a:r>
              <a:rPr lang="en-US" dirty="0"/>
              <a:t> </a:t>
            </a:r>
            <a:r>
              <a:rPr lang="en-US" b="1" dirty="0"/>
              <a:t>extends</a:t>
            </a:r>
            <a:r>
              <a:rPr lang="en-US" dirty="0"/>
              <a:t> Exception{  </a:t>
            </a:r>
          </a:p>
          <a:p>
            <a:r>
              <a:rPr lang="en-US" dirty="0"/>
              <a:t> </a:t>
            </a:r>
            <a:r>
              <a:rPr lang="en-US" dirty="0" err="1"/>
              <a:t>InvalidAgeException</a:t>
            </a:r>
            <a:r>
              <a:rPr lang="en-US" dirty="0"/>
              <a:t>(String s){  </a:t>
            </a:r>
          </a:p>
          <a:p>
            <a:r>
              <a:rPr lang="en-US" dirty="0"/>
              <a:t>  </a:t>
            </a:r>
            <a:r>
              <a:rPr lang="en-US" b="1" dirty="0"/>
              <a:t>super</a:t>
            </a:r>
            <a:r>
              <a:rPr lang="en-US" dirty="0"/>
              <a:t>(s);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50</a:t>
            </a:fld>
            <a:endParaRPr lang="en-US"/>
          </a:p>
        </p:txBody>
      </p:sp>
    </p:spTree>
    <p:extLst>
      <p:ext uri="{BB962C8B-B14F-4D97-AF65-F5344CB8AC3E}">
        <p14:creationId xmlns:p14="http://schemas.microsoft.com/office/powerpoint/2010/main" val="170517889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5350" y="0"/>
            <a:ext cx="10725234" cy="576072"/>
          </a:xfrm>
        </p:spPr>
        <p:txBody>
          <a:bodyPr>
            <a:normAutofit fontScale="90000"/>
          </a:bodyPr>
          <a:lstStyle/>
          <a:p>
            <a:r>
              <a:rPr lang="en-US" dirty="0"/>
              <a:t>TestCustomException1</a:t>
            </a:r>
          </a:p>
        </p:txBody>
      </p:sp>
      <p:sp>
        <p:nvSpPr>
          <p:cNvPr id="3" name="Content Placeholder 2"/>
          <p:cNvSpPr>
            <a:spLocks noGrp="1"/>
          </p:cNvSpPr>
          <p:nvPr>
            <p:ph idx="1"/>
          </p:nvPr>
        </p:nvSpPr>
        <p:spPr>
          <a:xfrm>
            <a:off x="677334" y="704089"/>
            <a:ext cx="11100138" cy="5337274"/>
          </a:xfrm>
        </p:spPr>
        <p:txBody>
          <a:bodyPr>
            <a:normAutofit fontScale="85000" lnSpcReduction="20000"/>
          </a:bodyPr>
          <a:lstStyle/>
          <a:p>
            <a:r>
              <a:rPr lang="en-US" b="1" dirty="0"/>
              <a:t>class</a:t>
            </a:r>
            <a:r>
              <a:rPr lang="en-US" dirty="0"/>
              <a:t> TestCustomException1{  </a:t>
            </a:r>
          </a:p>
          <a:p>
            <a:r>
              <a:rPr lang="en-US" dirty="0"/>
              <a:t>  </a:t>
            </a:r>
          </a:p>
          <a:p>
            <a:r>
              <a:rPr lang="en-US" dirty="0"/>
              <a:t>   </a:t>
            </a:r>
            <a:r>
              <a:rPr lang="en-US" b="1" dirty="0"/>
              <a:t>static</a:t>
            </a:r>
            <a:r>
              <a:rPr lang="en-US" dirty="0"/>
              <a:t> </a:t>
            </a:r>
            <a:r>
              <a:rPr lang="en-US" b="1" dirty="0"/>
              <a:t>void</a:t>
            </a:r>
            <a:r>
              <a:rPr lang="en-US" dirty="0"/>
              <a:t> validate(</a:t>
            </a:r>
            <a:r>
              <a:rPr lang="en-US" b="1" dirty="0" err="1"/>
              <a:t>int</a:t>
            </a:r>
            <a:r>
              <a:rPr lang="en-US" dirty="0"/>
              <a:t> age)</a:t>
            </a:r>
            <a:r>
              <a:rPr lang="en-US" b="1" dirty="0"/>
              <a:t>throws</a:t>
            </a:r>
            <a:r>
              <a:rPr lang="en-US" dirty="0"/>
              <a:t> </a:t>
            </a:r>
            <a:r>
              <a:rPr lang="en-US" dirty="0" err="1"/>
              <a:t>InvalidAgeException</a:t>
            </a:r>
            <a:r>
              <a:rPr lang="en-US" dirty="0"/>
              <a:t>{  </a:t>
            </a:r>
          </a:p>
          <a:p>
            <a:r>
              <a:rPr lang="en-US" dirty="0"/>
              <a:t>     </a:t>
            </a:r>
            <a:r>
              <a:rPr lang="en-US" b="1" dirty="0"/>
              <a:t>if</a:t>
            </a:r>
            <a:r>
              <a:rPr lang="en-US" dirty="0"/>
              <a:t>(age&lt;18)  </a:t>
            </a:r>
          </a:p>
          <a:p>
            <a:r>
              <a:rPr lang="en-US" dirty="0"/>
              <a:t>      </a:t>
            </a:r>
            <a:r>
              <a:rPr lang="en-US" b="1" dirty="0"/>
              <a:t>throw</a:t>
            </a:r>
            <a:r>
              <a:rPr lang="en-US" dirty="0"/>
              <a:t> </a:t>
            </a:r>
            <a:r>
              <a:rPr lang="en-US" b="1" dirty="0"/>
              <a:t>new</a:t>
            </a:r>
            <a:r>
              <a:rPr lang="en-US" dirty="0"/>
              <a:t> </a:t>
            </a:r>
            <a:r>
              <a:rPr lang="en-US" dirty="0" err="1"/>
              <a:t>InvalidAgeException</a:t>
            </a:r>
            <a:r>
              <a:rPr lang="en-US" dirty="0"/>
              <a:t>("not valid");  </a:t>
            </a:r>
          </a:p>
          <a:p>
            <a:r>
              <a:rPr lang="en-US" dirty="0"/>
              <a:t>     </a:t>
            </a:r>
            <a:r>
              <a:rPr lang="en-US" b="1" dirty="0"/>
              <a:t>else</a:t>
            </a:r>
            <a:r>
              <a:rPr lang="en-US" dirty="0"/>
              <a:t>  </a:t>
            </a:r>
          </a:p>
          <a:p>
            <a:r>
              <a:rPr lang="en-US" dirty="0"/>
              <a:t>      System.out.println("welcome to vote");  </a:t>
            </a:r>
          </a:p>
          <a:p>
            <a:r>
              <a:rPr lang="en-US" dirty="0"/>
              <a:t>   }  </a:t>
            </a:r>
          </a:p>
          <a:p>
            <a:r>
              <a:rPr lang="en-US" dirty="0"/>
              <a:t>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t>
            </a:r>
            <a:r>
              <a:rPr lang="en-US" b="1" dirty="0"/>
              <a:t>try</a:t>
            </a:r>
            <a:r>
              <a:rPr lang="en-US" dirty="0"/>
              <a:t>{  </a:t>
            </a:r>
          </a:p>
          <a:p>
            <a:r>
              <a:rPr lang="en-US" dirty="0"/>
              <a:t>      validate(13);  </a:t>
            </a:r>
          </a:p>
          <a:p>
            <a:r>
              <a:rPr lang="en-US" dirty="0"/>
              <a:t>      }</a:t>
            </a:r>
            <a:r>
              <a:rPr lang="en-US" b="1" dirty="0"/>
              <a:t>catch</a:t>
            </a:r>
            <a:r>
              <a:rPr lang="en-US" dirty="0"/>
              <a:t>(Exception m){System.out.println("Exception </a:t>
            </a:r>
            <a:r>
              <a:rPr lang="en-US" dirty="0" err="1"/>
              <a:t>occured</a:t>
            </a:r>
            <a:r>
              <a:rPr lang="en-US" dirty="0"/>
              <a:t>: "+m);}  </a:t>
            </a:r>
          </a:p>
          <a:p>
            <a:r>
              <a:rPr lang="en-US" dirty="0"/>
              <a:t>  </a:t>
            </a:r>
          </a:p>
          <a:p>
            <a:r>
              <a:rPr lang="en-US" dirty="0"/>
              <a:t>      System.out.println("rest of the code...");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51</a:t>
            </a:fld>
            <a:endParaRPr lang="en-US"/>
          </a:p>
        </p:txBody>
      </p:sp>
    </p:spTree>
    <p:extLst>
      <p:ext uri="{BB962C8B-B14F-4D97-AF65-F5344CB8AC3E}">
        <p14:creationId xmlns:p14="http://schemas.microsoft.com/office/powerpoint/2010/main" val="106319360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anim calcmode="lin" valueType="num">
                                      <p:cBhvr additive="base">
                                        <p:cTn id="9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3">
                                            <p:txEl>
                                              <p:pRg st="16" end="16"/>
                                            </p:txEl>
                                          </p:spTgt>
                                        </p:tgtEl>
                                        <p:attrNameLst>
                                          <p:attrName>style.visibility</p:attrName>
                                        </p:attrNameLst>
                                      </p:cBhvr>
                                      <p:to>
                                        <p:strVal val="visible"/>
                                      </p:to>
                                    </p:set>
                                    <p:anim calcmode="lin" valueType="num">
                                      <p:cBhvr additive="base">
                                        <p:cTn id="103"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Exception occurred: </a:t>
            </a:r>
            <a:r>
              <a:rPr lang="en-US" dirty="0" err="1"/>
              <a:t>InvalidAgeException</a:t>
            </a:r>
            <a:r>
              <a:rPr lang="en-US" dirty="0"/>
              <a:t>: not valid</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52</a:t>
            </a:fld>
            <a:endParaRPr lang="en-US"/>
          </a:p>
        </p:txBody>
      </p:sp>
    </p:spTree>
    <p:extLst>
      <p:ext uri="{BB962C8B-B14F-4D97-AF65-F5344CB8AC3E}">
        <p14:creationId xmlns:p14="http://schemas.microsoft.com/office/powerpoint/2010/main" val="235825919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throws Keyword</a:t>
            </a:r>
          </a:p>
        </p:txBody>
      </p:sp>
      <p:sp>
        <p:nvSpPr>
          <p:cNvPr id="3" name="Content Placeholder 2"/>
          <p:cNvSpPr>
            <a:spLocks noGrp="1"/>
          </p:cNvSpPr>
          <p:nvPr>
            <p:ph idx="1"/>
          </p:nvPr>
        </p:nvSpPr>
        <p:spPr/>
        <p:txBody>
          <a:bodyPr/>
          <a:lstStyle/>
          <a:p>
            <a:r>
              <a:rPr lang="en-US" dirty="0"/>
              <a:t>The </a:t>
            </a:r>
            <a:r>
              <a:rPr lang="en-US" b="1" dirty="0"/>
              <a:t>Java throws keyword</a:t>
            </a:r>
            <a:r>
              <a:rPr lang="en-US" dirty="0"/>
              <a:t> is used to declare an exception. It gives an information to the programmer that there may occur an exception so it is better for the programmer to provide the exception handling code so that normal flow can be maintained.</a:t>
            </a:r>
          </a:p>
          <a:p>
            <a:r>
              <a:rPr lang="en-US" dirty="0"/>
              <a:t>Exception Handling is mainly used to handle the checked exceptions. If there occurs any unchecked exception such as </a:t>
            </a:r>
            <a:r>
              <a:rPr lang="en-US" dirty="0" err="1"/>
              <a:t>NullPointerException</a:t>
            </a:r>
            <a:r>
              <a:rPr lang="en-US" dirty="0"/>
              <a:t>, it is programmers fault that he is not performing check up before the code being used.</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53</a:t>
            </a:fld>
            <a:endParaRPr lang="en-US"/>
          </a:p>
        </p:txBody>
      </p:sp>
    </p:spTree>
    <p:extLst>
      <p:ext uri="{BB962C8B-B14F-4D97-AF65-F5344CB8AC3E}">
        <p14:creationId xmlns:p14="http://schemas.microsoft.com/office/powerpoint/2010/main" val="133013318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 of java throws</a:t>
            </a:r>
            <a:br>
              <a:rPr lang="en-US" dirty="0"/>
            </a:br>
            <a:endParaRPr lang="en-US" dirty="0"/>
          </a:p>
        </p:txBody>
      </p:sp>
      <p:sp>
        <p:nvSpPr>
          <p:cNvPr id="3" name="Content Placeholder 2"/>
          <p:cNvSpPr>
            <a:spLocks noGrp="1"/>
          </p:cNvSpPr>
          <p:nvPr>
            <p:ph idx="1"/>
          </p:nvPr>
        </p:nvSpPr>
        <p:spPr/>
        <p:txBody>
          <a:bodyPr/>
          <a:lstStyle/>
          <a:p>
            <a:r>
              <a:rPr lang="en-US" dirty="0" err="1"/>
              <a:t>return_type</a:t>
            </a:r>
            <a:r>
              <a:rPr lang="en-US" dirty="0"/>
              <a:t> </a:t>
            </a:r>
            <a:r>
              <a:rPr lang="en-US" dirty="0" err="1"/>
              <a:t>method_name</a:t>
            </a:r>
            <a:r>
              <a:rPr lang="en-US" dirty="0"/>
              <a:t>() </a:t>
            </a:r>
            <a:r>
              <a:rPr lang="en-US" b="1" dirty="0">
                <a:solidFill>
                  <a:srgbClr val="7030A0"/>
                </a:solidFill>
              </a:rPr>
              <a:t>throws </a:t>
            </a:r>
            <a:r>
              <a:rPr lang="en-US" b="1" dirty="0" err="1">
                <a:solidFill>
                  <a:srgbClr val="7030A0"/>
                </a:solidFill>
              </a:rPr>
              <a:t>exception_class_name</a:t>
            </a:r>
            <a:r>
              <a:rPr lang="en-US" dirty="0"/>
              <a:t>{  </a:t>
            </a:r>
          </a:p>
          <a:p>
            <a:r>
              <a:rPr lang="en-US" dirty="0"/>
              <a:t>//method code  </a:t>
            </a:r>
          </a:p>
          <a:p>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54</a:t>
            </a:fld>
            <a:endParaRPr lang="en-US"/>
          </a:p>
        </p:txBody>
      </p:sp>
    </p:spTree>
    <p:extLst>
      <p:ext uri="{BB962C8B-B14F-4D97-AF65-F5344CB8AC3E}">
        <p14:creationId xmlns:p14="http://schemas.microsoft.com/office/powerpoint/2010/main" val="58250297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exception should be declared</a:t>
            </a:r>
            <a:br>
              <a:rPr lang="en-US" dirty="0"/>
            </a:br>
            <a:endParaRPr lang="en-US" dirty="0"/>
          </a:p>
        </p:txBody>
      </p:sp>
      <p:sp>
        <p:nvSpPr>
          <p:cNvPr id="3" name="Content Placeholder 2"/>
          <p:cNvSpPr>
            <a:spLocks noGrp="1"/>
          </p:cNvSpPr>
          <p:nvPr>
            <p:ph idx="1"/>
          </p:nvPr>
        </p:nvSpPr>
        <p:spPr/>
        <p:txBody>
          <a:bodyPr/>
          <a:lstStyle/>
          <a:p>
            <a:r>
              <a:rPr lang="en-US" dirty="0"/>
              <a:t>checked exception only, because:</a:t>
            </a:r>
          </a:p>
          <a:p>
            <a:pPr lvl="1"/>
            <a:r>
              <a:rPr lang="en-US" b="1" dirty="0"/>
              <a:t>unchecked Exception:</a:t>
            </a:r>
            <a:r>
              <a:rPr lang="en-US" dirty="0"/>
              <a:t> under your control so correct your code.</a:t>
            </a:r>
          </a:p>
          <a:p>
            <a:pPr lvl="1"/>
            <a:r>
              <a:rPr lang="en-US" b="1" dirty="0"/>
              <a:t>error:</a:t>
            </a:r>
            <a:r>
              <a:rPr lang="en-US" dirty="0"/>
              <a:t> beyond your control e.g. you are unable to do anything if there occurs </a:t>
            </a:r>
            <a:r>
              <a:rPr lang="en-US" dirty="0" err="1"/>
              <a:t>VirtualMachineError</a:t>
            </a:r>
            <a:r>
              <a:rPr lang="en-US" dirty="0"/>
              <a:t> or </a:t>
            </a:r>
            <a:r>
              <a:rPr lang="en-US" dirty="0" err="1"/>
              <a:t>StackOverflowError</a:t>
            </a:r>
            <a:r>
              <a:rPr lang="en-US" dirty="0"/>
              <a:t>.</a:t>
            </a:r>
          </a:p>
          <a:p>
            <a:pPr marL="0" indent="0">
              <a:buNone/>
            </a:pPr>
            <a:br>
              <a:rPr lang="en-US" dirty="0"/>
            </a:br>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55</a:t>
            </a:fld>
            <a:endParaRPr lang="en-US"/>
          </a:p>
        </p:txBody>
      </p:sp>
    </p:spTree>
    <p:extLst>
      <p:ext uri="{BB962C8B-B14F-4D97-AF65-F5344CB8AC3E}">
        <p14:creationId xmlns:p14="http://schemas.microsoft.com/office/powerpoint/2010/main" val="334219375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 of Java throws keyword</a:t>
            </a:r>
            <a:br>
              <a:rPr lang="en-US" dirty="0"/>
            </a:br>
            <a:endParaRPr lang="en-US" dirty="0"/>
          </a:p>
        </p:txBody>
      </p:sp>
      <p:sp>
        <p:nvSpPr>
          <p:cNvPr id="3" name="Content Placeholder 2"/>
          <p:cNvSpPr>
            <a:spLocks noGrp="1"/>
          </p:cNvSpPr>
          <p:nvPr>
            <p:ph idx="1"/>
          </p:nvPr>
        </p:nvSpPr>
        <p:spPr/>
        <p:txBody>
          <a:bodyPr/>
          <a:lstStyle/>
          <a:p>
            <a:r>
              <a:rPr lang="en-US" dirty="0"/>
              <a:t>It provides information to the caller of the method about the exception.</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56</a:t>
            </a:fld>
            <a:endParaRPr lang="en-US"/>
          </a:p>
        </p:txBody>
      </p:sp>
    </p:spTree>
    <p:extLst>
      <p:ext uri="{BB962C8B-B14F-4D97-AF65-F5344CB8AC3E}">
        <p14:creationId xmlns:p14="http://schemas.microsoft.com/office/powerpoint/2010/main" val="20482635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30936"/>
          </a:xfrm>
        </p:spPr>
        <p:txBody>
          <a:bodyPr>
            <a:normAutofit fontScale="90000"/>
          </a:bodyPr>
          <a:lstStyle/>
          <a:p>
            <a:r>
              <a:rPr lang="en-US" dirty="0"/>
              <a:t>Java throws example</a:t>
            </a:r>
            <a:br>
              <a:rPr lang="en-US" dirty="0"/>
            </a:br>
            <a:endParaRPr lang="en-US" dirty="0"/>
          </a:p>
        </p:txBody>
      </p:sp>
      <p:sp>
        <p:nvSpPr>
          <p:cNvPr id="3" name="Content Placeholder 2"/>
          <p:cNvSpPr>
            <a:spLocks noGrp="1"/>
          </p:cNvSpPr>
          <p:nvPr>
            <p:ph idx="1"/>
          </p:nvPr>
        </p:nvSpPr>
        <p:spPr>
          <a:xfrm>
            <a:off x="677334" y="493776"/>
            <a:ext cx="9463362" cy="5547587"/>
          </a:xfrm>
        </p:spPr>
        <p:txBody>
          <a:bodyPr>
            <a:normAutofit/>
          </a:bodyPr>
          <a:lstStyle/>
          <a:p>
            <a:r>
              <a:rPr lang="en-US" b="1" dirty="0"/>
              <a:t>class</a:t>
            </a:r>
            <a:r>
              <a:rPr lang="en-US" dirty="0"/>
              <a:t> Testthrows1{  </a:t>
            </a:r>
          </a:p>
          <a:p>
            <a:r>
              <a:rPr lang="en-US" dirty="0"/>
              <a:t>  </a:t>
            </a:r>
            <a:r>
              <a:rPr lang="en-US" b="1" dirty="0"/>
              <a:t>void</a:t>
            </a:r>
            <a:r>
              <a:rPr lang="en-US" dirty="0"/>
              <a:t> m()</a:t>
            </a:r>
            <a:r>
              <a:rPr lang="en-US" b="1" dirty="0"/>
              <a:t>throws</a:t>
            </a:r>
            <a:r>
              <a:rPr lang="en-US" dirty="0"/>
              <a:t> </a:t>
            </a:r>
            <a:r>
              <a:rPr lang="en-US" dirty="0" err="1"/>
              <a:t>IOException</a:t>
            </a:r>
            <a:r>
              <a:rPr lang="en-US" dirty="0"/>
              <a:t>{  </a:t>
            </a:r>
          </a:p>
          <a:p>
            <a:r>
              <a:rPr lang="en-US" dirty="0"/>
              <a:t>    </a:t>
            </a:r>
            <a:r>
              <a:rPr lang="en-US" b="1" dirty="0"/>
              <a:t>throw</a:t>
            </a:r>
            <a:r>
              <a:rPr lang="en-US" dirty="0"/>
              <a:t> </a:t>
            </a:r>
            <a:r>
              <a:rPr lang="en-US" b="1" dirty="0"/>
              <a:t>new</a:t>
            </a:r>
            <a:r>
              <a:rPr lang="en-US" dirty="0"/>
              <a:t> </a:t>
            </a:r>
            <a:r>
              <a:rPr lang="en-US" dirty="0" err="1"/>
              <a:t>IOException</a:t>
            </a:r>
            <a:r>
              <a:rPr lang="en-US" dirty="0"/>
              <a:t>("device error");//checked exception  </a:t>
            </a:r>
          </a:p>
          <a:p>
            <a:r>
              <a:rPr lang="en-US" dirty="0"/>
              <a:t>  }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throws </a:t>
            </a:r>
            <a:r>
              <a:rPr lang="en-US" dirty="0" err="1"/>
              <a:t>IOException</a:t>
            </a:r>
            <a:r>
              <a:rPr lang="en-US" dirty="0"/>
              <a:t>{  </a:t>
            </a:r>
          </a:p>
          <a:p>
            <a:r>
              <a:rPr lang="en-US" dirty="0"/>
              <a:t>   Testthrows1 </a:t>
            </a:r>
            <a:r>
              <a:rPr lang="en-US" dirty="0" err="1"/>
              <a:t>obj</a:t>
            </a:r>
            <a:r>
              <a:rPr lang="en-US" dirty="0"/>
              <a:t>=</a:t>
            </a:r>
            <a:r>
              <a:rPr lang="en-US" b="1" dirty="0"/>
              <a:t>new</a:t>
            </a:r>
            <a:r>
              <a:rPr lang="en-US" dirty="0"/>
              <a:t> Testthrows1();  </a:t>
            </a:r>
          </a:p>
          <a:p>
            <a:r>
              <a:rPr lang="en-US" dirty="0"/>
              <a:t>   </a:t>
            </a:r>
            <a:r>
              <a:rPr lang="en-US" dirty="0" err="1"/>
              <a:t>obj.m</a:t>
            </a:r>
            <a:r>
              <a:rPr lang="en-US" dirty="0"/>
              <a:t>();  </a:t>
            </a:r>
          </a:p>
          <a:p>
            <a:r>
              <a:rPr lang="en-US" dirty="0"/>
              <a:t>   System.out.println("normal flow...");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57</a:t>
            </a:fld>
            <a:endParaRPr lang="en-US"/>
          </a:p>
        </p:txBody>
      </p:sp>
    </p:spTree>
    <p:extLst>
      <p:ext uri="{BB962C8B-B14F-4D97-AF65-F5344CB8AC3E}">
        <p14:creationId xmlns:p14="http://schemas.microsoft.com/office/powerpoint/2010/main" val="18872542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Exception handled</a:t>
            </a:r>
          </a:p>
          <a:p>
            <a:r>
              <a:rPr lang="en-US" dirty="0"/>
              <a:t>Normal flow…</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58</a:t>
            </a:fld>
            <a:endParaRPr lang="en-US"/>
          </a:p>
        </p:txBody>
      </p:sp>
    </p:spTree>
    <p:extLst>
      <p:ext uri="{BB962C8B-B14F-4D97-AF65-F5344CB8AC3E}">
        <p14:creationId xmlns:p14="http://schemas.microsoft.com/office/powerpoint/2010/main" val="207179244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Difference between throw and throws in Java</a:t>
            </a:r>
            <a:br>
              <a:rPr lang="en-US" dirty="0"/>
            </a:b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03428865"/>
              </p:ext>
            </p:extLst>
          </p:nvPr>
        </p:nvGraphicFramePr>
        <p:xfrm>
          <a:off x="758953" y="2160588"/>
          <a:ext cx="9208008" cy="3148910"/>
        </p:xfrm>
        <a:graphic>
          <a:graphicData uri="http://schemas.openxmlformats.org/drawingml/2006/table">
            <a:tbl>
              <a:tblPr/>
              <a:tblGrid>
                <a:gridCol w="960119">
                  <a:extLst>
                    <a:ext uri="{9D8B030D-6E8A-4147-A177-3AD203B41FA5}">
                      <a16:colId xmlns:a16="http://schemas.microsoft.com/office/drawing/2014/main" val="20000"/>
                    </a:ext>
                  </a:extLst>
                </a:gridCol>
                <a:gridCol w="4270248">
                  <a:extLst>
                    <a:ext uri="{9D8B030D-6E8A-4147-A177-3AD203B41FA5}">
                      <a16:colId xmlns:a16="http://schemas.microsoft.com/office/drawing/2014/main" val="20001"/>
                    </a:ext>
                  </a:extLst>
                </a:gridCol>
                <a:gridCol w="3977641">
                  <a:extLst>
                    <a:ext uri="{9D8B030D-6E8A-4147-A177-3AD203B41FA5}">
                      <a16:colId xmlns:a16="http://schemas.microsoft.com/office/drawing/2014/main" val="20002"/>
                    </a:ext>
                  </a:extLst>
                </a:gridCol>
              </a:tblGrid>
              <a:tr h="218806">
                <a:tc>
                  <a:txBody>
                    <a:bodyPr/>
                    <a:lstStyle/>
                    <a:p>
                      <a:pPr algn="l" fontAlgn="t"/>
                      <a:r>
                        <a:rPr lang="en-US" sz="1100" dirty="0">
                          <a:solidFill>
                            <a:srgbClr val="000000"/>
                          </a:solidFill>
                          <a:effectLst/>
                          <a:latin typeface="times new roman" panose="02020603050405020304" pitchFamily="18" charset="0"/>
                        </a:rPr>
                        <a:t>No.</a:t>
                      </a:r>
                    </a:p>
                  </a:txBody>
                  <a:tcPr marL="23783" marR="23783" marT="23783" marB="23783">
                    <a:lnL w="7620" cap="flat" cmpd="sng" algn="ctr">
                      <a:solidFill>
                        <a:srgbClr val="F8058E"/>
                      </a:solidFill>
                      <a:prstDash val="solid"/>
                      <a:round/>
                      <a:headEnd type="none" w="med" len="med"/>
                      <a:tailEnd type="none" w="med" len="med"/>
                    </a:lnL>
                    <a:lnR w="7620" cap="flat" cmpd="sng" algn="ctr">
                      <a:solidFill>
                        <a:srgbClr val="F8058E"/>
                      </a:solidFill>
                      <a:prstDash val="solid"/>
                      <a:round/>
                      <a:headEnd type="none" w="med" len="med"/>
                      <a:tailEnd type="none" w="med" len="med"/>
                    </a:lnR>
                    <a:lnT w="7620" cap="flat" cmpd="sng" algn="ctr">
                      <a:solidFill>
                        <a:srgbClr val="F8058E"/>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1100">
                          <a:solidFill>
                            <a:srgbClr val="000000"/>
                          </a:solidFill>
                          <a:effectLst/>
                          <a:latin typeface="times new roman" panose="02020603050405020304" pitchFamily="18" charset="0"/>
                        </a:rPr>
                        <a:t>throw</a:t>
                      </a:r>
                    </a:p>
                  </a:txBody>
                  <a:tcPr marL="23783" marR="23783" marT="23783" marB="23783">
                    <a:lnL w="7620" cap="flat" cmpd="sng" algn="ctr">
                      <a:solidFill>
                        <a:srgbClr val="F8058E"/>
                      </a:solidFill>
                      <a:prstDash val="solid"/>
                      <a:round/>
                      <a:headEnd type="none" w="med" len="med"/>
                      <a:tailEnd type="none" w="med" len="med"/>
                    </a:lnL>
                    <a:lnR w="7620" cap="flat" cmpd="sng" algn="ctr">
                      <a:solidFill>
                        <a:srgbClr val="F8058E"/>
                      </a:solidFill>
                      <a:prstDash val="solid"/>
                      <a:round/>
                      <a:headEnd type="none" w="med" len="med"/>
                      <a:tailEnd type="none" w="med" len="med"/>
                    </a:lnR>
                    <a:lnT w="7620" cap="flat" cmpd="sng" algn="ctr">
                      <a:solidFill>
                        <a:srgbClr val="F8058E"/>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1100">
                          <a:solidFill>
                            <a:srgbClr val="000000"/>
                          </a:solidFill>
                          <a:effectLst/>
                          <a:latin typeface="times new roman" panose="02020603050405020304" pitchFamily="18" charset="0"/>
                        </a:rPr>
                        <a:t>throws</a:t>
                      </a:r>
                    </a:p>
                  </a:txBody>
                  <a:tcPr marL="23783" marR="23783" marT="23783" marB="23783">
                    <a:lnL w="7620" cap="flat" cmpd="sng" algn="ctr">
                      <a:solidFill>
                        <a:srgbClr val="F8058E"/>
                      </a:solidFill>
                      <a:prstDash val="solid"/>
                      <a:round/>
                      <a:headEnd type="none" w="med" len="med"/>
                      <a:tailEnd type="none" w="med" len="med"/>
                    </a:lnL>
                    <a:lnR w="7620" cap="flat" cmpd="sng" algn="ctr">
                      <a:solidFill>
                        <a:srgbClr val="F8058E"/>
                      </a:solidFill>
                      <a:prstDash val="solid"/>
                      <a:round/>
                      <a:headEnd type="none" w="med" len="med"/>
                      <a:tailEnd type="none" w="med" len="med"/>
                    </a:lnR>
                    <a:lnT w="7620" cap="flat" cmpd="sng" algn="ctr">
                      <a:solidFill>
                        <a:srgbClr val="F8058E"/>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0"/>
                  </a:ext>
                </a:extLst>
              </a:tr>
              <a:tr h="732526">
                <a:tc>
                  <a:txBody>
                    <a:bodyPr/>
                    <a:lstStyle/>
                    <a:p>
                      <a:pPr fontAlgn="t"/>
                      <a:r>
                        <a:rPr lang="en-US" sz="1100" b="0" i="0">
                          <a:solidFill>
                            <a:srgbClr val="000000"/>
                          </a:solidFill>
                          <a:effectLst/>
                          <a:latin typeface="verdana" panose="020B0604030504040204" pitchFamily="34" charset="0"/>
                        </a:rPr>
                        <a:t>1)</a:t>
                      </a:r>
                    </a:p>
                  </a:txBody>
                  <a:tcPr marL="23783" marR="23783" marT="23783" marB="23783">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100" b="0" i="0">
                          <a:solidFill>
                            <a:srgbClr val="000000"/>
                          </a:solidFill>
                          <a:effectLst/>
                          <a:latin typeface="verdana" panose="020B0604030504040204" pitchFamily="34" charset="0"/>
                        </a:rPr>
                        <a:t>Java throw keyword is used to explicitly throw an exception.</a:t>
                      </a:r>
                    </a:p>
                  </a:txBody>
                  <a:tcPr marL="23783" marR="23783" marT="23783" marB="23783">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100" b="0" i="0">
                          <a:solidFill>
                            <a:srgbClr val="000000"/>
                          </a:solidFill>
                          <a:effectLst/>
                          <a:latin typeface="verdana" panose="020B0604030504040204" pitchFamily="34" charset="0"/>
                        </a:rPr>
                        <a:t>Java throws keyword is used to declare an exception.</a:t>
                      </a:r>
                    </a:p>
                  </a:txBody>
                  <a:tcPr marL="23783" marR="23783" marT="23783" marB="23783">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732526">
                <a:tc>
                  <a:txBody>
                    <a:bodyPr/>
                    <a:lstStyle/>
                    <a:p>
                      <a:pPr fontAlgn="t"/>
                      <a:r>
                        <a:rPr lang="en-US" sz="1100" b="0" i="0" dirty="0">
                          <a:solidFill>
                            <a:srgbClr val="000000"/>
                          </a:solidFill>
                          <a:effectLst/>
                          <a:latin typeface="verdana" panose="020B0604030504040204" pitchFamily="34" charset="0"/>
                        </a:rPr>
                        <a:t>3)</a:t>
                      </a:r>
                    </a:p>
                  </a:txBody>
                  <a:tcPr marL="23783" marR="23783" marT="23783" marB="23783">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100" b="0" i="0" dirty="0">
                          <a:solidFill>
                            <a:srgbClr val="000000"/>
                          </a:solidFill>
                          <a:effectLst/>
                          <a:latin typeface="verdana" panose="020B0604030504040204" pitchFamily="34" charset="0"/>
                        </a:rPr>
                        <a:t>Throw is followed by an instance.</a:t>
                      </a:r>
                    </a:p>
                    <a:p>
                      <a:pPr fontAlgn="t"/>
                      <a:r>
                        <a:rPr lang="en-US" sz="1100" b="0" i="0" dirty="0">
                          <a:solidFill>
                            <a:srgbClr val="000000"/>
                          </a:solidFill>
                          <a:effectLst/>
                          <a:latin typeface="verdana" panose="020B0604030504040204" pitchFamily="34" charset="0"/>
                        </a:rPr>
                        <a:t>Ex: throw</a:t>
                      </a:r>
                      <a:r>
                        <a:rPr lang="en-US" sz="1100" b="0" i="0" baseline="0" dirty="0">
                          <a:solidFill>
                            <a:srgbClr val="000000"/>
                          </a:solidFill>
                          <a:effectLst/>
                          <a:latin typeface="verdana" panose="020B0604030504040204" pitchFamily="34" charset="0"/>
                        </a:rPr>
                        <a:t> new </a:t>
                      </a:r>
                      <a:r>
                        <a:rPr lang="en-US" sz="1100" b="0" i="0" baseline="0" dirty="0" err="1">
                          <a:solidFill>
                            <a:srgbClr val="000000"/>
                          </a:solidFill>
                          <a:effectLst/>
                          <a:latin typeface="verdana" panose="020B0604030504040204" pitchFamily="34" charset="0"/>
                        </a:rPr>
                        <a:t>ArithmeticException</a:t>
                      </a:r>
                      <a:r>
                        <a:rPr lang="en-US" sz="1100" b="0" i="0" baseline="0" dirty="0">
                          <a:solidFill>
                            <a:srgbClr val="000000"/>
                          </a:solidFill>
                          <a:effectLst/>
                          <a:latin typeface="verdana" panose="020B0604030504040204" pitchFamily="34" charset="0"/>
                        </a:rPr>
                        <a:t>();</a:t>
                      </a:r>
                      <a:endParaRPr lang="en-US" sz="1100" b="0" i="0" dirty="0">
                        <a:solidFill>
                          <a:srgbClr val="000000"/>
                        </a:solidFill>
                        <a:effectLst/>
                        <a:latin typeface="verdana" panose="020B0604030504040204" pitchFamily="34" charset="0"/>
                      </a:endParaRPr>
                    </a:p>
                  </a:txBody>
                  <a:tcPr marL="23783" marR="23783" marT="23783" marB="23783">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100" b="0" i="0" dirty="0">
                          <a:solidFill>
                            <a:srgbClr val="000000"/>
                          </a:solidFill>
                          <a:effectLst/>
                          <a:latin typeface="verdana" panose="020B0604030504040204" pitchFamily="34" charset="0"/>
                        </a:rPr>
                        <a:t>Throws is followed by class.</a:t>
                      </a:r>
                    </a:p>
                    <a:p>
                      <a:pPr fontAlgn="t"/>
                      <a:r>
                        <a:rPr lang="en-US" sz="1100" b="0" i="0" dirty="0">
                          <a:solidFill>
                            <a:srgbClr val="000000"/>
                          </a:solidFill>
                          <a:effectLst/>
                          <a:latin typeface="verdana" panose="020B0604030504040204" pitchFamily="34" charset="0"/>
                        </a:rPr>
                        <a:t>Ex: throws</a:t>
                      </a:r>
                      <a:r>
                        <a:rPr lang="en-US" sz="1100" b="0" i="0" baseline="0" dirty="0">
                          <a:solidFill>
                            <a:srgbClr val="000000"/>
                          </a:solidFill>
                          <a:effectLst/>
                          <a:latin typeface="verdana" panose="020B0604030504040204" pitchFamily="34" charset="0"/>
                        </a:rPr>
                        <a:t> Exception</a:t>
                      </a:r>
                      <a:endParaRPr lang="en-US" sz="1100" b="0" i="0" dirty="0">
                        <a:solidFill>
                          <a:srgbClr val="000000"/>
                        </a:solidFill>
                        <a:effectLst/>
                        <a:latin typeface="verdana" panose="020B0604030504040204" pitchFamily="34" charset="0"/>
                      </a:endParaRPr>
                    </a:p>
                  </a:txBody>
                  <a:tcPr marL="23783" marR="23783" marT="23783" marB="23783">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2"/>
                  </a:ext>
                </a:extLst>
              </a:tr>
              <a:tr h="732526">
                <a:tc>
                  <a:txBody>
                    <a:bodyPr/>
                    <a:lstStyle/>
                    <a:p>
                      <a:pPr fontAlgn="t"/>
                      <a:r>
                        <a:rPr lang="en-US" sz="1100" b="0" i="0">
                          <a:solidFill>
                            <a:srgbClr val="000000"/>
                          </a:solidFill>
                          <a:effectLst/>
                          <a:latin typeface="verdana" panose="020B0604030504040204" pitchFamily="34" charset="0"/>
                        </a:rPr>
                        <a:t>4)</a:t>
                      </a:r>
                    </a:p>
                  </a:txBody>
                  <a:tcPr marL="23783" marR="23783" marT="23783" marB="23783">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100" b="0" i="0" dirty="0">
                          <a:solidFill>
                            <a:srgbClr val="000000"/>
                          </a:solidFill>
                          <a:effectLst/>
                          <a:latin typeface="verdana" panose="020B0604030504040204" pitchFamily="34" charset="0"/>
                        </a:rPr>
                        <a:t>Throw is used within the method.</a:t>
                      </a:r>
                    </a:p>
                  </a:txBody>
                  <a:tcPr marL="23783" marR="23783" marT="23783" marB="23783">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100" b="0" i="0">
                          <a:solidFill>
                            <a:srgbClr val="000000"/>
                          </a:solidFill>
                          <a:effectLst/>
                          <a:latin typeface="verdana" panose="020B0604030504040204" pitchFamily="34" charset="0"/>
                        </a:rPr>
                        <a:t>Throws is used with the method signature.</a:t>
                      </a:r>
                    </a:p>
                  </a:txBody>
                  <a:tcPr marL="23783" marR="23783" marT="23783" marB="23783">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3"/>
                  </a:ext>
                </a:extLst>
              </a:tr>
              <a:tr h="732526">
                <a:tc>
                  <a:txBody>
                    <a:bodyPr/>
                    <a:lstStyle/>
                    <a:p>
                      <a:pPr fontAlgn="t"/>
                      <a:r>
                        <a:rPr lang="en-US" sz="1100" b="0" i="0">
                          <a:solidFill>
                            <a:srgbClr val="000000"/>
                          </a:solidFill>
                          <a:effectLst/>
                          <a:latin typeface="verdana" panose="020B0604030504040204" pitchFamily="34" charset="0"/>
                        </a:rPr>
                        <a:t>5)</a:t>
                      </a:r>
                    </a:p>
                  </a:txBody>
                  <a:tcPr marL="23783" marR="23783" marT="23783" marB="23783">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100" b="0" i="0" dirty="0">
                          <a:solidFill>
                            <a:srgbClr val="000000"/>
                          </a:solidFill>
                          <a:effectLst/>
                          <a:latin typeface="verdana" panose="020B0604030504040204" pitchFamily="34" charset="0"/>
                        </a:rPr>
                        <a:t>You cannot throw multiple exceptions.</a:t>
                      </a:r>
                    </a:p>
                  </a:txBody>
                  <a:tcPr marL="23783" marR="23783" marT="23783" marB="23783">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100" b="0" i="0" dirty="0">
                          <a:solidFill>
                            <a:srgbClr val="000000"/>
                          </a:solidFill>
                          <a:effectLst/>
                          <a:latin typeface="verdana" panose="020B0604030504040204" pitchFamily="34" charset="0"/>
                        </a:rPr>
                        <a:t>You can declare multiple exceptions e.g.</a:t>
                      </a:r>
                      <a:br>
                        <a:rPr lang="en-US" sz="1100" b="0" i="0" dirty="0">
                          <a:solidFill>
                            <a:srgbClr val="000000"/>
                          </a:solidFill>
                          <a:effectLst/>
                          <a:latin typeface="verdana" panose="020B0604030504040204" pitchFamily="34" charset="0"/>
                        </a:rPr>
                      </a:br>
                      <a:r>
                        <a:rPr lang="en-US" sz="1100" b="0" i="0" dirty="0">
                          <a:solidFill>
                            <a:srgbClr val="000000"/>
                          </a:solidFill>
                          <a:effectLst/>
                          <a:latin typeface="verdana" panose="020B0604030504040204" pitchFamily="34" charset="0"/>
                        </a:rPr>
                        <a:t>public void method()throws </a:t>
                      </a:r>
                      <a:r>
                        <a:rPr lang="en-US" sz="1100" b="0" i="0" dirty="0" err="1">
                          <a:solidFill>
                            <a:srgbClr val="000000"/>
                          </a:solidFill>
                          <a:effectLst/>
                          <a:latin typeface="verdana" panose="020B0604030504040204" pitchFamily="34" charset="0"/>
                        </a:rPr>
                        <a:t>IOException,SQLException</a:t>
                      </a:r>
                      <a:r>
                        <a:rPr lang="en-US" sz="1100" b="0" i="0" dirty="0">
                          <a:solidFill>
                            <a:srgbClr val="000000"/>
                          </a:solidFill>
                          <a:effectLst/>
                          <a:latin typeface="verdana" panose="020B0604030504040204" pitchFamily="34" charset="0"/>
                        </a:rPr>
                        <a:t>.</a:t>
                      </a:r>
                    </a:p>
                  </a:txBody>
                  <a:tcPr marL="23783" marR="23783" marT="23783" marB="23783">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4"/>
                  </a:ext>
                </a:extLst>
              </a:tr>
            </a:tbl>
          </a:graphicData>
        </a:graphic>
      </p:graphicFrame>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59</a:t>
            </a:fld>
            <a:endParaRPr lang="en-US"/>
          </a:p>
        </p:txBody>
      </p:sp>
    </p:spTree>
    <p:extLst>
      <p:ext uri="{BB962C8B-B14F-4D97-AF65-F5344CB8AC3E}">
        <p14:creationId xmlns:p14="http://schemas.microsoft.com/office/powerpoint/2010/main" val="300442410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6463"/>
            <a:ext cx="8596668" cy="629653"/>
          </a:xfrm>
        </p:spPr>
        <p:txBody>
          <a:bodyPr>
            <a:normAutofit fontScale="90000"/>
          </a:bodyPr>
          <a:lstStyle/>
          <a:p>
            <a:r>
              <a:rPr lang="en-US" dirty="0"/>
              <a:t>Example</a:t>
            </a:r>
          </a:p>
        </p:txBody>
      </p:sp>
      <p:sp>
        <p:nvSpPr>
          <p:cNvPr id="3" name="Content Placeholder 2"/>
          <p:cNvSpPr>
            <a:spLocks noGrp="1"/>
          </p:cNvSpPr>
          <p:nvPr>
            <p:ph idx="1"/>
          </p:nvPr>
        </p:nvSpPr>
        <p:spPr>
          <a:xfrm>
            <a:off x="677334" y="806116"/>
            <a:ext cx="8596668" cy="5811251"/>
          </a:xfrm>
        </p:spPr>
        <p:txBody>
          <a:bodyPr>
            <a:normAutofit fontScale="85000" lnSpcReduction="20000"/>
          </a:bodyPr>
          <a:lstStyle/>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Test {</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main(String[] </a:t>
            </a:r>
            <a:r>
              <a:rPr lang="en-US" b="1" dirty="0" err="1">
                <a:solidFill>
                  <a:srgbClr val="6A3E3E"/>
                </a:solidFill>
                <a:latin typeface="Courier New" panose="02070309020205020404" pitchFamily="49" charset="0"/>
              </a:rPr>
              <a:t>args</a:t>
            </a:r>
            <a:r>
              <a:rPr lang="en-US" b="1"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System.</a:t>
            </a:r>
            <a:r>
              <a:rPr lang="en-US" b="1" i="1" dirty="0">
                <a:solidFill>
                  <a:srgbClr val="0000C0"/>
                </a:solidFill>
                <a:latin typeface="Courier New" panose="02070309020205020404" pitchFamily="49" charset="0"/>
              </a:rPr>
              <a:t>out</a:t>
            </a:r>
            <a:r>
              <a:rPr lang="en-US" b="1" i="1" dirty="0">
                <a:solidFill>
                  <a:srgbClr val="000000"/>
                </a:solidFill>
                <a:latin typeface="Courier New" panose="02070309020205020404" pitchFamily="49" charset="0"/>
              </a:rPr>
              <a:t>.println(</a:t>
            </a:r>
            <a:r>
              <a:rPr lang="en-US" b="1" i="1" dirty="0">
                <a:solidFill>
                  <a:srgbClr val="2A00FF"/>
                </a:solidFill>
                <a:latin typeface="Courier New" panose="02070309020205020404" pitchFamily="49" charset="0"/>
              </a:rPr>
              <a:t>"statement 1"</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System.</a:t>
            </a:r>
            <a:r>
              <a:rPr lang="en-US" b="1" i="1" dirty="0">
                <a:solidFill>
                  <a:srgbClr val="0000C0"/>
                </a:solidFill>
                <a:latin typeface="Courier New" panose="02070309020205020404" pitchFamily="49" charset="0"/>
              </a:rPr>
              <a:t>out</a:t>
            </a:r>
            <a:r>
              <a:rPr lang="en-US" b="1" i="1" dirty="0">
                <a:solidFill>
                  <a:srgbClr val="000000"/>
                </a:solidFill>
                <a:latin typeface="Courier New" panose="02070309020205020404" pitchFamily="49" charset="0"/>
              </a:rPr>
              <a:t>.println(</a:t>
            </a:r>
            <a:r>
              <a:rPr lang="en-US" b="1" i="1" dirty="0">
                <a:solidFill>
                  <a:srgbClr val="2A00FF"/>
                </a:solidFill>
                <a:latin typeface="Courier New" panose="02070309020205020404" pitchFamily="49" charset="0"/>
              </a:rPr>
              <a:t>"statement 2"</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System.</a:t>
            </a:r>
            <a:r>
              <a:rPr lang="en-US" b="1" i="1" dirty="0">
                <a:solidFill>
                  <a:srgbClr val="0000C0"/>
                </a:solidFill>
                <a:latin typeface="Courier New" panose="02070309020205020404" pitchFamily="49" charset="0"/>
              </a:rPr>
              <a:t>out</a:t>
            </a:r>
            <a:r>
              <a:rPr lang="en-US" b="1" i="1" dirty="0">
                <a:solidFill>
                  <a:srgbClr val="000000"/>
                </a:solidFill>
                <a:latin typeface="Courier New" panose="02070309020205020404" pitchFamily="49" charset="0"/>
              </a:rPr>
              <a:t>.println(</a:t>
            </a:r>
            <a:r>
              <a:rPr lang="en-US" b="1" i="1" dirty="0">
                <a:solidFill>
                  <a:srgbClr val="2A00FF"/>
                </a:solidFill>
                <a:latin typeface="Courier New" panose="02070309020205020404" pitchFamily="49" charset="0"/>
              </a:rPr>
              <a:t>"statement 3"</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System.</a:t>
            </a:r>
            <a:r>
              <a:rPr lang="en-US" b="1" i="1" dirty="0">
                <a:solidFill>
                  <a:srgbClr val="0000C0"/>
                </a:solidFill>
                <a:latin typeface="Courier New" panose="02070309020205020404" pitchFamily="49" charset="0"/>
              </a:rPr>
              <a:t>out</a:t>
            </a:r>
            <a:r>
              <a:rPr lang="en-US" b="1" i="1" dirty="0">
                <a:solidFill>
                  <a:srgbClr val="000000"/>
                </a:solidFill>
                <a:latin typeface="Courier New" panose="02070309020205020404" pitchFamily="49" charset="0"/>
              </a:rPr>
              <a:t>.println(</a:t>
            </a:r>
            <a:r>
              <a:rPr lang="en-US" b="1" i="1" dirty="0">
                <a:solidFill>
                  <a:srgbClr val="2A00FF"/>
                </a:solidFill>
                <a:latin typeface="Courier New" panose="02070309020205020404" pitchFamily="49" charset="0"/>
              </a:rPr>
              <a:t>"statement 4"</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System.</a:t>
            </a:r>
            <a:r>
              <a:rPr lang="en-US" b="1" i="1" dirty="0">
                <a:solidFill>
                  <a:srgbClr val="0000C0"/>
                </a:solidFill>
                <a:latin typeface="Courier New" panose="02070309020205020404" pitchFamily="49" charset="0"/>
              </a:rPr>
              <a:t>out</a:t>
            </a:r>
            <a:r>
              <a:rPr lang="en-US" b="1" i="1" dirty="0">
                <a:solidFill>
                  <a:srgbClr val="000000"/>
                </a:solidFill>
                <a:latin typeface="Courier New" panose="02070309020205020404" pitchFamily="49" charset="0"/>
              </a:rPr>
              <a:t>.println(</a:t>
            </a:r>
            <a:r>
              <a:rPr lang="en-US" b="1" i="1" dirty="0">
                <a:solidFill>
                  <a:srgbClr val="2A00FF"/>
                </a:solidFill>
                <a:latin typeface="Courier New" panose="02070309020205020404" pitchFamily="49" charset="0"/>
              </a:rPr>
              <a:t>"statement 5"</a:t>
            </a:r>
            <a:r>
              <a:rPr lang="en-US" b="1" i="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try</a:t>
            </a:r>
            <a:r>
              <a:rPr lang="en-US" b="1" dirty="0">
                <a:solidFill>
                  <a:srgbClr val="000000"/>
                </a:solidFill>
                <a:latin typeface="Courier New" panose="02070309020205020404" pitchFamily="49" charset="0"/>
              </a:rPr>
              <a:t> {</a:t>
            </a:r>
          </a:p>
          <a:p>
            <a:r>
              <a:rPr lang="en-US" b="1" dirty="0" err="1">
                <a:solidFill>
                  <a:srgbClr val="7F0055"/>
                </a:solidFill>
                <a:latin typeface="Courier New" panose="02070309020205020404" pitchFamily="49" charset="0"/>
              </a:rPr>
              <a:t>int</a:t>
            </a:r>
            <a:r>
              <a:rPr lang="en-US" b="1" dirty="0">
                <a:solidFill>
                  <a:srgbClr val="000000"/>
                </a:solidFill>
                <a:latin typeface="Courier New" panose="02070309020205020404" pitchFamily="49" charset="0"/>
              </a:rPr>
              <a:t> </a:t>
            </a:r>
            <a:r>
              <a:rPr lang="en-US" b="1" dirty="0">
                <a:solidFill>
                  <a:srgbClr val="6A3E3E"/>
                </a:solidFill>
                <a:latin typeface="Courier New" panose="02070309020205020404" pitchFamily="49" charset="0"/>
              </a:rPr>
              <a:t>d</a:t>
            </a:r>
            <a:r>
              <a:rPr lang="en-US" b="1" dirty="0">
                <a:solidFill>
                  <a:srgbClr val="000000"/>
                </a:solidFill>
                <a:latin typeface="Courier New" panose="02070309020205020404" pitchFamily="49" charset="0"/>
              </a:rPr>
              <a:t> = 10/0;</a:t>
            </a:r>
          </a:p>
          <a:p>
            <a:r>
              <a:rPr lang="en-US"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catch</a:t>
            </a:r>
            <a:r>
              <a:rPr lang="en-US" b="1" dirty="0">
                <a:solidFill>
                  <a:srgbClr val="000000"/>
                </a:solidFill>
                <a:latin typeface="Courier New" panose="02070309020205020404" pitchFamily="49" charset="0"/>
              </a:rPr>
              <a:t> (Exception </a:t>
            </a:r>
            <a:r>
              <a:rPr lang="en-US" b="1" dirty="0">
                <a:solidFill>
                  <a:srgbClr val="6A3E3E"/>
                </a:solidFill>
                <a:latin typeface="Courier New" panose="02070309020205020404" pitchFamily="49" charset="0"/>
              </a:rPr>
              <a:t>e</a:t>
            </a:r>
            <a:r>
              <a:rPr lang="en-US" b="1"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System.</a:t>
            </a:r>
            <a:r>
              <a:rPr lang="en-US" b="1" i="1" dirty="0">
                <a:solidFill>
                  <a:srgbClr val="0000C0"/>
                </a:solidFill>
                <a:latin typeface="Courier New" panose="02070309020205020404" pitchFamily="49" charset="0"/>
              </a:rPr>
              <a:t>err</a:t>
            </a:r>
            <a:r>
              <a:rPr lang="en-US" b="1" i="1" dirty="0">
                <a:solidFill>
                  <a:srgbClr val="000000"/>
                </a:solidFill>
                <a:latin typeface="Courier New" panose="02070309020205020404" pitchFamily="49" charset="0"/>
              </a:rPr>
              <a:t>.println(</a:t>
            </a:r>
            <a:r>
              <a:rPr lang="en-US" b="1" i="1" dirty="0">
                <a:solidFill>
                  <a:srgbClr val="2A00FF"/>
                </a:solidFill>
                <a:latin typeface="Courier New" panose="02070309020205020404" pitchFamily="49" charset="0"/>
              </a:rPr>
              <a:t>"Divided by zero calculation  is not possible.."</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System.</a:t>
            </a:r>
            <a:r>
              <a:rPr lang="en-US" b="1" i="1" dirty="0">
                <a:solidFill>
                  <a:srgbClr val="0000C0"/>
                </a:solidFill>
                <a:latin typeface="Courier New" panose="02070309020205020404" pitchFamily="49" charset="0"/>
              </a:rPr>
              <a:t>out</a:t>
            </a:r>
            <a:r>
              <a:rPr lang="en-US" b="1" i="1" dirty="0">
                <a:solidFill>
                  <a:srgbClr val="000000"/>
                </a:solidFill>
                <a:latin typeface="Courier New" panose="02070309020205020404" pitchFamily="49" charset="0"/>
              </a:rPr>
              <a:t>.println(</a:t>
            </a:r>
            <a:r>
              <a:rPr lang="en-US" b="1" i="1" dirty="0">
                <a:solidFill>
                  <a:srgbClr val="2A00FF"/>
                </a:solidFill>
                <a:latin typeface="Courier New" panose="02070309020205020404" pitchFamily="49" charset="0"/>
              </a:rPr>
              <a:t>"statement 6"</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System.</a:t>
            </a:r>
            <a:r>
              <a:rPr lang="en-US" b="1" i="1" dirty="0">
                <a:solidFill>
                  <a:srgbClr val="0000C0"/>
                </a:solidFill>
                <a:latin typeface="Courier New" panose="02070309020205020404" pitchFamily="49" charset="0"/>
              </a:rPr>
              <a:t>out</a:t>
            </a:r>
            <a:r>
              <a:rPr lang="en-US" b="1" i="1" dirty="0">
                <a:solidFill>
                  <a:srgbClr val="000000"/>
                </a:solidFill>
                <a:latin typeface="Courier New" panose="02070309020205020404" pitchFamily="49" charset="0"/>
              </a:rPr>
              <a:t>.println(</a:t>
            </a:r>
            <a:r>
              <a:rPr lang="en-US" b="1" i="1" dirty="0">
                <a:solidFill>
                  <a:srgbClr val="2A00FF"/>
                </a:solidFill>
                <a:latin typeface="Courier New" panose="02070309020205020404" pitchFamily="49" charset="0"/>
              </a:rPr>
              <a:t>"statement 7"</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System.</a:t>
            </a:r>
            <a:r>
              <a:rPr lang="en-US" b="1" i="1" dirty="0">
                <a:solidFill>
                  <a:srgbClr val="0000C0"/>
                </a:solidFill>
                <a:latin typeface="Courier New" panose="02070309020205020404" pitchFamily="49" charset="0"/>
              </a:rPr>
              <a:t>out</a:t>
            </a:r>
            <a:r>
              <a:rPr lang="en-US" b="1" i="1" dirty="0">
                <a:solidFill>
                  <a:srgbClr val="000000"/>
                </a:solidFill>
                <a:latin typeface="Courier New" panose="02070309020205020404" pitchFamily="49" charset="0"/>
              </a:rPr>
              <a:t>.println(</a:t>
            </a:r>
            <a:r>
              <a:rPr lang="en-US" b="1" i="1" dirty="0">
                <a:solidFill>
                  <a:srgbClr val="2A00FF"/>
                </a:solidFill>
                <a:latin typeface="Courier New" panose="02070309020205020404" pitchFamily="49" charset="0"/>
              </a:rPr>
              <a:t>"statement 8"</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System.</a:t>
            </a:r>
            <a:r>
              <a:rPr lang="en-US" b="1" i="1" dirty="0">
                <a:solidFill>
                  <a:srgbClr val="0000C0"/>
                </a:solidFill>
                <a:latin typeface="Courier New" panose="02070309020205020404" pitchFamily="49" charset="0"/>
              </a:rPr>
              <a:t>out</a:t>
            </a:r>
            <a:r>
              <a:rPr lang="en-US" b="1" i="1" dirty="0">
                <a:solidFill>
                  <a:srgbClr val="000000"/>
                </a:solidFill>
                <a:latin typeface="Courier New" panose="02070309020205020404" pitchFamily="49" charset="0"/>
              </a:rPr>
              <a:t>.println(</a:t>
            </a:r>
            <a:r>
              <a:rPr lang="en-US" b="1" i="1" dirty="0">
                <a:solidFill>
                  <a:srgbClr val="2A00FF"/>
                </a:solidFill>
                <a:latin typeface="Courier New" panose="02070309020205020404" pitchFamily="49" charset="0"/>
              </a:rPr>
              <a:t>"statement 9"</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System.</a:t>
            </a:r>
            <a:r>
              <a:rPr lang="en-US" b="1" i="1" dirty="0">
                <a:solidFill>
                  <a:srgbClr val="0000C0"/>
                </a:solidFill>
                <a:latin typeface="Courier New" panose="02070309020205020404" pitchFamily="49" charset="0"/>
              </a:rPr>
              <a:t>out</a:t>
            </a:r>
            <a:r>
              <a:rPr lang="en-US" b="1" i="1" dirty="0">
                <a:solidFill>
                  <a:srgbClr val="000000"/>
                </a:solidFill>
                <a:latin typeface="Courier New" panose="02070309020205020404" pitchFamily="49" charset="0"/>
              </a:rPr>
              <a:t>.println(</a:t>
            </a:r>
            <a:r>
              <a:rPr lang="en-US" b="1" i="1" dirty="0">
                <a:solidFill>
                  <a:srgbClr val="2A00FF"/>
                </a:solidFill>
                <a:latin typeface="Courier New" panose="02070309020205020404" pitchFamily="49" charset="0"/>
              </a:rPr>
              <a:t>"statement 10"</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6</a:t>
            </a:fld>
            <a:endParaRPr lang="en-US"/>
          </a:p>
        </p:txBody>
      </p:sp>
    </p:spTree>
    <p:extLst>
      <p:ext uri="{BB962C8B-B14F-4D97-AF65-F5344CB8AC3E}">
        <p14:creationId xmlns:p14="http://schemas.microsoft.com/office/powerpoint/2010/main" val="322613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Difference between throw and throws</a:t>
            </a:r>
          </a:p>
        </p:txBody>
      </p:sp>
      <p:sp>
        <p:nvSpPr>
          <p:cNvPr id="8" name="Content Placeholder 7"/>
          <p:cNvSpPr>
            <a:spLocks noGrp="1"/>
          </p:cNvSpPr>
          <p:nvPr>
            <p:ph sz="half" idx="1"/>
          </p:nvPr>
        </p:nvSpPr>
        <p:spPr/>
        <p:txBody>
          <a:bodyPr/>
          <a:lstStyle/>
          <a:p>
            <a:r>
              <a:rPr lang="en-US" dirty="0"/>
              <a:t>Java throw example</a:t>
            </a:r>
          </a:p>
          <a:p>
            <a:r>
              <a:rPr lang="en-US" b="1" dirty="0"/>
              <a:t>void</a:t>
            </a:r>
            <a:r>
              <a:rPr lang="en-US" dirty="0"/>
              <a:t> m(){  </a:t>
            </a:r>
          </a:p>
          <a:p>
            <a:r>
              <a:rPr lang="en-US" b="1" dirty="0"/>
              <a:t>throw</a:t>
            </a:r>
            <a:r>
              <a:rPr lang="en-US" dirty="0"/>
              <a:t> </a:t>
            </a:r>
            <a:r>
              <a:rPr lang="en-US" b="1" dirty="0"/>
              <a:t>new</a:t>
            </a:r>
            <a:r>
              <a:rPr lang="en-US" dirty="0"/>
              <a:t> </a:t>
            </a:r>
            <a:r>
              <a:rPr lang="en-US" dirty="0" err="1"/>
              <a:t>ArithmeticException</a:t>
            </a:r>
            <a:r>
              <a:rPr lang="en-US" dirty="0"/>
              <a:t>("sorry");  </a:t>
            </a:r>
          </a:p>
          <a:p>
            <a:r>
              <a:rPr lang="en-US" dirty="0"/>
              <a:t>}  </a:t>
            </a:r>
          </a:p>
          <a:p>
            <a:endParaRPr lang="en-US" dirty="0"/>
          </a:p>
        </p:txBody>
      </p:sp>
      <p:sp>
        <p:nvSpPr>
          <p:cNvPr id="9" name="Content Placeholder 8"/>
          <p:cNvSpPr>
            <a:spLocks noGrp="1"/>
          </p:cNvSpPr>
          <p:nvPr>
            <p:ph sz="half" idx="2"/>
          </p:nvPr>
        </p:nvSpPr>
        <p:spPr/>
        <p:txBody>
          <a:bodyPr/>
          <a:lstStyle/>
          <a:p>
            <a:r>
              <a:rPr lang="en-US" dirty="0"/>
              <a:t>Java throws example</a:t>
            </a:r>
          </a:p>
          <a:p>
            <a:r>
              <a:rPr lang="en-US" b="1" dirty="0"/>
              <a:t>void</a:t>
            </a:r>
            <a:r>
              <a:rPr lang="en-US" dirty="0"/>
              <a:t> m()</a:t>
            </a:r>
            <a:r>
              <a:rPr lang="en-US" b="1" dirty="0"/>
              <a:t>throws</a:t>
            </a:r>
            <a:r>
              <a:rPr lang="en-US" dirty="0"/>
              <a:t> </a:t>
            </a:r>
            <a:r>
              <a:rPr lang="en-US" dirty="0" err="1"/>
              <a:t>ArithmeticException</a:t>
            </a:r>
            <a:r>
              <a:rPr lang="en-US" dirty="0"/>
              <a:t>{  </a:t>
            </a:r>
          </a:p>
          <a:p>
            <a:r>
              <a:rPr lang="en-US" dirty="0"/>
              <a:t>//method code  </a:t>
            </a:r>
          </a:p>
          <a:p>
            <a:r>
              <a:rPr lang="en-US" dirty="0"/>
              <a:t>}</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60</a:t>
            </a:fld>
            <a:endParaRPr lang="en-US"/>
          </a:p>
        </p:txBody>
      </p:sp>
    </p:spTree>
    <p:extLst>
      <p:ext uri="{BB962C8B-B14F-4D97-AF65-F5344CB8AC3E}">
        <p14:creationId xmlns:p14="http://schemas.microsoft.com/office/powerpoint/2010/main" val="91755958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Java throw and throws example</a:t>
            </a:r>
            <a:br>
              <a:rPr lang="en-US" dirty="0"/>
            </a:br>
            <a:endParaRPr lang="en-US" dirty="0"/>
          </a:p>
        </p:txBody>
      </p:sp>
      <p:sp>
        <p:nvSpPr>
          <p:cNvPr id="8" name="Content Placeholder 7"/>
          <p:cNvSpPr>
            <a:spLocks noGrp="1"/>
          </p:cNvSpPr>
          <p:nvPr>
            <p:ph idx="1"/>
          </p:nvPr>
        </p:nvSpPr>
        <p:spPr/>
        <p:txBody>
          <a:bodyPr/>
          <a:lstStyle/>
          <a:p>
            <a:r>
              <a:rPr lang="en-US" b="1" dirty="0"/>
              <a:t>void</a:t>
            </a:r>
            <a:r>
              <a:rPr lang="en-US" dirty="0"/>
              <a:t> m()</a:t>
            </a:r>
            <a:r>
              <a:rPr lang="en-US" b="1" dirty="0"/>
              <a:t>throws</a:t>
            </a:r>
            <a:r>
              <a:rPr lang="en-US" dirty="0"/>
              <a:t> </a:t>
            </a:r>
            <a:r>
              <a:rPr lang="en-US" dirty="0" err="1"/>
              <a:t>ArithmeticException</a:t>
            </a:r>
            <a:r>
              <a:rPr lang="en-US" dirty="0"/>
              <a:t>{  </a:t>
            </a:r>
          </a:p>
          <a:p>
            <a:r>
              <a:rPr lang="en-US" b="1" dirty="0"/>
              <a:t>throw</a:t>
            </a:r>
            <a:r>
              <a:rPr lang="en-US" dirty="0"/>
              <a:t> </a:t>
            </a:r>
            <a:r>
              <a:rPr lang="en-US" b="1" dirty="0"/>
              <a:t>new</a:t>
            </a:r>
            <a:r>
              <a:rPr lang="en-US" dirty="0"/>
              <a:t> </a:t>
            </a:r>
            <a:r>
              <a:rPr lang="en-US" dirty="0" err="1"/>
              <a:t>ArithmeticException</a:t>
            </a:r>
            <a:r>
              <a:rPr lang="en-US" dirty="0"/>
              <a:t>("sorry");  </a:t>
            </a:r>
          </a:p>
          <a:p>
            <a:r>
              <a:rPr lang="en-US" dirty="0"/>
              <a:t>}  </a:t>
            </a:r>
          </a:p>
          <a:p>
            <a:endParaRPr lang="en-US" dirty="0"/>
          </a:p>
        </p:txBody>
      </p:sp>
      <p:sp>
        <p:nvSpPr>
          <p:cNvPr id="5" name="Date Placeholder 4"/>
          <p:cNvSpPr>
            <a:spLocks noGrp="1"/>
          </p:cNvSpPr>
          <p:nvPr>
            <p:ph type="dt" sz="half" idx="10"/>
          </p:nvPr>
        </p:nvSpPr>
        <p:spPr/>
        <p:txBody>
          <a:bodyPr/>
          <a:lstStyle/>
          <a:p>
            <a:r>
              <a:rPr lang="en-US"/>
              <a:t>8/21/2015</a:t>
            </a:r>
          </a:p>
        </p:txBody>
      </p:sp>
      <p:sp>
        <p:nvSpPr>
          <p:cNvPr id="6" name="Footer Placeholder 5"/>
          <p:cNvSpPr>
            <a:spLocks noGrp="1"/>
          </p:cNvSpPr>
          <p:nvPr>
            <p:ph type="ftr" sz="quarter" idx="11"/>
          </p:nvPr>
        </p:nvSpPr>
        <p:spPr/>
        <p:txBody>
          <a:bodyPr/>
          <a:lstStyle/>
          <a:p>
            <a:r>
              <a:rPr lang="en-US"/>
              <a:t>Presented by MangaRao</a:t>
            </a:r>
          </a:p>
        </p:txBody>
      </p:sp>
      <p:sp>
        <p:nvSpPr>
          <p:cNvPr id="7" name="Slide Number Placeholder 6"/>
          <p:cNvSpPr>
            <a:spLocks noGrp="1"/>
          </p:cNvSpPr>
          <p:nvPr>
            <p:ph type="sldNum" sz="quarter" idx="12"/>
          </p:nvPr>
        </p:nvSpPr>
        <p:spPr/>
        <p:txBody>
          <a:bodyPr/>
          <a:lstStyle/>
          <a:p>
            <a:fld id="{1E4065C7-5D4F-4CBE-A2BC-2560D5DC65DF}" type="slidenum">
              <a:rPr lang="en-US" smtClean="0"/>
              <a:t>61</a:t>
            </a:fld>
            <a:endParaRPr lang="en-US"/>
          </a:p>
        </p:txBody>
      </p:sp>
    </p:spTree>
    <p:extLst>
      <p:ext uri="{BB962C8B-B14F-4D97-AF65-F5344CB8AC3E}">
        <p14:creationId xmlns:p14="http://schemas.microsoft.com/office/powerpoint/2010/main" val="99560719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differences among throw, throws and thrown?</a:t>
            </a:r>
          </a:p>
        </p:txBody>
      </p:sp>
      <p:sp>
        <p:nvSpPr>
          <p:cNvPr id="3" name="Content Placeholder 2"/>
          <p:cNvSpPr>
            <a:spLocks noGrp="1"/>
          </p:cNvSpPr>
          <p:nvPr>
            <p:ph idx="1"/>
          </p:nvPr>
        </p:nvSpPr>
        <p:spPr/>
        <p:txBody>
          <a:bodyPr/>
          <a:lstStyle/>
          <a:p>
            <a:r>
              <a:rPr lang="en-US" dirty="0"/>
              <a:t>Thrown is invalid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62</a:t>
            </a:fld>
            <a:endParaRPr lang="en-US"/>
          </a:p>
        </p:txBody>
      </p:sp>
    </p:spTree>
    <p:extLst>
      <p:ext uri="{BB962C8B-B14F-4D97-AF65-F5344CB8AC3E}">
        <p14:creationId xmlns:p14="http://schemas.microsoft.com/office/powerpoint/2010/main" val="11668544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Difference between final, finally and finalize</a:t>
            </a:r>
            <a:br>
              <a:rPr lang="en-US" dirty="0"/>
            </a:br>
            <a:endParaRPr lang="en-US" dirty="0"/>
          </a:p>
        </p:txBody>
      </p:sp>
      <p:graphicFrame>
        <p:nvGraphicFramePr>
          <p:cNvPr id="7" name="Content Placeholder 6"/>
          <p:cNvGraphicFramePr>
            <a:graphicFrameLocks noGrp="1"/>
          </p:cNvGraphicFramePr>
          <p:nvPr>
            <p:ph idx="1"/>
            <p:extLst/>
          </p:nvPr>
        </p:nvGraphicFramePr>
        <p:xfrm>
          <a:off x="118871" y="1682495"/>
          <a:ext cx="10085832" cy="4359530"/>
        </p:xfrm>
        <a:graphic>
          <a:graphicData uri="http://schemas.openxmlformats.org/drawingml/2006/table">
            <a:tbl>
              <a:tblPr/>
              <a:tblGrid>
                <a:gridCol w="795529">
                  <a:extLst>
                    <a:ext uri="{9D8B030D-6E8A-4147-A177-3AD203B41FA5}">
                      <a16:colId xmlns:a16="http://schemas.microsoft.com/office/drawing/2014/main" val="20000"/>
                    </a:ext>
                  </a:extLst>
                </a:gridCol>
                <a:gridCol w="4247387">
                  <a:extLst>
                    <a:ext uri="{9D8B030D-6E8A-4147-A177-3AD203B41FA5}">
                      <a16:colId xmlns:a16="http://schemas.microsoft.com/office/drawing/2014/main" val="20001"/>
                    </a:ext>
                  </a:extLst>
                </a:gridCol>
                <a:gridCol w="2521458">
                  <a:extLst>
                    <a:ext uri="{9D8B030D-6E8A-4147-A177-3AD203B41FA5}">
                      <a16:colId xmlns:a16="http://schemas.microsoft.com/office/drawing/2014/main" val="20002"/>
                    </a:ext>
                  </a:extLst>
                </a:gridCol>
                <a:gridCol w="2521458">
                  <a:extLst>
                    <a:ext uri="{9D8B030D-6E8A-4147-A177-3AD203B41FA5}">
                      <a16:colId xmlns:a16="http://schemas.microsoft.com/office/drawing/2014/main" val="20003"/>
                    </a:ext>
                  </a:extLst>
                </a:gridCol>
              </a:tblGrid>
              <a:tr h="351822">
                <a:tc>
                  <a:txBody>
                    <a:bodyPr/>
                    <a:lstStyle/>
                    <a:p>
                      <a:pPr algn="l" fontAlgn="t"/>
                      <a:r>
                        <a:rPr lang="en-US" sz="1600">
                          <a:solidFill>
                            <a:srgbClr val="000000"/>
                          </a:solidFill>
                          <a:effectLst/>
                          <a:latin typeface="times new roman" panose="02020603050405020304" pitchFamily="18" charset="0"/>
                        </a:rPr>
                        <a:t>No.</a:t>
                      </a:r>
                    </a:p>
                  </a:txBody>
                  <a:tcPr marL="34048" marR="34048" marT="34048" marB="34048">
                    <a:lnL w="7620" cap="flat" cmpd="sng" algn="ctr">
                      <a:solidFill>
                        <a:srgbClr val="100965"/>
                      </a:solidFill>
                      <a:prstDash val="solid"/>
                      <a:round/>
                      <a:headEnd type="none" w="med" len="med"/>
                      <a:tailEnd type="none" w="med" len="med"/>
                    </a:lnL>
                    <a:lnR w="7620" cap="flat" cmpd="sng" algn="ctr">
                      <a:solidFill>
                        <a:srgbClr val="100965"/>
                      </a:solidFill>
                      <a:prstDash val="solid"/>
                      <a:round/>
                      <a:headEnd type="none" w="med" len="med"/>
                      <a:tailEnd type="none" w="med" len="med"/>
                    </a:lnR>
                    <a:lnT w="7620" cap="flat" cmpd="sng" algn="ctr">
                      <a:solidFill>
                        <a:srgbClr val="100965"/>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1600">
                          <a:solidFill>
                            <a:srgbClr val="000000"/>
                          </a:solidFill>
                          <a:effectLst/>
                          <a:latin typeface="times new roman" panose="02020603050405020304" pitchFamily="18" charset="0"/>
                        </a:rPr>
                        <a:t>final</a:t>
                      </a:r>
                    </a:p>
                  </a:txBody>
                  <a:tcPr marL="34048" marR="34048" marT="34048" marB="34048">
                    <a:lnL w="7620" cap="flat" cmpd="sng" algn="ctr">
                      <a:solidFill>
                        <a:srgbClr val="100965"/>
                      </a:solidFill>
                      <a:prstDash val="solid"/>
                      <a:round/>
                      <a:headEnd type="none" w="med" len="med"/>
                      <a:tailEnd type="none" w="med" len="med"/>
                    </a:lnL>
                    <a:lnR w="7620" cap="flat" cmpd="sng" algn="ctr">
                      <a:solidFill>
                        <a:srgbClr val="100965"/>
                      </a:solidFill>
                      <a:prstDash val="solid"/>
                      <a:round/>
                      <a:headEnd type="none" w="med" len="med"/>
                      <a:tailEnd type="none" w="med" len="med"/>
                    </a:lnR>
                    <a:lnT w="7620" cap="flat" cmpd="sng" algn="ctr">
                      <a:solidFill>
                        <a:srgbClr val="100965"/>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1600">
                          <a:solidFill>
                            <a:srgbClr val="000000"/>
                          </a:solidFill>
                          <a:effectLst/>
                          <a:latin typeface="times new roman" panose="02020603050405020304" pitchFamily="18" charset="0"/>
                        </a:rPr>
                        <a:t>finally</a:t>
                      </a:r>
                    </a:p>
                  </a:txBody>
                  <a:tcPr marL="34048" marR="34048" marT="34048" marB="34048">
                    <a:lnL w="7620" cap="flat" cmpd="sng" algn="ctr">
                      <a:solidFill>
                        <a:srgbClr val="100965"/>
                      </a:solidFill>
                      <a:prstDash val="solid"/>
                      <a:round/>
                      <a:headEnd type="none" w="med" len="med"/>
                      <a:tailEnd type="none" w="med" len="med"/>
                    </a:lnL>
                    <a:lnR w="7620" cap="flat" cmpd="sng" algn="ctr">
                      <a:solidFill>
                        <a:srgbClr val="100965"/>
                      </a:solidFill>
                      <a:prstDash val="solid"/>
                      <a:round/>
                      <a:headEnd type="none" w="med" len="med"/>
                      <a:tailEnd type="none" w="med" len="med"/>
                    </a:lnR>
                    <a:lnT w="7620" cap="flat" cmpd="sng" algn="ctr">
                      <a:solidFill>
                        <a:srgbClr val="100965"/>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1600">
                          <a:solidFill>
                            <a:srgbClr val="000000"/>
                          </a:solidFill>
                          <a:effectLst/>
                          <a:latin typeface="times new roman" panose="02020603050405020304" pitchFamily="18" charset="0"/>
                        </a:rPr>
                        <a:t>finalize</a:t>
                      </a:r>
                    </a:p>
                  </a:txBody>
                  <a:tcPr marL="34048" marR="34048" marT="34048" marB="34048">
                    <a:lnL w="7620" cap="flat" cmpd="sng" algn="ctr">
                      <a:solidFill>
                        <a:srgbClr val="100965"/>
                      </a:solidFill>
                      <a:prstDash val="solid"/>
                      <a:round/>
                      <a:headEnd type="none" w="med" len="med"/>
                      <a:tailEnd type="none" w="med" len="med"/>
                    </a:lnL>
                    <a:lnR w="7620" cap="flat" cmpd="sng" algn="ctr">
                      <a:solidFill>
                        <a:srgbClr val="100965"/>
                      </a:solidFill>
                      <a:prstDash val="solid"/>
                      <a:round/>
                      <a:headEnd type="none" w="med" len="med"/>
                      <a:tailEnd type="none" w="med" len="med"/>
                    </a:lnR>
                    <a:lnT w="7620" cap="flat" cmpd="sng" algn="ctr">
                      <a:solidFill>
                        <a:srgbClr val="100965"/>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0"/>
                  </a:ext>
                </a:extLst>
              </a:tr>
              <a:tr h="3380547">
                <a:tc>
                  <a:txBody>
                    <a:bodyPr/>
                    <a:lstStyle/>
                    <a:p>
                      <a:pPr fontAlgn="t"/>
                      <a:r>
                        <a:rPr lang="en-US" sz="1600" b="0" i="0">
                          <a:solidFill>
                            <a:srgbClr val="000000"/>
                          </a:solidFill>
                          <a:effectLst/>
                          <a:latin typeface="verdana" panose="020B0604030504040204" pitchFamily="34" charset="0"/>
                        </a:rPr>
                        <a:t>1)</a:t>
                      </a:r>
                    </a:p>
                  </a:txBody>
                  <a:tcPr marL="34048" marR="34048" marT="34048" marB="34048">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600" b="0" i="0">
                          <a:solidFill>
                            <a:srgbClr val="000000"/>
                          </a:solidFill>
                          <a:effectLst/>
                          <a:latin typeface="verdana" panose="020B0604030504040204" pitchFamily="34" charset="0"/>
                        </a:rPr>
                        <a:t>Final is used to apply restrictions on class, method and variable. Final class can't be inherited, final method can't be overridden and final variable value can't be changed.</a:t>
                      </a:r>
                    </a:p>
                  </a:txBody>
                  <a:tcPr marL="34048" marR="34048" marT="34048" marB="34048">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600" b="0" i="0">
                          <a:solidFill>
                            <a:srgbClr val="000000"/>
                          </a:solidFill>
                          <a:effectLst/>
                          <a:latin typeface="verdana" panose="020B0604030504040204" pitchFamily="34" charset="0"/>
                        </a:rPr>
                        <a:t>Finally is used to place important code, it will be executed whether exception is handled or not.</a:t>
                      </a:r>
                    </a:p>
                  </a:txBody>
                  <a:tcPr marL="34048" marR="34048" marT="34048" marB="34048">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600" b="0" i="0">
                          <a:solidFill>
                            <a:srgbClr val="000000"/>
                          </a:solidFill>
                          <a:effectLst/>
                          <a:latin typeface="verdana" panose="020B0604030504040204" pitchFamily="34" charset="0"/>
                        </a:rPr>
                        <a:t>Finalize is used to perform clean up processing just before object is garbage collected.</a:t>
                      </a:r>
                    </a:p>
                  </a:txBody>
                  <a:tcPr marL="34048" marR="34048" marT="34048" marB="34048">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27161">
                <a:tc>
                  <a:txBody>
                    <a:bodyPr/>
                    <a:lstStyle/>
                    <a:p>
                      <a:pPr fontAlgn="t"/>
                      <a:r>
                        <a:rPr lang="en-US" sz="1600" b="0" i="0">
                          <a:solidFill>
                            <a:srgbClr val="000000"/>
                          </a:solidFill>
                          <a:effectLst/>
                          <a:latin typeface="verdana" panose="020B0604030504040204" pitchFamily="34" charset="0"/>
                        </a:rPr>
                        <a:t>2)</a:t>
                      </a:r>
                    </a:p>
                  </a:txBody>
                  <a:tcPr marL="34048" marR="34048" marT="34048" marB="34048">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600" b="0" i="0" dirty="0">
                          <a:solidFill>
                            <a:srgbClr val="000000"/>
                          </a:solidFill>
                          <a:effectLst/>
                          <a:latin typeface="verdana" panose="020B0604030504040204" pitchFamily="34" charset="0"/>
                        </a:rPr>
                        <a:t>final is a keyword.</a:t>
                      </a:r>
                    </a:p>
                  </a:txBody>
                  <a:tcPr marL="34048" marR="34048" marT="34048" marB="34048">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600" b="0" i="0" dirty="0">
                          <a:solidFill>
                            <a:srgbClr val="000000"/>
                          </a:solidFill>
                          <a:effectLst/>
                          <a:latin typeface="verdana" panose="020B0604030504040204" pitchFamily="34" charset="0"/>
                        </a:rPr>
                        <a:t>finally is a block.</a:t>
                      </a:r>
                    </a:p>
                  </a:txBody>
                  <a:tcPr marL="34048" marR="34048" marT="34048" marB="34048">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600" b="0" i="0" dirty="0">
                          <a:solidFill>
                            <a:srgbClr val="000000"/>
                          </a:solidFill>
                          <a:effectLst/>
                          <a:latin typeface="verdana" panose="020B0604030504040204" pitchFamily="34" charset="0"/>
                        </a:rPr>
                        <a:t>finalize is a method.</a:t>
                      </a:r>
                    </a:p>
                  </a:txBody>
                  <a:tcPr marL="34048" marR="34048" marT="34048" marB="34048">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2"/>
                  </a:ext>
                </a:extLst>
              </a:tr>
            </a:tbl>
          </a:graphicData>
        </a:graphic>
      </p:graphicFrame>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63</a:t>
            </a:fld>
            <a:endParaRPr lang="en-US"/>
          </a:p>
        </p:txBody>
      </p:sp>
    </p:spTree>
    <p:extLst>
      <p:ext uri="{BB962C8B-B14F-4D97-AF65-F5344CB8AC3E}">
        <p14:creationId xmlns:p14="http://schemas.microsoft.com/office/powerpoint/2010/main" val="383602422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final example</a:t>
            </a:r>
          </a:p>
        </p:txBody>
      </p:sp>
      <p:sp>
        <p:nvSpPr>
          <p:cNvPr id="12" name="Content Placeholder 11"/>
          <p:cNvSpPr>
            <a:spLocks noGrp="1"/>
          </p:cNvSpPr>
          <p:nvPr>
            <p:ph idx="1"/>
          </p:nvPr>
        </p:nvSpPr>
        <p:spPr/>
        <p:txBody>
          <a:bodyPr/>
          <a:lstStyle/>
          <a:p>
            <a:r>
              <a:rPr lang="en-US" b="1" dirty="0"/>
              <a:t>class</a:t>
            </a:r>
            <a:r>
              <a:rPr lang="en-US" dirty="0"/>
              <a:t> </a:t>
            </a:r>
            <a:r>
              <a:rPr lang="en-US" dirty="0" err="1"/>
              <a:t>FinalExample</a:t>
            </a:r>
            <a:r>
              <a:rPr lang="en-US" dirty="0"/>
              <a:t>{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b="1" dirty="0"/>
              <a:t>final</a:t>
            </a:r>
            <a:r>
              <a:rPr lang="en-US" dirty="0"/>
              <a:t> </a:t>
            </a:r>
            <a:r>
              <a:rPr lang="en-US" b="1" dirty="0" err="1"/>
              <a:t>int</a:t>
            </a:r>
            <a:r>
              <a:rPr lang="en-US" dirty="0"/>
              <a:t> x=100;  </a:t>
            </a:r>
          </a:p>
          <a:p>
            <a:r>
              <a:rPr lang="en-US" dirty="0"/>
              <a:t>x=200;//Compile Time Error  </a:t>
            </a:r>
          </a:p>
          <a:p>
            <a:r>
              <a:rPr lang="en-US" dirty="0"/>
              <a:t>}}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64</a:t>
            </a:fld>
            <a:endParaRPr lang="en-US"/>
          </a:p>
        </p:txBody>
      </p:sp>
    </p:spTree>
    <p:extLst>
      <p:ext uri="{BB962C8B-B14F-4D97-AF65-F5344CB8AC3E}">
        <p14:creationId xmlns:p14="http://schemas.microsoft.com/office/powerpoint/2010/main" val="273338254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finally example</a:t>
            </a:r>
          </a:p>
        </p:txBody>
      </p:sp>
      <p:sp>
        <p:nvSpPr>
          <p:cNvPr id="3" name="Content Placeholder 2"/>
          <p:cNvSpPr>
            <a:spLocks noGrp="1"/>
          </p:cNvSpPr>
          <p:nvPr>
            <p:ph idx="1"/>
          </p:nvPr>
        </p:nvSpPr>
        <p:spPr/>
        <p:txBody>
          <a:bodyPr/>
          <a:lstStyle/>
          <a:p>
            <a:r>
              <a:rPr lang="en-US" b="1" dirty="0"/>
              <a:t>class</a:t>
            </a:r>
            <a:r>
              <a:rPr lang="en-US" dirty="0"/>
              <a:t> </a:t>
            </a:r>
            <a:r>
              <a:rPr lang="en-US" dirty="0" err="1"/>
              <a:t>FinallyExample</a:t>
            </a:r>
            <a:r>
              <a:rPr lang="en-US" dirty="0"/>
              <a:t>{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b="1" dirty="0"/>
              <a:t>try</a:t>
            </a:r>
            <a:r>
              <a:rPr lang="en-US" dirty="0"/>
              <a:t>{  </a:t>
            </a:r>
          </a:p>
          <a:p>
            <a:r>
              <a:rPr lang="en-US" b="1" dirty="0" err="1"/>
              <a:t>int</a:t>
            </a:r>
            <a:r>
              <a:rPr lang="en-US" dirty="0"/>
              <a:t> x=300;  </a:t>
            </a:r>
          </a:p>
          <a:p>
            <a:r>
              <a:rPr lang="en-US" dirty="0"/>
              <a:t>}</a:t>
            </a:r>
            <a:r>
              <a:rPr lang="en-US" b="1" dirty="0"/>
              <a:t>catch</a:t>
            </a:r>
            <a:r>
              <a:rPr lang="en-US" dirty="0"/>
              <a:t>(Exception e){</a:t>
            </a:r>
            <a:r>
              <a:rPr lang="en-US" dirty="0" err="1"/>
              <a:t>System.out.println</a:t>
            </a:r>
            <a:r>
              <a:rPr lang="en-US" dirty="0"/>
              <a:t>(e);}  </a:t>
            </a:r>
          </a:p>
          <a:p>
            <a:r>
              <a:rPr lang="en-US" b="1" dirty="0"/>
              <a:t>finally</a:t>
            </a:r>
            <a:r>
              <a:rPr lang="en-US" dirty="0"/>
              <a:t>{</a:t>
            </a:r>
            <a:r>
              <a:rPr lang="en-US" dirty="0" err="1"/>
              <a:t>System.out.println</a:t>
            </a:r>
            <a:r>
              <a:rPr lang="en-US" dirty="0"/>
              <a:t>("finally block is executed");}  </a:t>
            </a:r>
          </a:p>
          <a:p>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65</a:t>
            </a:fld>
            <a:endParaRPr lang="en-US"/>
          </a:p>
        </p:txBody>
      </p:sp>
    </p:spTree>
    <p:extLst>
      <p:ext uri="{BB962C8B-B14F-4D97-AF65-F5344CB8AC3E}">
        <p14:creationId xmlns:p14="http://schemas.microsoft.com/office/powerpoint/2010/main" val="255919558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finalize example</a:t>
            </a:r>
            <a:br>
              <a:rPr lang="en-US" dirty="0"/>
            </a:br>
            <a:endParaRPr lang="en-US" dirty="0"/>
          </a:p>
        </p:txBody>
      </p:sp>
      <p:sp>
        <p:nvSpPr>
          <p:cNvPr id="3" name="Content Placeholder 2"/>
          <p:cNvSpPr>
            <a:spLocks noGrp="1"/>
          </p:cNvSpPr>
          <p:nvPr>
            <p:ph idx="1"/>
          </p:nvPr>
        </p:nvSpPr>
        <p:spPr/>
        <p:txBody>
          <a:bodyPr/>
          <a:lstStyle/>
          <a:p>
            <a:r>
              <a:rPr lang="en-US" b="1" dirty="0"/>
              <a:t>class</a:t>
            </a:r>
            <a:r>
              <a:rPr lang="en-US" dirty="0"/>
              <a:t> </a:t>
            </a:r>
            <a:r>
              <a:rPr lang="en-US" dirty="0" err="1"/>
              <a:t>FinalizeExample</a:t>
            </a:r>
            <a:r>
              <a:rPr lang="en-US" dirty="0"/>
              <a:t>{  </a:t>
            </a:r>
          </a:p>
          <a:p>
            <a:r>
              <a:rPr lang="en-US" b="1" dirty="0"/>
              <a:t>public</a:t>
            </a:r>
            <a:r>
              <a:rPr lang="en-US" dirty="0"/>
              <a:t> </a:t>
            </a:r>
            <a:r>
              <a:rPr lang="en-US" b="1" dirty="0"/>
              <a:t>void</a:t>
            </a:r>
            <a:r>
              <a:rPr lang="en-US" dirty="0"/>
              <a:t> finalize(){System.out.println("finalize called");}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err="1"/>
              <a:t>FinalizeExample</a:t>
            </a:r>
            <a:r>
              <a:rPr lang="en-US" dirty="0"/>
              <a:t> f1=</a:t>
            </a:r>
            <a:r>
              <a:rPr lang="en-US" b="1" dirty="0"/>
              <a:t>new</a:t>
            </a:r>
            <a:r>
              <a:rPr lang="en-US" dirty="0"/>
              <a:t> </a:t>
            </a:r>
            <a:r>
              <a:rPr lang="en-US" dirty="0" err="1"/>
              <a:t>FinalizeExample</a:t>
            </a:r>
            <a:r>
              <a:rPr lang="en-US" dirty="0"/>
              <a:t>();  </a:t>
            </a:r>
          </a:p>
          <a:p>
            <a:r>
              <a:rPr lang="en-US" dirty="0" err="1"/>
              <a:t>FinalizeExample</a:t>
            </a:r>
            <a:r>
              <a:rPr lang="en-US" dirty="0"/>
              <a:t> f2=</a:t>
            </a:r>
            <a:r>
              <a:rPr lang="en-US" b="1" dirty="0"/>
              <a:t>new</a:t>
            </a:r>
            <a:r>
              <a:rPr lang="en-US" dirty="0"/>
              <a:t> </a:t>
            </a:r>
            <a:r>
              <a:rPr lang="en-US" dirty="0" err="1"/>
              <a:t>FinalizeExample</a:t>
            </a:r>
            <a:r>
              <a:rPr lang="en-US" dirty="0"/>
              <a:t>();  </a:t>
            </a:r>
          </a:p>
          <a:p>
            <a:r>
              <a:rPr lang="en-US" dirty="0"/>
              <a:t>f1=</a:t>
            </a:r>
            <a:r>
              <a:rPr lang="en-US" b="1" dirty="0"/>
              <a:t>null</a:t>
            </a:r>
            <a:r>
              <a:rPr lang="en-US" dirty="0"/>
              <a:t>;  </a:t>
            </a:r>
          </a:p>
          <a:p>
            <a:r>
              <a:rPr lang="en-US" dirty="0"/>
              <a:t>f2=</a:t>
            </a:r>
            <a:r>
              <a:rPr lang="en-US" b="1" dirty="0"/>
              <a:t>null</a:t>
            </a:r>
            <a:r>
              <a:rPr lang="en-US" dirty="0"/>
              <a:t>;  </a:t>
            </a:r>
          </a:p>
          <a:p>
            <a:r>
              <a:rPr lang="en-US" dirty="0" err="1"/>
              <a:t>System.gc</a:t>
            </a:r>
            <a:r>
              <a:rPr lang="en-US" dirty="0"/>
              <a:t>();  </a:t>
            </a:r>
          </a:p>
          <a:p>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66</a:t>
            </a:fld>
            <a:endParaRPr lang="en-US"/>
          </a:p>
        </p:txBody>
      </p:sp>
    </p:spTree>
    <p:extLst>
      <p:ext uri="{BB962C8B-B14F-4D97-AF65-F5344CB8AC3E}">
        <p14:creationId xmlns:p14="http://schemas.microsoft.com/office/powerpoint/2010/main" val="265116080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Hierarchy of Java Exception classes</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7</a:t>
            </a:fld>
            <a:endParaRPr lang="en-US"/>
          </a:p>
        </p:txBody>
      </p:sp>
      <p:pic>
        <p:nvPicPr>
          <p:cNvPr id="3074" name="Picture 2" descr="hierarchy of exception handl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09616" y="2160588"/>
            <a:ext cx="4132806"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14237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Exception</a:t>
            </a:r>
            <a:br>
              <a:rPr lang="en-US" dirty="0"/>
            </a:b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825897077"/>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8</a:t>
            </a:fld>
            <a:endParaRPr lang="en-US"/>
          </a:p>
        </p:txBody>
      </p:sp>
    </p:spTree>
    <p:extLst>
      <p:ext uri="{BB962C8B-B14F-4D97-AF65-F5344CB8AC3E}">
        <p14:creationId xmlns:p14="http://schemas.microsoft.com/office/powerpoint/2010/main" val="9189809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a:t>
            </a:r>
          </a:p>
        </p:txBody>
      </p:sp>
      <p:sp>
        <p:nvSpPr>
          <p:cNvPr id="3" name="Content Placeholder 2"/>
          <p:cNvSpPr>
            <a:spLocks noGrp="1"/>
          </p:cNvSpPr>
          <p:nvPr>
            <p:ph idx="1"/>
          </p:nvPr>
        </p:nvSpPr>
        <p:spPr/>
        <p:txBody>
          <a:bodyPr/>
          <a:lstStyle/>
          <a:p>
            <a:r>
              <a:rPr lang="en-US" dirty="0"/>
              <a:t>Error is irrecoverable </a:t>
            </a:r>
          </a:p>
          <a:p>
            <a:r>
              <a:rPr lang="en-US" dirty="0"/>
              <a:t>e.g. </a:t>
            </a:r>
            <a:r>
              <a:rPr lang="en-US" dirty="0" err="1"/>
              <a:t>OutOfMemoryError</a:t>
            </a:r>
            <a:r>
              <a:rPr lang="en-US" dirty="0"/>
              <a:t>, </a:t>
            </a:r>
          </a:p>
          <a:p>
            <a:r>
              <a:rPr lang="en-US" dirty="0" err="1"/>
              <a:t>VirtualMachineError</a:t>
            </a:r>
            <a:r>
              <a:rPr lang="en-US" dirty="0"/>
              <a:t>, </a:t>
            </a:r>
          </a:p>
          <a:p>
            <a:r>
              <a:rPr lang="en-US" dirty="0" err="1"/>
              <a:t>AssertionError</a:t>
            </a:r>
            <a:r>
              <a:rPr lang="en-US" dirty="0"/>
              <a:t> etc.</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9</a:t>
            </a:fld>
            <a:endParaRPr lang="en-US"/>
          </a:p>
        </p:txBody>
      </p:sp>
    </p:spTree>
    <p:extLst>
      <p:ext uri="{BB962C8B-B14F-4D97-AF65-F5344CB8AC3E}">
        <p14:creationId xmlns:p14="http://schemas.microsoft.com/office/powerpoint/2010/main" val="202868763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Default Theme</Template>
  <TotalTime>1111</TotalTime>
  <Words>1599</Words>
  <Application>Microsoft Office PowerPoint</Application>
  <PresentationFormat>Widescreen</PresentationFormat>
  <Paragraphs>590</Paragraphs>
  <Slides>66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66</vt:i4>
      </vt:variant>
    </vt:vector>
  </HeadingPairs>
  <TitlesOfParts>
    <vt:vector size="73" baseType="lpstr">
      <vt:lpstr>Arial</vt:lpstr>
      <vt:lpstr>Courier New</vt:lpstr>
      <vt:lpstr>times new roman</vt:lpstr>
      <vt:lpstr>Trebuchet MS</vt:lpstr>
      <vt:lpstr>verdana</vt:lpstr>
      <vt:lpstr>Wingdings 3</vt:lpstr>
      <vt:lpstr>Facet</vt:lpstr>
      <vt:lpstr>Java Exception Handling</vt:lpstr>
      <vt:lpstr>Exception Handling</vt:lpstr>
      <vt:lpstr>What is exception?</vt:lpstr>
      <vt:lpstr>What is Exception Handling?</vt:lpstr>
      <vt:lpstr>Exception Handling</vt:lpstr>
      <vt:lpstr>Example</vt:lpstr>
      <vt:lpstr>Hierarchy of Java Exception classes</vt:lpstr>
      <vt:lpstr>Types of Exception </vt:lpstr>
      <vt:lpstr>Error?</vt:lpstr>
      <vt:lpstr>Common scenarios where exceptions may occur </vt:lpstr>
      <vt:lpstr>1) Scenario where ArithmeticException occurs </vt:lpstr>
      <vt:lpstr>2) Scenario where NullPointerException occurs</vt:lpstr>
      <vt:lpstr>3) Scenario where NumberFormatException occurs </vt:lpstr>
      <vt:lpstr>Example:</vt:lpstr>
      <vt:lpstr>4) Scenario where ArrayIndexOutOfBoundsException occurs</vt:lpstr>
      <vt:lpstr>Java Exception Handling Keywords</vt:lpstr>
      <vt:lpstr>try-catch block</vt:lpstr>
      <vt:lpstr>try block</vt:lpstr>
      <vt:lpstr>Syntax of java try-catch </vt:lpstr>
      <vt:lpstr>PowerPoint Presentation</vt:lpstr>
      <vt:lpstr>Syntax of try-finally block </vt:lpstr>
      <vt:lpstr>Java catch block </vt:lpstr>
      <vt:lpstr>Problem without exception handling </vt:lpstr>
      <vt:lpstr>output</vt:lpstr>
      <vt:lpstr>Solution by exception handling </vt:lpstr>
      <vt:lpstr>output</vt:lpstr>
      <vt:lpstr>Internal working of java try-catch block </vt:lpstr>
      <vt:lpstr> Multi catch block </vt:lpstr>
      <vt:lpstr>Example</vt:lpstr>
      <vt:lpstr>Notes</vt:lpstr>
      <vt:lpstr>Nested try block </vt:lpstr>
      <vt:lpstr>Syntax:</vt:lpstr>
      <vt:lpstr>finally block </vt:lpstr>
      <vt:lpstr>finally block</vt:lpstr>
      <vt:lpstr>finally block</vt:lpstr>
      <vt:lpstr>Note</vt:lpstr>
      <vt:lpstr>Why use java finally </vt:lpstr>
      <vt:lpstr>Usage of Java finally  Case 1 : When exception doesn’t occur  </vt:lpstr>
      <vt:lpstr>Usage of Java finally  Case 2 : When exception occurs and not handled </vt:lpstr>
      <vt:lpstr>Usage of Java finally  Case 3: When exception occurs and handled</vt:lpstr>
      <vt:lpstr>Notes</vt:lpstr>
      <vt:lpstr>***Guess the output</vt:lpstr>
      <vt:lpstr>Output</vt:lpstr>
      <vt:lpstr>throw keyword </vt:lpstr>
      <vt:lpstr>throw keyword</vt:lpstr>
      <vt:lpstr>throw keyword example</vt:lpstr>
      <vt:lpstr>throw keyword example</vt:lpstr>
      <vt:lpstr>Custom/User defined Exception</vt:lpstr>
      <vt:lpstr>Custom Exception </vt:lpstr>
      <vt:lpstr>InvalidAgeException Class</vt:lpstr>
      <vt:lpstr>TestCustomException1</vt:lpstr>
      <vt:lpstr>Output</vt:lpstr>
      <vt:lpstr>throws Keyword</vt:lpstr>
      <vt:lpstr>Syntax of java throws </vt:lpstr>
      <vt:lpstr>Which exception should be declared </vt:lpstr>
      <vt:lpstr>Advantage of Java throws keyword </vt:lpstr>
      <vt:lpstr>Java throws example </vt:lpstr>
      <vt:lpstr>output</vt:lpstr>
      <vt:lpstr>Difference between throw and throws in Java </vt:lpstr>
      <vt:lpstr>Difference between throw and throws</vt:lpstr>
      <vt:lpstr> Java throw and throws example </vt:lpstr>
      <vt:lpstr>What are differences among throw, throws and thrown?</vt:lpstr>
      <vt:lpstr>Difference between final, finally and finalize </vt:lpstr>
      <vt:lpstr>final example</vt:lpstr>
      <vt:lpstr>finally example</vt:lpstr>
      <vt:lpstr>finalize example </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Exception Handling</dc:title>
  <dc:creator>Arepalli, Manga Rao</dc:creator>
  <cp:lastModifiedBy>Arepalli, Manga Rao (US - Hyderabad)</cp:lastModifiedBy>
  <cp:revision>53</cp:revision>
  <dcterms:created xsi:type="dcterms:W3CDTF">2016-06-16T02:30:04Z</dcterms:created>
  <dcterms:modified xsi:type="dcterms:W3CDTF">2018-11-09T03:46:00Z</dcterms:modified>
</cp:coreProperties>
</file>