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sldIdLst>
    <p:sldId id="256" r:id="rId2"/>
    <p:sldId id="257" r:id="rId3"/>
    <p:sldId id="258" r:id="rId4"/>
    <p:sldId id="259" r:id="rId5"/>
    <p:sldId id="260" r:id="rId6"/>
    <p:sldId id="277"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05ECC89-E813-49AA-A151-6677C0F0460A}" type="datetimeFigureOut">
              <a:rPr lang="en-US" smtClean="0"/>
              <a:t>5/23/2016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09FE0A-4773-498E-A88B-BBB2471D84A6}" type="slidenum">
              <a:rPr lang="en-US" smtClean="0"/>
              <a:t>‹#›</a:t>
            </a:fld>
            <a:endParaRPr lang="en-US"/>
          </a:p>
        </p:txBody>
      </p:sp>
    </p:spTree>
    <p:extLst>
      <p:ext uri="{BB962C8B-B14F-4D97-AF65-F5344CB8AC3E}">
        <p14:creationId xmlns:p14="http://schemas.microsoft.com/office/powerpoint/2010/main" val="3020409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5ECC89-E813-49AA-A151-6677C0F0460A}" type="datetimeFigureOut">
              <a:rPr lang="en-US" smtClean="0"/>
              <a:t>5/23/2016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09FE0A-4773-498E-A88B-BBB2471D84A6}" type="slidenum">
              <a:rPr lang="en-US" smtClean="0"/>
              <a:t>‹#›</a:t>
            </a:fld>
            <a:endParaRPr lang="en-US"/>
          </a:p>
        </p:txBody>
      </p:sp>
    </p:spTree>
    <p:extLst>
      <p:ext uri="{BB962C8B-B14F-4D97-AF65-F5344CB8AC3E}">
        <p14:creationId xmlns:p14="http://schemas.microsoft.com/office/powerpoint/2010/main" val="3642738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5ECC89-E813-49AA-A151-6677C0F0460A}" type="datetimeFigureOut">
              <a:rPr lang="en-US" smtClean="0"/>
              <a:t>5/23/2016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09FE0A-4773-498E-A88B-BBB2471D84A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786464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5ECC89-E813-49AA-A151-6677C0F0460A}" type="datetimeFigureOut">
              <a:rPr lang="en-US" smtClean="0"/>
              <a:t>5/23/2016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09FE0A-4773-498E-A88B-BBB2471D84A6}" type="slidenum">
              <a:rPr lang="en-US" smtClean="0"/>
              <a:t>‹#›</a:t>
            </a:fld>
            <a:endParaRPr lang="en-US"/>
          </a:p>
        </p:txBody>
      </p:sp>
    </p:spTree>
    <p:extLst>
      <p:ext uri="{BB962C8B-B14F-4D97-AF65-F5344CB8AC3E}">
        <p14:creationId xmlns:p14="http://schemas.microsoft.com/office/powerpoint/2010/main" val="104503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5ECC89-E813-49AA-A151-6677C0F0460A}" type="datetimeFigureOut">
              <a:rPr lang="en-US" smtClean="0"/>
              <a:t>5/23/2016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09FE0A-4773-498E-A88B-BBB2471D84A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859289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5ECC89-E813-49AA-A151-6677C0F0460A}" type="datetimeFigureOut">
              <a:rPr lang="en-US" smtClean="0"/>
              <a:t>5/23/2016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09FE0A-4773-498E-A88B-BBB2471D84A6}" type="slidenum">
              <a:rPr lang="en-US" smtClean="0"/>
              <a:t>‹#›</a:t>
            </a:fld>
            <a:endParaRPr lang="en-US"/>
          </a:p>
        </p:txBody>
      </p:sp>
    </p:spTree>
    <p:extLst>
      <p:ext uri="{BB962C8B-B14F-4D97-AF65-F5344CB8AC3E}">
        <p14:creationId xmlns:p14="http://schemas.microsoft.com/office/powerpoint/2010/main" val="41473766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05ECC89-E813-49AA-A151-6677C0F0460A}" type="datetimeFigureOut">
              <a:rPr lang="en-US" smtClean="0"/>
              <a:t>5/23/2016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09FE0A-4773-498E-A88B-BBB2471D84A6}" type="slidenum">
              <a:rPr lang="en-US" smtClean="0"/>
              <a:t>‹#›</a:t>
            </a:fld>
            <a:endParaRPr lang="en-US"/>
          </a:p>
        </p:txBody>
      </p:sp>
    </p:spTree>
    <p:extLst>
      <p:ext uri="{BB962C8B-B14F-4D97-AF65-F5344CB8AC3E}">
        <p14:creationId xmlns:p14="http://schemas.microsoft.com/office/powerpoint/2010/main" val="34134011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05ECC89-E813-49AA-A151-6677C0F0460A}" type="datetimeFigureOut">
              <a:rPr lang="en-US" smtClean="0"/>
              <a:t>5/23/2016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09FE0A-4773-498E-A88B-BBB2471D84A6}" type="slidenum">
              <a:rPr lang="en-US" smtClean="0"/>
              <a:t>‹#›</a:t>
            </a:fld>
            <a:endParaRPr lang="en-US"/>
          </a:p>
        </p:txBody>
      </p:sp>
    </p:spTree>
    <p:extLst>
      <p:ext uri="{BB962C8B-B14F-4D97-AF65-F5344CB8AC3E}">
        <p14:creationId xmlns:p14="http://schemas.microsoft.com/office/powerpoint/2010/main" val="2240110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05ECC89-E813-49AA-A151-6677C0F0460A}" type="datetimeFigureOut">
              <a:rPr lang="en-US" smtClean="0"/>
              <a:t>5/23/2016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09FE0A-4773-498E-A88B-BBB2471D84A6}" type="slidenum">
              <a:rPr lang="en-US" smtClean="0"/>
              <a:t>‹#›</a:t>
            </a:fld>
            <a:endParaRPr lang="en-US"/>
          </a:p>
        </p:txBody>
      </p:sp>
    </p:spTree>
    <p:extLst>
      <p:ext uri="{BB962C8B-B14F-4D97-AF65-F5344CB8AC3E}">
        <p14:creationId xmlns:p14="http://schemas.microsoft.com/office/powerpoint/2010/main" val="388270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5ECC89-E813-49AA-A151-6677C0F0460A}" type="datetimeFigureOut">
              <a:rPr lang="en-US" smtClean="0"/>
              <a:t>5/23/2016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09FE0A-4773-498E-A88B-BBB2471D84A6}" type="slidenum">
              <a:rPr lang="en-US" smtClean="0"/>
              <a:t>‹#›</a:t>
            </a:fld>
            <a:endParaRPr lang="en-US"/>
          </a:p>
        </p:txBody>
      </p:sp>
    </p:spTree>
    <p:extLst>
      <p:ext uri="{BB962C8B-B14F-4D97-AF65-F5344CB8AC3E}">
        <p14:creationId xmlns:p14="http://schemas.microsoft.com/office/powerpoint/2010/main" val="3708495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05ECC89-E813-49AA-A151-6677C0F0460A}" type="datetimeFigureOut">
              <a:rPr lang="en-US" smtClean="0"/>
              <a:t>5/23/2016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09FE0A-4773-498E-A88B-BBB2471D84A6}" type="slidenum">
              <a:rPr lang="en-US" smtClean="0"/>
              <a:t>‹#›</a:t>
            </a:fld>
            <a:endParaRPr lang="en-US"/>
          </a:p>
        </p:txBody>
      </p:sp>
    </p:spTree>
    <p:extLst>
      <p:ext uri="{BB962C8B-B14F-4D97-AF65-F5344CB8AC3E}">
        <p14:creationId xmlns:p14="http://schemas.microsoft.com/office/powerpoint/2010/main" val="3717838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05ECC89-E813-49AA-A151-6677C0F0460A}" type="datetimeFigureOut">
              <a:rPr lang="en-US" smtClean="0"/>
              <a:t>5/23/2016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09FE0A-4773-498E-A88B-BBB2471D84A6}" type="slidenum">
              <a:rPr lang="en-US" smtClean="0"/>
              <a:t>‹#›</a:t>
            </a:fld>
            <a:endParaRPr lang="en-US"/>
          </a:p>
        </p:txBody>
      </p:sp>
    </p:spTree>
    <p:extLst>
      <p:ext uri="{BB962C8B-B14F-4D97-AF65-F5344CB8AC3E}">
        <p14:creationId xmlns:p14="http://schemas.microsoft.com/office/powerpoint/2010/main" val="1097444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05ECC89-E813-49AA-A151-6677C0F0460A}" type="datetimeFigureOut">
              <a:rPr lang="en-US" smtClean="0"/>
              <a:t>5/23/2016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09FE0A-4773-498E-A88B-BBB2471D84A6}" type="slidenum">
              <a:rPr lang="en-US" smtClean="0"/>
              <a:t>‹#›</a:t>
            </a:fld>
            <a:endParaRPr lang="en-US"/>
          </a:p>
        </p:txBody>
      </p:sp>
    </p:spTree>
    <p:extLst>
      <p:ext uri="{BB962C8B-B14F-4D97-AF65-F5344CB8AC3E}">
        <p14:creationId xmlns:p14="http://schemas.microsoft.com/office/powerpoint/2010/main" val="1419851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5ECC89-E813-49AA-A151-6677C0F0460A}" type="datetimeFigureOut">
              <a:rPr lang="en-US" smtClean="0"/>
              <a:t>5/23/2016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09FE0A-4773-498E-A88B-BBB2471D84A6}" type="slidenum">
              <a:rPr lang="en-US" smtClean="0"/>
              <a:t>‹#›</a:t>
            </a:fld>
            <a:endParaRPr lang="en-US"/>
          </a:p>
        </p:txBody>
      </p:sp>
    </p:spTree>
    <p:extLst>
      <p:ext uri="{BB962C8B-B14F-4D97-AF65-F5344CB8AC3E}">
        <p14:creationId xmlns:p14="http://schemas.microsoft.com/office/powerpoint/2010/main" val="2751322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5ECC89-E813-49AA-A151-6677C0F0460A}" type="datetimeFigureOut">
              <a:rPr lang="en-US" smtClean="0"/>
              <a:t>5/23/2016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09FE0A-4773-498E-A88B-BBB2471D84A6}" type="slidenum">
              <a:rPr lang="en-US" smtClean="0"/>
              <a:t>‹#›</a:t>
            </a:fld>
            <a:endParaRPr lang="en-US"/>
          </a:p>
        </p:txBody>
      </p:sp>
    </p:spTree>
    <p:extLst>
      <p:ext uri="{BB962C8B-B14F-4D97-AF65-F5344CB8AC3E}">
        <p14:creationId xmlns:p14="http://schemas.microsoft.com/office/powerpoint/2010/main" val="2697079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5ECC89-E813-49AA-A151-6677C0F0460A}" type="datetimeFigureOut">
              <a:rPr lang="en-US" smtClean="0"/>
              <a:t>5/23/2016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09FE0A-4773-498E-A88B-BBB2471D84A6}" type="slidenum">
              <a:rPr lang="en-US" smtClean="0"/>
              <a:t>‹#›</a:t>
            </a:fld>
            <a:endParaRPr lang="en-US"/>
          </a:p>
        </p:txBody>
      </p:sp>
    </p:spTree>
    <p:extLst>
      <p:ext uri="{BB962C8B-B14F-4D97-AF65-F5344CB8AC3E}">
        <p14:creationId xmlns:p14="http://schemas.microsoft.com/office/powerpoint/2010/main" val="1341970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05ECC89-E813-49AA-A151-6677C0F0460A}" type="datetimeFigureOut">
              <a:rPr lang="en-US" smtClean="0"/>
              <a:t>5/23/2016</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0E09FE0A-4773-498E-A88B-BBB2471D84A6}" type="slidenum">
              <a:rPr lang="en-US" smtClean="0"/>
              <a:t>‹#›</a:t>
            </a:fld>
            <a:endParaRPr lang="en-US"/>
          </a:p>
        </p:txBody>
      </p:sp>
    </p:spTree>
    <p:extLst>
      <p:ext uri="{BB962C8B-B14F-4D97-AF65-F5344CB8AC3E}">
        <p14:creationId xmlns:p14="http://schemas.microsoft.com/office/powerpoint/2010/main" val="2281355867"/>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javatpoint.com/java-inner-class#nestedad" TargetMode="External"/><Relationship Id="rId2" Type="http://schemas.openxmlformats.org/officeDocument/2006/relationships/hyperlink" Target="http://www.javatpoint.com/java-inner-class" TargetMode="External"/><Relationship Id="rId1" Type="http://schemas.openxmlformats.org/officeDocument/2006/relationships/slideLayout" Target="../slideLayouts/slideLayout2.xml"/><Relationship Id="rId5" Type="http://schemas.openxmlformats.org/officeDocument/2006/relationships/hyperlink" Target="http://www.javatpoint.com/java-inner-class#nestedtypes" TargetMode="External"/><Relationship Id="rId4" Type="http://schemas.openxmlformats.org/officeDocument/2006/relationships/hyperlink" Target="http://www.javatpoint.com/java-inner-class#nesteddiff"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javatpoint.com/anonymous-inner-class" TargetMode="External"/><Relationship Id="rId2" Type="http://schemas.openxmlformats.org/officeDocument/2006/relationships/hyperlink" Target="http://www.javatpoint.com/member-inner-class" TargetMode="External"/><Relationship Id="rId1" Type="http://schemas.openxmlformats.org/officeDocument/2006/relationships/slideLayout" Target="../slideLayouts/slideLayout2.xml"/><Relationship Id="rId6" Type="http://schemas.openxmlformats.org/officeDocument/2006/relationships/hyperlink" Target="http://www.javatpoint.com/nested-interface" TargetMode="External"/><Relationship Id="rId5" Type="http://schemas.openxmlformats.org/officeDocument/2006/relationships/hyperlink" Target="http://www.javatpoint.com/static-nested-class" TargetMode="External"/><Relationship Id="rId4" Type="http://schemas.openxmlformats.org/officeDocument/2006/relationships/hyperlink" Target="http://www.javatpoint.com/local-inner-clas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Inner Classes</a:t>
            </a:r>
            <a:endParaRPr lang="en-US" dirty="0"/>
          </a:p>
        </p:txBody>
      </p:sp>
      <p:sp>
        <p:nvSpPr>
          <p:cNvPr id="3" name="Subtitle 2"/>
          <p:cNvSpPr>
            <a:spLocks noGrp="1"/>
          </p:cNvSpPr>
          <p:nvPr>
            <p:ph type="subTitle" idx="1"/>
          </p:nvPr>
        </p:nvSpPr>
        <p:spPr/>
        <p:txBody>
          <a:bodyPr/>
          <a:lstStyle/>
          <a:p>
            <a:r>
              <a:rPr lang="en-US" dirty="0" smtClean="0"/>
              <a:t> </a:t>
            </a:r>
            <a:endParaRPr lang="en-US" dirty="0"/>
          </a:p>
        </p:txBody>
      </p:sp>
    </p:spTree>
    <p:extLst>
      <p:ext uri="{BB962C8B-B14F-4D97-AF65-F5344CB8AC3E}">
        <p14:creationId xmlns:p14="http://schemas.microsoft.com/office/powerpoint/2010/main" val="23618939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Member inner class</a:t>
            </a:r>
            <a:br>
              <a:rPr lang="en-US" dirty="0"/>
            </a:br>
            <a:endParaRPr lang="en-US" dirty="0"/>
          </a:p>
        </p:txBody>
      </p:sp>
      <p:sp>
        <p:nvSpPr>
          <p:cNvPr id="3" name="Content Placeholder 2"/>
          <p:cNvSpPr>
            <a:spLocks noGrp="1"/>
          </p:cNvSpPr>
          <p:nvPr>
            <p:ph idx="1"/>
          </p:nvPr>
        </p:nvSpPr>
        <p:spPr/>
        <p:txBody>
          <a:bodyPr>
            <a:normAutofit/>
          </a:bodyPr>
          <a:lstStyle/>
          <a:p>
            <a:r>
              <a:rPr lang="en-US" dirty="0"/>
              <a:t>A non-static class that is created inside a class but outside a method is called member inner class</a:t>
            </a:r>
            <a:r>
              <a:rPr lang="en-US" dirty="0" smtClean="0"/>
              <a:t>.</a:t>
            </a:r>
          </a:p>
          <a:p>
            <a:r>
              <a:rPr lang="en-US" dirty="0" smtClean="0"/>
              <a:t>Syntax</a:t>
            </a:r>
          </a:p>
          <a:p>
            <a:pPr marL="457200" lvl="1" indent="0" algn="just">
              <a:buNone/>
            </a:pPr>
            <a:r>
              <a:rPr lang="en-US" b="1" i="0" dirty="0" smtClean="0">
                <a:solidFill>
                  <a:srgbClr val="006699"/>
                </a:solidFill>
                <a:effectLst/>
                <a:latin typeface="Verdana" panose="020B0604030504040204" pitchFamily="34" charset="0"/>
              </a:rPr>
              <a:t>class</a:t>
            </a:r>
            <a:r>
              <a:rPr lang="en-US" b="0" i="0" dirty="0" smtClean="0">
                <a:solidFill>
                  <a:srgbClr val="000000"/>
                </a:solidFill>
                <a:effectLst/>
                <a:latin typeface="Verdana" panose="020B0604030504040204" pitchFamily="34" charset="0"/>
              </a:rPr>
              <a:t> Outer{  </a:t>
            </a:r>
          </a:p>
          <a:p>
            <a:pPr marL="457200" lvl="1" indent="0" algn="just">
              <a:buNone/>
            </a:pPr>
            <a:r>
              <a:rPr lang="en-US" b="0" i="0" dirty="0" smtClean="0">
                <a:solidFill>
                  <a:srgbClr val="000000"/>
                </a:solidFill>
                <a:effectLst/>
                <a:latin typeface="Verdana" panose="020B0604030504040204" pitchFamily="34" charset="0"/>
              </a:rPr>
              <a:t> </a:t>
            </a:r>
            <a:r>
              <a:rPr lang="en-US" b="0" i="0" dirty="0" smtClean="0">
                <a:solidFill>
                  <a:srgbClr val="008200"/>
                </a:solidFill>
                <a:effectLst/>
                <a:latin typeface="Verdana" panose="020B0604030504040204" pitchFamily="34" charset="0"/>
              </a:rPr>
              <a:t>//code</a:t>
            </a:r>
            <a:r>
              <a:rPr lang="en-US" b="0" i="0" dirty="0" smtClean="0">
                <a:solidFill>
                  <a:srgbClr val="000000"/>
                </a:solidFill>
                <a:effectLst/>
                <a:latin typeface="Verdana" panose="020B0604030504040204" pitchFamily="34" charset="0"/>
              </a:rPr>
              <a:t>  </a:t>
            </a:r>
          </a:p>
          <a:p>
            <a:pPr marL="457200" lvl="1" indent="0" algn="just">
              <a:buNone/>
            </a:pPr>
            <a:r>
              <a:rPr lang="en-US" b="0" i="0" dirty="0" smtClean="0">
                <a:solidFill>
                  <a:srgbClr val="000000"/>
                </a:solidFill>
                <a:effectLst/>
                <a:latin typeface="Verdana" panose="020B0604030504040204" pitchFamily="34" charset="0"/>
              </a:rPr>
              <a:t> </a:t>
            </a:r>
            <a:r>
              <a:rPr lang="en-US" b="1" i="0" dirty="0" smtClean="0">
                <a:solidFill>
                  <a:srgbClr val="006699"/>
                </a:solidFill>
                <a:effectLst/>
                <a:latin typeface="Verdana" panose="020B0604030504040204" pitchFamily="34" charset="0"/>
              </a:rPr>
              <a:t>class</a:t>
            </a:r>
            <a:r>
              <a:rPr lang="en-US" b="0" i="0" dirty="0" smtClean="0">
                <a:solidFill>
                  <a:srgbClr val="000000"/>
                </a:solidFill>
                <a:effectLst/>
                <a:latin typeface="Verdana" panose="020B0604030504040204" pitchFamily="34" charset="0"/>
              </a:rPr>
              <a:t> Inner{  </a:t>
            </a:r>
          </a:p>
          <a:p>
            <a:pPr marL="457200" lvl="1" indent="0" algn="just">
              <a:buNone/>
            </a:pPr>
            <a:r>
              <a:rPr lang="en-US" b="0" i="0" dirty="0" smtClean="0">
                <a:solidFill>
                  <a:srgbClr val="000000"/>
                </a:solidFill>
                <a:effectLst/>
                <a:latin typeface="Verdana" panose="020B0604030504040204" pitchFamily="34" charset="0"/>
              </a:rPr>
              <a:t>  </a:t>
            </a:r>
            <a:r>
              <a:rPr lang="en-US" b="0" i="0" dirty="0" smtClean="0">
                <a:solidFill>
                  <a:srgbClr val="008200"/>
                </a:solidFill>
                <a:effectLst/>
                <a:latin typeface="Verdana" panose="020B0604030504040204" pitchFamily="34" charset="0"/>
              </a:rPr>
              <a:t>//code</a:t>
            </a:r>
            <a:r>
              <a:rPr lang="en-US" b="0" i="0" dirty="0" smtClean="0">
                <a:solidFill>
                  <a:srgbClr val="000000"/>
                </a:solidFill>
                <a:effectLst/>
                <a:latin typeface="Verdana" panose="020B0604030504040204" pitchFamily="34" charset="0"/>
              </a:rPr>
              <a:t>  </a:t>
            </a:r>
          </a:p>
          <a:p>
            <a:pPr marL="457200" lvl="1" indent="0" algn="just">
              <a:buNone/>
            </a:pPr>
            <a:r>
              <a:rPr lang="en-US" b="0" i="0" dirty="0" smtClean="0">
                <a:solidFill>
                  <a:srgbClr val="000000"/>
                </a:solidFill>
                <a:effectLst/>
                <a:latin typeface="Verdana" panose="020B0604030504040204" pitchFamily="34" charset="0"/>
              </a:rPr>
              <a:t> }  </a:t>
            </a:r>
          </a:p>
          <a:p>
            <a:pPr marL="457200" lvl="1" indent="0" algn="just">
              <a:buNone/>
            </a:pPr>
            <a:r>
              <a:rPr lang="en-US" b="0" i="0" dirty="0" smtClean="0">
                <a:solidFill>
                  <a:srgbClr val="000000"/>
                </a:solidFill>
                <a:effectLst/>
                <a:latin typeface="Verdana" panose="020B0604030504040204" pitchFamily="34" charset="0"/>
              </a:rPr>
              <a:t>}  </a:t>
            </a:r>
          </a:p>
          <a:p>
            <a:pPr lvl="1"/>
            <a:endParaRPr lang="en-US" dirty="0"/>
          </a:p>
        </p:txBody>
      </p:sp>
    </p:spTree>
    <p:extLst>
      <p:ext uri="{BB962C8B-B14F-4D97-AF65-F5344CB8AC3E}">
        <p14:creationId xmlns:p14="http://schemas.microsoft.com/office/powerpoint/2010/main" val="9660481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4573"/>
            <a:ext cx="10515600" cy="5802390"/>
          </a:xfrm>
        </p:spPr>
        <p:txBody>
          <a:bodyPr>
            <a:normAutofit lnSpcReduction="10000"/>
          </a:bodyPr>
          <a:lstStyle/>
          <a:p>
            <a:pPr marL="0" indent="0">
              <a:buNone/>
            </a:pPr>
            <a:r>
              <a:rPr lang="en-US" b="1" dirty="0" smtClean="0">
                <a:solidFill>
                  <a:srgbClr val="7F0055"/>
                </a:solidFill>
                <a:latin typeface="Courier New" panose="02070309020205020404" pitchFamily="49" charset="0"/>
              </a:rPr>
              <a:t>class</a:t>
            </a:r>
            <a:r>
              <a:rPr lang="en-US" b="1" dirty="0" smtClean="0">
                <a:solidFill>
                  <a:srgbClr val="000000"/>
                </a:solidFill>
                <a:latin typeface="Courier New" panose="02070309020205020404" pitchFamily="49" charset="0"/>
              </a:rPr>
              <a:t> Outer {</a:t>
            </a:r>
          </a:p>
          <a:p>
            <a:pPr marL="0" indent="0">
              <a:buNone/>
            </a:pPr>
            <a:r>
              <a:rPr lang="en-US" b="1" dirty="0" smtClean="0">
                <a:solidFill>
                  <a:srgbClr val="7F0055"/>
                </a:solidFill>
                <a:latin typeface="Courier New" panose="02070309020205020404" pitchFamily="49" charset="0"/>
              </a:rPr>
              <a:t>private</a:t>
            </a:r>
            <a:r>
              <a:rPr lang="en-US" b="1" dirty="0" smtClean="0">
                <a:solidFill>
                  <a:srgbClr val="000000"/>
                </a:solidFill>
                <a:latin typeface="Courier New" panose="02070309020205020404" pitchFamily="49" charset="0"/>
              </a:rPr>
              <a:t> </a:t>
            </a:r>
            <a:r>
              <a:rPr lang="en-US" b="1" dirty="0" err="1" smtClean="0">
                <a:solidFill>
                  <a:srgbClr val="7F0055"/>
                </a:solidFill>
                <a:latin typeface="Courier New" panose="02070309020205020404" pitchFamily="49" charset="0"/>
              </a:rPr>
              <a:t>int</a:t>
            </a:r>
            <a:r>
              <a:rPr lang="en-US" b="1" dirty="0" smtClean="0">
                <a:solidFill>
                  <a:srgbClr val="000000"/>
                </a:solidFill>
                <a:latin typeface="Courier New" panose="02070309020205020404" pitchFamily="49" charset="0"/>
              </a:rPr>
              <a:t> </a:t>
            </a:r>
            <a:r>
              <a:rPr lang="en-US" b="1" dirty="0" smtClean="0">
                <a:solidFill>
                  <a:srgbClr val="0000C0"/>
                </a:solidFill>
                <a:latin typeface="Courier New" panose="02070309020205020404" pitchFamily="49" charset="0"/>
              </a:rPr>
              <a:t>data</a:t>
            </a:r>
            <a:r>
              <a:rPr lang="en-US" b="1" dirty="0" smtClean="0">
                <a:solidFill>
                  <a:srgbClr val="000000"/>
                </a:solidFill>
                <a:latin typeface="Courier New" panose="02070309020205020404" pitchFamily="49" charset="0"/>
              </a:rPr>
              <a:t> = 50;</a:t>
            </a:r>
          </a:p>
          <a:p>
            <a:pPr marL="0" indent="0">
              <a:buNone/>
            </a:pPr>
            <a:endParaRPr lang="en-US" dirty="0" smtClean="0">
              <a:latin typeface="Courier New" panose="02070309020205020404" pitchFamily="49" charset="0"/>
            </a:endParaRPr>
          </a:p>
          <a:p>
            <a:pPr marL="0" indent="0">
              <a:buNone/>
            </a:pPr>
            <a:r>
              <a:rPr lang="en-US" b="1" dirty="0" smtClean="0">
                <a:solidFill>
                  <a:srgbClr val="7F0055"/>
                </a:solidFill>
                <a:latin typeface="Courier New" panose="02070309020205020404" pitchFamily="49" charset="0"/>
              </a:rPr>
              <a:t>class</a:t>
            </a:r>
            <a:r>
              <a:rPr lang="en-US" b="1" dirty="0" smtClean="0">
                <a:solidFill>
                  <a:srgbClr val="000000"/>
                </a:solidFill>
                <a:latin typeface="Courier New" panose="02070309020205020404" pitchFamily="49" charset="0"/>
              </a:rPr>
              <a:t> Inner {</a:t>
            </a:r>
          </a:p>
          <a:p>
            <a:pPr marL="0" indent="0">
              <a:buNone/>
            </a:pPr>
            <a:r>
              <a:rPr lang="en-US" b="1" dirty="0" smtClean="0">
                <a:solidFill>
                  <a:srgbClr val="7F0055"/>
                </a:solidFill>
                <a:latin typeface="Courier New" panose="02070309020205020404" pitchFamily="49" charset="0"/>
              </a:rPr>
              <a:t>void</a:t>
            </a:r>
            <a:r>
              <a:rPr lang="en-US" b="1" dirty="0" smtClean="0">
                <a:solidFill>
                  <a:srgbClr val="000000"/>
                </a:solidFill>
                <a:latin typeface="Courier New" panose="02070309020205020404" pitchFamily="49" charset="0"/>
              </a:rPr>
              <a:t> print() {</a:t>
            </a:r>
          </a:p>
          <a:p>
            <a:pPr marL="0" indent="0">
              <a:buNone/>
            </a:pPr>
            <a:r>
              <a:rPr lang="en-US" dirty="0" err="1" smtClean="0">
                <a:solidFill>
                  <a:srgbClr val="000000"/>
                </a:solidFill>
                <a:latin typeface="Courier New" panose="02070309020205020404" pitchFamily="49" charset="0"/>
              </a:rPr>
              <a:t>System.</a:t>
            </a:r>
            <a:r>
              <a:rPr lang="en-US" b="1" i="1" dirty="0" err="1" smtClean="0">
                <a:solidFill>
                  <a:srgbClr val="0000C0"/>
                </a:solidFill>
                <a:latin typeface="Courier New" panose="02070309020205020404" pitchFamily="49" charset="0"/>
              </a:rPr>
              <a:t>out</a:t>
            </a:r>
            <a:r>
              <a:rPr lang="en-US" b="1" i="1" dirty="0" err="1" smtClean="0">
                <a:solidFill>
                  <a:srgbClr val="000000"/>
                </a:solidFill>
                <a:latin typeface="Courier New" panose="02070309020205020404" pitchFamily="49" charset="0"/>
              </a:rPr>
              <a:t>.println</a:t>
            </a:r>
            <a:r>
              <a:rPr lang="en-US" b="1" i="1" dirty="0" smtClean="0">
                <a:solidFill>
                  <a:srgbClr val="000000"/>
                </a:solidFill>
                <a:latin typeface="Courier New" panose="02070309020205020404" pitchFamily="49" charset="0"/>
              </a:rPr>
              <a:t>(</a:t>
            </a:r>
            <a:r>
              <a:rPr lang="en-US" b="1" i="1" dirty="0" smtClean="0">
                <a:solidFill>
                  <a:srgbClr val="2A00FF"/>
                </a:solidFill>
                <a:latin typeface="Courier New" panose="02070309020205020404" pitchFamily="49" charset="0"/>
              </a:rPr>
              <a:t>"data: "</a:t>
            </a:r>
            <a:r>
              <a:rPr lang="en-US" b="1" i="1" dirty="0" smtClean="0">
                <a:solidFill>
                  <a:srgbClr val="000000"/>
                </a:solidFill>
                <a:latin typeface="Courier New" panose="02070309020205020404" pitchFamily="49" charset="0"/>
              </a:rPr>
              <a:t> + </a:t>
            </a:r>
            <a:r>
              <a:rPr lang="en-US" b="1" i="1" dirty="0" smtClean="0">
                <a:solidFill>
                  <a:srgbClr val="0000C0"/>
                </a:solidFill>
                <a:latin typeface="Courier New" panose="02070309020205020404" pitchFamily="49" charset="0"/>
              </a:rPr>
              <a:t>data</a:t>
            </a:r>
            <a:r>
              <a:rPr lang="en-US" b="1" i="1" dirty="0" smtClean="0">
                <a:solidFill>
                  <a:srgbClr val="000000"/>
                </a:solidFill>
                <a:latin typeface="Courier New" panose="02070309020205020404" pitchFamily="49" charset="0"/>
              </a:rPr>
              <a:t>);</a:t>
            </a:r>
          </a:p>
          <a:p>
            <a:pPr marL="0" indent="0">
              <a:buNone/>
            </a:pPr>
            <a:r>
              <a:rPr lang="en-US" dirty="0" smtClean="0">
                <a:solidFill>
                  <a:srgbClr val="000000"/>
                </a:solidFill>
                <a:latin typeface="Courier New" panose="02070309020205020404" pitchFamily="49" charset="0"/>
              </a:rPr>
              <a:t>}</a:t>
            </a:r>
          </a:p>
          <a:p>
            <a:pPr marL="0" indent="0">
              <a:buNone/>
            </a:pPr>
            <a:r>
              <a:rPr lang="en-US" dirty="0" smtClean="0">
                <a:solidFill>
                  <a:srgbClr val="000000"/>
                </a:solidFill>
                <a:latin typeface="Courier New" panose="02070309020205020404" pitchFamily="49" charset="0"/>
              </a:rPr>
              <a:t>}</a:t>
            </a:r>
          </a:p>
          <a:p>
            <a:pPr marL="0" indent="0">
              <a:buNone/>
            </a:pPr>
            <a:endParaRPr lang="en-US" dirty="0" smtClean="0">
              <a:latin typeface="Courier New" panose="02070309020205020404" pitchFamily="49" charset="0"/>
            </a:endParaRPr>
          </a:p>
          <a:p>
            <a:pPr marL="0" indent="0">
              <a:buNone/>
            </a:pPr>
            <a:r>
              <a:rPr lang="en-US" b="1" dirty="0" smtClean="0">
                <a:solidFill>
                  <a:srgbClr val="7F0055"/>
                </a:solidFill>
                <a:latin typeface="Courier New" panose="02070309020205020404" pitchFamily="49" charset="0"/>
              </a:rPr>
              <a:t>public</a:t>
            </a:r>
            <a:r>
              <a:rPr lang="en-US" b="1" dirty="0" smtClean="0">
                <a:solidFill>
                  <a:srgbClr val="000000"/>
                </a:solidFill>
                <a:latin typeface="Courier New" panose="02070309020205020404" pitchFamily="49" charset="0"/>
              </a:rPr>
              <a:t> </a:t>
            </a:r>
            <a:r>
              <a:rPr lang="en-US" b="1" dirty="0" smtClean="0">
                <a:solidFill>
                  <a:srgbClr val="7F0055"/>
                </a:solidFill>
                <a:latin typeface="Courier New" panose="02070309020205020404" pitchFamily="49" charset="0"/>
              </a:rPr>
              <a:t>static</a:t>
            </a:r>
            <a:r>
              <a:rPr lang="en-US" b="1" dirty="0" smtClean="0">
                <a:solidFill>
                  <a:srgbClr val="000000"/>
                </a:solidFill>
                <a:latin typeface="Courier New" panose="02070309020205020404" pitchFamily="49" charset="0"/>
              </a:rPr>
              <a:t> </a:t>
            </a:r>
            <a:r>
              <a:rPr lang="en-US" b="1" dirty="0" smtClean="0">
                <a:solidFill>
                  <a:srgbClr val="7F0055"/>
                </a:solidFill>
                <a:latin typeface="Courier New" panose="02070309020205020404" pitchFamily="49" charset="0"/>
              </a:rPr>
              <a:t>void</a:t>
            </a:r>
            <a:r>
              <a:rPr lang="en-US" b="1" dirty="0" smtClean="0">
                <a:solidFill>
                  <a:srgbClr val="000000"/>
                </a:solidFill>
                <a:latin typeface="Courier New" panose="02070309020205020404" pitchFamily="49" charset="0"/>
              </a:rPr>
              <a:t> main(String[] </a:t>
            </a:r>
            <a:r>
              <a:rPr lang="en-US" b="1" dirty="0" err="1" smtClean="0">
                <a:solidFill>
                  <a:srgbClr val="6A3E3E"/>
                </a:solidFill>
                <a:latin typeface="Courier New" panose="02070309020205020404" pitchFamily="49" charset="0"/>
              </a:rPr>
              <a:t>args</a:t>
            </a:r>
            <a:r>
              <a:rPr lang="en-US" b="1" dirty="0" smtClean="0">
                <a:solidFill>
                  <a:srgbClr val="000000"/>
                </a:solidFill>
                <a:latin typeface="Courier New" panose="02070309020205020404" pitchFamily="49" charset="0"/>
              </a:rPr>
              <a:t>) {</a:t>
            </a:r>
          </a:p>
          <a:p>
            <a:pPr marL="0" indent="0">
              <a:buNone/>
            </a:pPr>
            <a:r>
              <a:rPr lang="en-US" dirty="0" smtClean="0">
                <a:solidFill>
                  <a:srgbClr val="000000"/>
                </a:solidFill>
                <a:latin typeface="Courier New" panose="02070309020205020404" pitchFamily="49" charset="0"/>
              </a:rPr>
              <a:t>Outer </a:t>
            </a:r>
            <a:r>
              <a:rPr lang="en-US" dirty="0" err="1" smtClean="0">
                <a:solidFill>
                  <a:srgbClr val="6A3E3E"/>
                </a:solidFill>
                <a:latin typeface="Courier New" panose="02070309020205020404" pitchFamily="49" charset="0"/>
              </a:rPr>
              <a:t>outer</a:t>
            </a:r>
            <a:r>
              <a:rPr lang="en-US" dirty="0" smtClean="0">
                <a:solidFill>
                  <a:srgbClr val="000000"/>
                </a:solidFill>
                <a:latin typeface="Courier New" panose="02070309020205020404" pitchFamily="49" charset="0"/>
              </a:rPr>
              <a:t> = </a:t>
            </a:r>
            <a:r>
              <a:rPr lang="en-US" b="1" dirty="0" smtClean="0">
                <a:solidFill>
                  <a:srgbClr val="7F0055"/>
                </a:solidFill>
                <a:latin typeface="Courier New" panose="02070309020205020404" pitchFamily="49" charset="0"/>
              </a:rPr>
              <a:t>new</a:t>
            </a:r>
            <a:r>
              <a:rPr lang="en-US" b="1" dirty="0" smtClean="0">
                <a:solidFill>
                  <a:srgbClr val="000000"/>
                </a:solidFill>
                <a:latin typeface="Courier New" panose="02070309020205020404" pitchFamily="49" charset="0"/>
              </a:rPr>
              <a:t> Outer();</a:t>
            </a:r>
          </a:p>
          <a:p>
            <a:pPr marL="0" indent="0">
              <a:buNone/>
            </a:pPr>
            <a:r>
              <a:rPr lang="en-US" dirty="0" err="1" smtClean="0">
                <a:solidFill>
                  <a:srgbClr val="000000"/>
                </a:solidFill>
                <a:latin typeface="Courier New" panose="02070309020205020404" pitchFamily="49" charset="0"/>
              </a:rPr>
              <a:t>Outer.Inner</a:t>
            </a:r>
            <a:r>
              <a:rPr lang="en-US" dirty="0" smtClean="0">
                <a:solidFill>
                  <a:srgbClr val="000000"/>
                </a:solidFill>
                <a:latin typeface="Courier New" panose="02070309020205020404" pitchFamily="49" charset="0"/>
              </a:rPr>
              <a:t> </a:t>
            </a:r>
            <a:r>
              <a:rPr lang="en-US" dirty="0" smtClean="0">
                <a:solidFill>
                  <a:srgbClr val="6A3E3E"/>
                </a:solidFill>
                <a:latin typeface="Courier New" panose="02070309020205020404" pitchFamily="49" charset="0"/>
              </a:rPr>
              <a:t>inner</a:t>
            </a:r>
            <a:r>
              <a:rPr lang="en-US" dirty="0" smtClean="0">
                <a:solidFill>
                  <a:srgbClr val="000000"/>
                </a:solidFill>
                <a:latin typeface="Courier New" panose="02070309020205020404" pitchFamily="49" charset="0"/>
              </a:rPr>
              <a:t> =</a:t>
            </a:r>
            <a:r>
              <a:rPr lang="en-US" dirty="0" err="1" smtClean="0">
                <a:solidFill>
                  <a:srgbClr val="6A3E3E"/>
                </a:solidFill>
                <a:latin typeface="Courier New" panose="02070309020205020404" pitchFamily="49" charset="0"/>
              </a:rPr>
              <a:t>outer</a:t>
            </a:r>
            <a:r>
              <a:rPr lang="en-US" dirty="0" err="1" smtClean="0">
                <a:solidFill>
                  <a:srgbClr val="000000"/>
                </a:solidFill>
                <a:latin typeface="Courier New" panose="02070309020205020404" pitchFamily="49" charset="0"/>
              </a:rPr>
              <a:t>.</a:t>
            </a:r>
            <a:r>
              <a:rPr lang="en-US" b="1" dirty="0" err="1" smtClean="0">
                <a:solidFill>
                  <a:srgbClr val="7F0055"/>
                </a:solidFill>
                <a:latin typeface="Courier New" panose="02070309020205020404" pitchFamily="49" charset="0"/>
              </a:rPr>
              <a:t>new</a:t>
            </a:r>
            <a:r>
              <a:rPr lang="en-US" b="1" dirty="0" smtClean="0">
                <a:solidFill>
                  <a:srgbClr val="000000"/>
                </a:solidFill>
                <a:latin typeface="Courier New" panose="02070309020205020404" pitchFamily="49" charset="0"/>
              </a:rPr>
              <a:t> Inner();</a:t>
            </a:r>
          </a:p>
          <a:p>
            <a:pPr marL="0" indent="0">
              <a:buNone/>
            </a:pPr>
            <a:r>
              <a:rPr lang="en-US" dirty="0" err="1" smtClean="0">
                <a:solidFill>
                  <a:srgbClr val="6A3E3E"/>
                </a:solidFill>
                <a:latin typeface="Courier New" panose="02070309020205020404" pitchFamily="49" charset="0"/>
              </a:rPr>
              <a:t>inner</a:t>
            </a:r>
            <a:r>
              <a:rPr lang="en-US" dirty="0" err="1" smtClean="0">
                <a:solidFill>
                  <a:srgbClr val="000000"/>
                </a:solidFill>
                <a:latin typeface="Courier New" panose="02070309020205020404" pitchFamily="49" charset="0"/>
              </a:rPr>
              <a:t>.print</a:t>
            </a:r>
            <a:r>
              <a:rPr lang="en-US" dirty="0" smtClean="0">
                <a:solidFill>
                  <a:srgbClr val="000000"/>
                </a:solidFill>
                <a:latin typeface="Courier New" panose="02070309020205020404" pitchFamily="49" charset="0"/>
              </a:rPr>
              <a:t>();</a:t>
            </a:r>
          </a:p>
          <a:p>
            <a:pPr marL="0" indent="0">
              <a:buNone/>
            </a:pPr>
            <a:r>
              <a:rPr lang="en-US" dirty="0" smtClean="0">
                <a:solidFill>
                  <a:srgbClr val="000000"/>
                </a:solidFill>
                <a:latin typeface="Courier New" panose="02070309020205020404" pitchFamily="49" charset="0"/>
              </a:rPr>
              <a:t>}</a:t>
            </a:r>
          </a:p>
          <a:p>
            <a:pPr marL="0" indent="0">
              <a:buNone/>
            </a:pPr>
            <a:r>
              <a:rPr lang="en-US" dirty="0" smtClean="0">
                <a:solidFill>
                  <a:srgbClr val="000000"/>
                </a:solidFill>
                <a:latin typeface="Courier New" panose="02070309020205020404" pitchFamily="49" charset="0"/>
              </a:rPr>
              <a:t>}</a:t>
            </a:r>
            <a:endParaRPr lang="en-US" dirty="0"/>
          </a:p>
        </p:txBody>
      </p:sp>
    </p:spTree>
    <p:extLst>
      <p:ext uri="{BB962C8B-B14F-4D97-AF65-F5344CB8AC3E}">
        <p14:creationId xmlns:p14="http://schemas.microsoft.com/office/powerpoint/2010/main" val="39908749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Internal working of Java member inner class</a:t>
            </a:r>
            <a:br>
              <a:rPr lang="en-US" dirty="0"/>
            </a:br>
            <a:endParaRPr lang="en-US" dirty="0"/>
          </a:p>
        </p:txBody>
      </p:sp>
      <p:sp>
        <p:nvSpPr>
          <p:cNvPr id="3" name="Content Placeholder 2"/>
          <p:cNvSpPr>
            <a:spLocks noGrp="1"/>
          </p:cNvSpPr>
          <p:nvPr>
            <p:ph idx="1"/>
          </p:nvPr>
        </p:nvSpPr>
        <p:spPr/>
        <p:txBody>
          <a:bodyPr/>
          <a:lstStyle/>
          <a:p>
            <a:r>
              <a:rPr lang="en-US" dirty="0"/>
              <a:t>The java compiler creates two class files in case of inner class. The class file name of inner class is "</a:t>
            </a:r>
            <a:r>
              <a:rPr lang="en-US" dirty="0" err="1"/>
              <a:t>Outer$Inner</a:t>
            </a:r>
            <a:r>
              <a:rPr lang="en-US" dirty="0" smtClean="0"/>
              <a:t>".</a:t>
            </a:r>
          </a:p>
          <a:p>
            <a:r>
              <a:rPr lang="en-US" dirty="0" smtClean="0"/>
              <a:t> </a:t>
            </a:r>
            <a:r>
              <a:rPr lang="en-US" dirty="0"/>
              <a:t>If you want to instantiate inner class, you must have to create the instance of outer class. In such case, instance of inner class is created inside the instance of outer class.</a:t>
            </a:r>
          </a:p>
        </p:txBody>
      </p:sp>
    </p:spTree>
    <p:extLst>
      <p:ext uri="{BB962C8B-B14F-4D97-AF65-F5344CB8AC3E}">
        <p14:creationId xmlns:p14="http://schemas.microsoft.com/office/powerpoint/2010/main" val="19786383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Anonymous inner class</a:t>
            </a:r>
          </a:p>
        </p:txBody>
      </p:sp>
      <p:sp>
        <p:nvSpPr>
          <p:cNvPr id="3" name="Content Placeholder 2"/>
          <p:cNvSpPr>
            <a:spLocks noGrp="1"/>
          </p:cNvSpPr>
          <p:nvPr>
            <p:ph idx="1"/>
          </p:nvPr>
        </p:nvSpPr>
        <p:spPr/>
        <p:txBody>
          <a:bodyPr/>
          <a:lstStyle/>
          <a:p>
            <a:r>
              <a:rPr lang="en-US" dirty="0"/>
              <a:t>A class that have no name is known as anonymous inner class in java. It should be used if you have to override method of class or interface. </a:t>
            </a:r>
            <a:endParaRPr lang="en-US" dirty="0" smtClean="0"/>
          </a:p>
          <a:p>
            <a:r>
              <a:rPr lang="en-US" dirty="0" smtClean="0"/>
              <a:t>Java </a:t>
            </a:r>
            <a:r>
              <a:rPr lang="en-US" dirty="0"/>
              <a:t>Anonymous inner class can be created by two ways</a:t>
            </a:r>
            <a:r>
              <a:rPr lang="en-US" dirty="0" smtClean="0"/>
              <a:t>:</a:t>
            </a:r>
          </a:p>
          <a:p>
            <a:pPr marL="457200" lvl="1" indent="0">
              <a:buNone/>
            </a:pPr>
            <a:r>
              <a:rPr lang="en-US" dirty="0" smtClean="0"/>
              <a:t>1. Class </a:t>
            </a:r>
            <a:r>
              <a:rPr lang="en-US" dirty="0"/>
              <a:t>(may be abstract or concrete).</a:t>
            </a:r>
          </a:p>
          <a:p>
            <a:pPr marL="457200" lvl="1" indent="0">
              <a:buNone/>
            </a:pPr>
            <a:r>
              <a:rPr lang="en-US" dirty="0" smtClean="0"/>
              <a:t>2. Interface</a:t>
            </a:r>
            <a:endParaRPr lang="en-US" dirty="0"/>
          </a:p>
          <a:p>
            <a:endParaRPr lang="en-US" dirty="0"/>
          </a:p>
        </p:txBody>
      </p:sp>
    </p:spTree>
    <p:extLst>
      <p:ext uri="{BB962C8B-B14F-4D97-AF65-F5344CB8AC3E}">
        <p14:creationId xmlns:p14="http://schemas.microsoft.com/office/powerpoint/2010/main" val="29060574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Java anonymous inner class example using class</a:t>
            </a:r>
            <a:br>
              <a:rPr lang="en-US" dirty="0"/>
            </a:br>
            <a:endParaRPr lang="en-US" dirty="0"/>
          </a:p>
        </p:txBody>
      </p:sp>
      <p:sp>
        <p:nvSpPr>
          <p:cNvPr id="3" name="Content Placeholder 2"/>
          <p:cNvSpPr>
            <a:spLocks noGrp="1"/>
          </p:cNvSpPr>
          <p:nvPr>
            <p:ph idx="1"/>
          </p:nvPr>
        </p:nvSpPr>
        <p:spPr>
          <a:xfrm>
            <a:off x="838200" y="1454227"/>
            <a:ext cx="10515600" cy="4722736"/>
          </a:xfrm>
        </p:spPr>
        <p:txBody>
          <a:bodyPr>
            <a:normAutofit/>
          </a:bodyPr>
          <a:lstStyle/>
          <a:p>
            <a:pPr marL="0" indent="0" algn="just">
              <a:buNone/>
            </a:pPr>
            <a:r>
              <a:rPr lang="en-US" b="1" i="0" dirty="0" smtClean="0">
                <a:solidFill>
                  <a:srgbClr val="006699"/>
                </a:solidFill>
                <a:effectLst/>
                <a:latin typeface="Verdana" panose="020B0604030504040204" pitchFamily="34" charset="0"/>
              </a:rPr>
              <a:t>abstract</a:t>
            </a:r>
            <a:r>
              <a:rPr lang="en-US" b="0" i="0" dirty="0" smtClean="0">
                <a:solidFill>
                  <a:srgbClr val="000000"/>
                </a:solidFill>
                <a:effectLst/>
                <a:latin typeface="Verdana" panose="020B0604030504040204" pitchFamily="34" charset="0"/>
              </a:rPr>
              <a:t> </a:t>
            </a:r>
            <a:r>
              <a:rPr lang="en-US" b="1" i="0" dirty="0" smtClean="0">
                <a:solidFill>
                  <a:srgbClr val="006699"/>
                </a:solidFill>
                <a:effectLst/>
                <a:latin typeface="Verdana" panose="020B0604030504040204" pitchFamily="34" charset="0"/>
              </a:rPr>
              <a:t>class</a:t>
            </a:r>
            <a:r>
              <a:rPr lang="en-US" b="0" i="0" dirty="0" smtClean="0">
                <a:solidFill>
                  <a:srgbClr val="000000"/>
                </a:solidFill>
                <a:effectLst/>
                <a:latin typeface="Verdana" panose="020B0604030504040204" pitchFamily="34" charset="0"/>
              </a:rPr>
              <a:t> Person{  </a:t>
            </a:r>
          </a:p>
          <a:p>
            <a:pPr marL="0" indent="0" algn="just">
              <a:buNone/>
            </a:pPr>
            <a:r>
              <a:rPr lang="en-US" b="0" i="0" dirty="0" smtClean="0">
                <a:solidFill>
                  <a:srgbClr val="000000"/>
                </a:solidFill>
                <a:effectLst/>
                <a:latin typeface="Verdana" panose="020B0604030504040204" pitchFamily="34" charset="0"/>
              </a:rPr>
              <a:t>  </a:t>
            </a:r>
            <a:r>
              <a:rPr lang="en-US" b="1" i="0" dirty="0" smtClean="0">
                <a:solidFill>
                  <a:srgbClr val="006699"/>
                </a:solidFill>
                <a:effectLst/>
                <a:latin typeface="Verdana" panose="020B0604030504040204" pitchFamily="34" charset="0"/>
              </a:rPr>
              <a:t>abstract</a:t>
            </a:r>
            <a:r>
              <a:rPr lang="en-US" b="0" i="0" dirty="0" smtClean="0">
                <a:solidFill>
                  <a:srgbClr val="000000"/>
                </a:solidFill>
                <a:effectLst/>
                <a:latin typeface="Verdana" panose="020B0604030504040204" pitchFamily="34" charset="0"/>
              </a:rPr>
              <a:t> </a:t>
            </a:r>
            <a:r>
              <a:rPr lang="en-US" b="1" i="0" dirty="0" smtClean="0">
                <a:solidFill>
                  <a:srgbClr val="006699"/>
                </a:solidFill>
                <a:effectLst/>
                <a:latin typeface="Verdana" panose="020B0604030504040204" pitchFamily="34" charset="0"/>
              </a:rPr>
              <a:t>void</a:t>
            </a:r>
            <a:r>
              <a:rPr lang="en-US" b="0" i="0" dirty="0" smtClean="0">
                <a:solidFill>
                  <a:srgbClr val="000000"/>
                </a:solidFill>
                <a:effectLst/>
                <a:latin typeface="Verdana" panose="020B0604030504040204" pitchFamily="34" charset="0"/>
              </a:rPr>
              <a:t> eat();  </a:t>
            </a:r>
          </a:p>
          <a:p>
            <a:pPr marL="0" indent="0" algn="just">
              <a:buNone/>
            </a:pPr>
            <a:r>
              <a:rPr lang="en-US" b="0" i="0" dirty="0" smtClean="0">
                <a:solidFill>
                  <a:srgbClr val="000000"/>
                </a:solidFill>
                <a:effectLst/>
                <a:latin typeface="Verdana" panose="020B0604030504040204" pitchFamily="34" charset="0"/>
              </a:rPr>
              <a:t>}  </a:t>
            </a:r>
          </a:p>
          <a:p>
            <a:pPr marL="0" indent="0" algn="just">
              <a:buNone/>
            </a:pPr>
            <a:r>
              <a:rPr lang="en-US" b="1" i="0" dirty="0" smtClean="0">
                <a:solidFill>
                  <a:srgbClr val="006699"/>
                </a:solidFill>
                <a:effectLst/>
                <a:latin typeface="Verdana" panose="020B0604030504040204" pitchFamily="34" charset="0"/>
              </a:rPr>
              <a:t>class</a:t>
            </a:r>
            <a:r>
              <a:rPr lang="en-US" b="0" i="0" dirty="0" smtClean="0">
                <a:solidFill>
                  <a:srgbClr val="000000"/>
                </a:solidFill>
                <a:effectLst/>
                <a:latin typeface="Verdana" panose="020B0604030504040204" pitchFamily="34" charset="0"/>
              </a:rPr>
              <a:t> </a:t>
            </a:r>
            <a:r>
              <a:rPr lang="en-US" b="0" i="0" dirty="0" err="1" smtClean="0">
                <a:solidFill>
                  <a:srgbClr val="000000"/>
                </a:solidFill>
                <a:effectLst/>
                <a:latin typeface="Verdana" panose="020B0604030504040204" pitchFamily="34" charset="0"/>
              </a:rPr>
              <a:t>TestAnonymousInner</a:t>
            </a:r>
            <a:r>
              <a:rPr lang="en-US" b="0" i="0" dirty="0" smtClean="0">
                <a:solidFill>
                  <a:srgbClr val="000000"/>
                </a:solidFill>
                <a:effectLst/>
                <a:latin typeface="Verdana" panose="020B0604030504040204" pitchFamily="34" charset="0"/>
              </a:rPr>
              <a:t>{  </a:t>
            </a:r>
          </a:p>
          <a:p>
            <a:pPr marL="0" indent="0" algn="just">
              <a:buNone/>
            </a:pPr>
            <a:r>
              <a:rPr lang="en-US" b="0" i="0" dirty="0" smtClean="0">
                <a:solidFill>
                  <a:srgbClr val="000000"/>
                </a:solidFill>
                <a:effectLst/>
                <a:latin typeface="Verdana" panose="020B0604030504040204" pitchFamily="34" charset="0"/>
              </a:rPr>
              <a:t> </a:t>
            </a:r>
            <a:r>
              <a:rPr lang="en-US" b="1" i="0" dirty="0" smtClean="0">
                <a:solidFill>
                  <a:srgbClr val="006699"/>
                </a:solidFill>
                <a:effectLst/>
                <a:latin typeface="Verdana" panose="020B0604030504040204" pitchFamily="34" charset="0"/>
              </a:rPr>
              <a:t>public</a:t>
            </a:r>
            <a:r>
              <a:rPr lang="en-US" b="0" i="0" dirty="0" smtClean="0">
                <a:solidFill>
                  <a:srgbClr val="000000"/>
                </a:solidFill>
                <a:effectLst/>
                <a:latin typeface="Verdana" panose="020B0604030504040204" pitchFamily="34" charset="0"/>
              </a:rPr>
              <a:t> </a:t>
            </a:r>
            <a:r>
              <a:rPr lang="en-US" b="1" i="0" dirty="0" smtClean="0">
                <a:solidFill>
                  <a:srgbClr val="006699"/>
                </a:solidFill>
                <a:effectLst/>
                <a:latin typeface="Verdana" panose="020B0604030504040204" pitchFamily="34" charset="0"/>
              </a:rPr>
              <a:t>static</a:t>
            </a:r>
            <a:r>
              <a:rPr lang="en-US" b="0" i="0" dirty="0" smtClean="0">
                <a:solidFill>
                  <a:srgbClr val="000000"/>
                </a:solidFill>
                <a:effectLst/>
                <a:latin typeface="Verdana" panose="020B0604030504040204" pitchFamily="34" charset="0"/>
              </a:rPr>
              <a:t> </a:t>
            </a:r>
            <a:r>
              <a:rPr lang="en-US" b="1" i="0" dirty="0" smtClean="0">
                <a:solidFill>
                  <a:srgbClr val="006699"/>
                </a:solidFill>
                <a:effectLst/>
                <a:latin typeface="Verdana" panose="020B0604030504040204" pitchFamily="34" charset="0"/>
              </a:rPr>
              <a:t>void</a:t>
            </a:r>
            <a:r>
              <a:rPr lang="en-US" b="0" i="0" dirty="0" smtClean="0">
                <a:solidFill>
                  <a:srgbClr val="000000"/>
                </a:solidFill>
                <a:effectLst/>
                <a:latin typeface="Verdana" panose="020B0604030504040204" pitchFamily="34" charset="0"/>
              </a:rPr>
              <a:t> main(String </a:t>
            </a:r>
            <a:r>
              <a:rPr lang="en-US" b="0" i="0" dirty="0" err="1" smtClean="0">
                <a:solidFill>
                  <a:srgbClr val="000000"/>
                </a:solidFill>
                <a:effectLst/>
                <a:latin typeface="Verdana" panose="020B0604030504040204" pitchFamily="34" charset="0"/>
              </a:rPr>
              <a:t>args</a:t>
            </a:r>
            <a:r>
              <a:rPr lang="en-US" b="0" i="0" dirty="0" smtClean="0">
                <a:solidFill>
                  <a:srgbClr val="000000"/>
                </a:solidFill>
                <a:effectLst/>
                <a:latin typeface="Verdana" panose="020B0604030504040204" pitchFamily="34" charset="0"/>
              </a:rPr>
              <a:t>[]){  </a:t>
            </a:r>
          </a:p>
          <a:p>
            <a:pPr marL="0" indent="0" algn="just">
              <a:buNone/>
            </a:pPr>
            <a:r>
              <a:rPr lang="en-US" b="0" i="0" dirty="0" smtClean="0">
                <a:solidFill>
                  <a:srgbClr val="000000"/>
                </a:solidFill>
                <a:effectLst/>
                <a:latin typeface="Verdana" panose="020B0604030504040204" pitchFamily="34" charset="0"/>
              </a:rPr>
              <a:t>  Person p=</a:t>
            </a:r>
            <a:r>
              <a:rPr lang="en-US" b="1" i="0" dirty="0" smtClean="0">
                <a:solidFill>
                  <a:srgbClr val="006699"/>
                </a:solidFill>
                <a:effectLst/>
                <a:latin typeface="Verdana" panose="020B0604030504040204" pitchFamily="34" charset="0"/>
              </a:rPr>
              <a:t>new</a:t>
            </a:r>
            <a:r>
              <a:rPr lang="en-US" b="0" i="0" dirty="0" smtClean="0">
                <a:solidFill>
                  <a:srgbClr val="000000"/>
                </a:solidFill>
                <a:effectLst/>
                <a:latin typeface="Verdana" panose="020B0604030504040204" pitchFamily="34" charset="0"/>
              </a:rPr>
              <a:t> Person(){  </a:t>
            </a:r>
          </a:p>
          <a:p>
            <a:pPr marL="0" indent="0" algn="just">
              <a:buNone/>
            </a:pPr>
            <a:r>
              <a:rPr lang="en-US" b="0" i="0" dirty="0" smtClean="0">
                <a:solidFill>
                  <a:srgbClr val="000000"/>
                </a:solidFill>
                <a:effectLst/>
                <a:latin typeface="Verdana" panose="020B0604030504040204" pitchFamily="34" charset="0"/>
              </a:rPr>
              <a:t>  </a:t>
            </a:r>
            <a:r>
              <a:rPr lang="en-US" b="1" i="0" dirty="0" smtClean="0">
                <a:solidFill>
                  <a:srgbClr val="006699"/>
                </a:solidFill>
                <a:effectLst/>
                <a:latin typeface="Verdana" panose="020B0604030504040204" pitchFamily="34" charset="0"/>
              </a:rPr>
              <a:t>void</a:t>
            </a:r>
            <a:r>
              <a:rPr lang="en-US" b="0" i="0" dirty="0" smtClean="0">
                <a:solidFill>
                  <a:srgbClr val="000000"/>
                </a:solidFill>
                <a:effectLst/>
                <a:latin typeface="Verdana" panose="020B0604030504040204" pitchFamily="34" charset="0"/>
              </a:rPr>
              <a:t> eat(){</a:t>
            </a:r>
            <a:r>
              <a:rPr lang="en-US" b="0" i="0" dirty="0" err="1" smtClean="0">
                <a:solidFill>
                  <a:srgbClr val="000000"/>
                </a:solidFill>
                <a:effectLst/>
                <a:latin typeface="Verdana" panose="020B0604030504040204" pitchFamily="34" charset="0"/>
              </a:rPr>
              <a:t>System.out.println</a:t>
            </a:r>
            <a:r>
              <a:rPr lang="en-US" b="0" i="0" dirty="0" smtClean="0">
                <a:solidFill>
                  <a:srgbClr val="000000"/>
                </a:solidFill>
                <a:effectLst/>
                <a:latin typeface="Verdana" panose="020B0604030504040204" pitchFamily="34" charset="0"/>
              </a:rPr>
              <a:t>(</a:t>
            </a:r>
            <a:r>
              <a:rPr lang="en-US" b="0" i="0" dirty="0" smtClean="0">
                <a:solidFill>
                  <a:srgbClr val="0000FF"/>
                </a:solidFill>
                <a:effectLst/>
                <a:latin typeface="Verdana" panose="020B0604030504040204" pitchFamily="34" charset="0"/>
              </a:rPr>
              <a:t>"nice fruits"</a:t>
            </a:r>
            <a:r>
              <a:rPr lang="en-US" b="0" i="0" dirty="0" smtClean="0">
                <a:solidFill>
                  <a:srgbClr val="000000"/>
                </a:solidFill>
                <a:effectLst/>
                <a:latin typeface="Verdana" panose="020B0604030504040204" pitchFamily="34" charset="0"/>
              </a:rPr>
              <a:t>);}  </a:t>
            </a:r>
          </a:p>
          <a:p>
            <a:pPr marL="0" indent="0" algn="just">
              <a:buNone/>
            </a:pPr>
            <a:r>
              <a:rPr lang="en-US" b="0" i="0" dirty="0" smtClean="0">
                <a:solidFill>
                  <a:srgbClr val="000000"/>
                </a:solidFill>
                <a:effectLst/>
                <a:latin typeface="Verdana" panose="020B0604030504040204" pitchFamily="34" charset="0"/>
              </a:rPr>
              <a:t>  };  </a:t>
            </a:r>
          </a:p>
          <a:p>
            <a:pPr marL="0" indent="0" algn="just">
              <a:buNone/>
            </a:pPr>
            <a:r>
              <a:rPr lang="en-US" b="0" i="0" dirty="0" smtClean="0">
                <a:solidFill>
                  <a:srgbClr val="000000"/>
                </a:solidFill>
                <a:effectLst/>
                <a:latin typeface="Verdana" panose="020B0604030504040204" pitchFamily="34" charset="0"/>
              </a:rPr>
              <a:t>  </a:t>
            </a:r>
            <a:r>
              <a:rPr lang="en-US" b="0" i="0" dirty="0" err="1" smtClean="0">
                <a:solidFill>
                  <a:srgbClr val="000000"/>
                </a:solidFill>
                <a:effectLst/>
                <a:latin typeface="Verdana" panose="020B0604030504040204" pitchFamily="34" charset="0"/>
              </a:rPr>
              <a:t>p.eat</a:t>
            </a:r>
            <a:r>
              <a:rPr lang="en-US" b="0" i="0" dirty="0" smtClean="0">
                <a:solidFill>
                  <a:srgbClr val="000000"/>
                </a:solidFill>
                <a:effectLst/>
                <a:latin typeface="Verdana" panose="020B0604030504040204" pitchFamily="34" charset="0"/>
              </a:rPr>
              <a:t>();  </a:t>
            </a:r>
          </a:p>
          <a:p>
            <a:pPr marL="0" indent="0" algn="just">
              <a:buNone/>
            </a:pPr>
            <a:r>
              <a:rPr lang="en-US" b="0" i="0" dirty="0" smtClean="0">
                <a:solidFill>
                  <a:srgbClr val="000000"/>
                </a:solidFill>
                <a:effectLst/>
                <a:latin typeface="Verdana" panose="020B0604030504040204" pitchFamily="34" charset="0"/>
              </a:rPr>
              <a:t> }  </a:t>
            </a:r>
          </a:p>
          <a:p>
            <a:pPr marL="0" indent="0" algn="just">
              <a:buNone/>
            </a:pPr>
            <a:r>
              <a:rPr lang="en-US" b="0" i="0" dirty="0" smtClean="0">
                <a:solidFill>
                  <a:srgbClr val="000000"/>
                </a:solidFill>
                <a:effectLst/>
                <a:latin typeface="Verdana" panose="020B0604030504040204" pitchFamily="34" charset="0"/>
              </a:rPr>
              <a:t>} </a:t>
            </a:r>
          </a:p>
          <a:p>
            <a:pPr marL="0" indent="0">
              <a:buNone/>
            </a:pPr>
            <a:endParaRPr lang="en-US" dirty="0"/>
          </a:p>
        </p:txBody>
      </p:sp>
    </p:spTree>
    <p:extLst>
      <p:ext uri="{BB962C8B-B14F-4D97-AF65-F5344CB8AC3E}">
        <p14:creationId xmlns:p14="http://schemas.microsoft.com/office/powerpoint/2010/main" val="2999345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Java anonymous inner class example using class</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pPr marL="0" indent="0" algn="just">
              <a:buNone/>
            </a:pPr>
            <a:r>
              <a:rPr lang="en-US" b="1" i="0" dirty="0" smtClean="0">
                <a:solidFill>
                  <a:srgbClr val="006699"/>
                </a:solidFill>
                <a:effectLst/>
                <a:latin typeface="Verdana" panose="020B0604030504040204" pitchFamily="34" charset="0"/>
              </a:rPr>
              <a:t>interface</a:t>
            </a:r>
            <a:r>
              <a:rPr lang="en-US" b="0" i="0" dirty="0" smtClean="0">
                <a:solidFill>
                  <a:srgbClr val="000000"/>
                </a:solidFill>
                <a:effectLst/>
                <a:latin typeface="Verdana" panose="020B0604030504040204" pitchFamily="34" charset="0"/>
              </a:rPr>
              <a:t> Eatable{  </a:t>
            </a:r>
          </a:p>
          <a:p>
            <a:pPr marL="0" indent="0" algn="just">
              <a:buNone/>
            </a:pPr>
            <a:r>
              <a:rPr lang="en-US" b="0" i="0" dirty="0" smtClean="0">
                <a:solidFill>
                  <a:srgbClr val="000000"/>
                </a:solidFill>
                <a:effectLst/>
                <a:latin typeface="Verdana" panose="020B0604030504040204" pitchFamily="34" charset="0"/>
              </a:rPr>
              <a:t> </a:t>
            </a:r>
            <a:r>
              <a:rPr lang="en-US" b="1" i="0" dirty="0" smtClean="0">
                <a:solidFill>
                  <a:srgbClr val="006699"/>
                </a:solidFill>
                <a:effectLst/>
                <a:latin typeface="Verdana" panose="020B0604030504040204" pitchFamily="34" charset="0"/>
              </a:rPr>
              <a:t>void</a:t>
            </a:r>
            <a:r>
              <a:rPr lang="en-US" b="0" i="0" dirty="0" smtClean="0">
                <a:solidFill>
                  <a:srgbClr val="000000"/>
                </a:solidFill>
                <a:effectLst/>
                <a:latin typeface="Verdana" panose="020B0604030504040204" pitchFamily="34" charset="0"/>
              </a:rPr>
              <a:t> eat();  </a:t>
            </a:r>
          </a:p>
          <a:p>
            <a:pPr marL="0" indent="0" algn="just">
              <a:buNone/>
            </a:pPr>
            <a:r>
              <a:rPr lang="en-US" b="0" i="0" dirty="0" smtClean="0">
                <a:solidFill>
                  <a:srgbClr val="000000"/>
                </a:solidFill>
                <a:effectLst/>
                <a:latin typeface="Verdana" panose="020B0604030504040204" pitchFamily="34" charset="0"/>
              </a:rPr>
              <a:t>}  </a:t>
            </a:r>
          </a:p>
          <a:p>
            <a:pPr marL="0" indent="0" algn="just">
              <a:buNone/>
            </a:pPr>
            <a:r>
              <a:rPr lang="en-US" b="1" i="0" dirty="0" smtClean="0">
                <a:solidFill>
                  <a:srgbClr val="006699"/>
                </a:solidFill>
                <a:effectLst/>
                <a:latin typeface="Verdana" panose="020B0604030504040204" pitchFamily="34" charset="0"/>
              </a:rPr>
              <a:t>class</a:t>
            </a:r>
            <a:r>
              <a:rPr lang="en-US" b="0" i="0" dirty="0" smtClean="0">
                <a:solidFill>
                  <a:srgbClr val="000000"/>
                </a:solidFill>
                <a:effectLst/>
                <a:latin typeface="Verdana" panose="020B0604030504040204" pitchFamily="34" charset="0"/>
              </a:rPr>
              <a:t> TestAnnonymousInner1{  </a:t>
            </a:r>
          </a:p>
          <a:p>
            <a:pPr marL="0" indent="0" algn="just">
              <a:buNone/>
            </a:pPr>
            <a:r>
              <a:rPr lang="en-US" b="0" i="0" dirty="0" smtClean="0">
                <a:solidFill>
                  <a:srgbClr val="000000"/>
                </a:solidFill>
                <a:effectLst/>
                <a:latin typeface="Verdana" panose="020B0604030504040204" pitchFamily="34" charset="0"/>
              </a:rPr>
              <a:t> </a:t>
            </a:r>
            <a:r>
              <a:rPr lang="en-US" b="1" i="0" dirty="0" smtClean="0">
                <a:solidFill>
                  <a:srgbClr val="006699"/>
                </a:solidFill>
                <a:effectLst/>
                <a:latin typeface="Verdana" panose="020B0604030504040204" pitchFamily="34" charset="0"/>
              </a:rPr>
              <a:t>public</a:t>
            </a:r>
            <a:r>
              <a:rPr lang="en-US" b="0" i="0" dirty="0" smtClean="0">
                <a:solidFill>
                  <a:srgbClr val="000000"/>
                </a:solidFill>
                <a:effectLst/>
                <a:latin typeface="Verdana" panose="020B0604030504040204" pitchFamily="34" charset="0"/>
              </a:rPr>
              <a:t> </a:t>
            </a:r>
            <a:r>
              <a:rPr lang="en-US" b="1" i="0" dirty="0" smtClean="0">
                <a:solidFill>
                  <a:srgbClr val="006699"/>
                </a:solidFill>
                <a:effectLst/>
                <a:latin typeface="Verdana" panose="020B0604030504040204" pitchFamily="34" charset="0"/>
              </a:rPr>
              <a:t>static</a:t>
            </a:r>
            <a:r>
              <a:rPr lang="en-US" b="0" i="0" dirty="0" smtClean="0">
                <a:solidFill>
                  <a:srgbClr val="000000"/>
                </a:solidFill>
                <a:effectLst/>
                <a:latin typeface="Verdana" panose="020B0604030504040204" pitchFamily="34" charset="0"/>
              </a:rPr>
              <a:t> </a:t>
            </a:r>
            <a:r>
              <a:rPr lang="en-US" b="1" i="0" dirty="0" smtClean="0">
                <a:solidFill>
                  <a:srgbClr val="006699"/>
                </a:solidFill>
                <a:effectLst/>
                <a:latin typeface="Verdana" panose="020B0604030504040204" pitchFamily="34" charset="0"/>
              </a:rPr>
              <a:t>void</a:t>
            </a:r>
            <a:r>
              <a:rPr lang="en-US" b="0" i="0" dirty="0" smtClean="0">
                <a:solidFill>
                  <a:srgbClr val="000000"/>
                </a:solidFill>
                <a:effectLst/>
                <a:latin typeface="Verdana" panose="020B0604030504040204" pitchFamily="34" charset="0"/>
              </a:rPr>
              <a:t> main(String </a:t>
            </a:r>
            <a:r>
              <a:rPr lang="en-US" b="0" i="0" dirty="0" err="1" smtClean="0">
                <a:solidFill>
                  <a:srgbClr val="000000"/>
                </a:solidFill>
                <a:effectLst/>
                <a:latin typeface="Verdana" panose="020B0604030504040204" pitchFamily="34" charset="0"/>
              </a:rPr>
              <a:t>args</a:t>
            </a:r>
            <a:r>
              <a:rPr lang="en-US" b="0" i="0" dirty="0" smtClean="0">
                <a:solidFill>
                  <a:srgbClr val="000000"/>
                </a:solidFill>
                <a:effectLst/>
                <a:latin typeface="Verdana" panose="020B0604030504040204" pitchFamily="34" charset="0"/>
              </a:rPr>
              <a:t>[]){  </a:t>
            </a:r>
          </a:p>
          <a:p>
            <a:pPr marL="0" indent="0" algn="just">
              <a:buNone/>
            </a:pPr>
            <a:r>
              <a:rPr lang="en-US" b="0" i="0" dirty="0" smtClean="0">
                <a:solidFill>
                  <a:srgbClr val="000000"/>
                </a:solidFill>
                <a:effectLst/>
                <a:latin typeface="Verdana" panose="020B0604030504040204" pitchFamily="34" charset="0"/>
              </a:rPr>
              <a:t> Eatable e=</a:t>
            </a:r>
            <a:r>
              <a:rPr lang="en-US" b="1" i="0" dirty="0" smtClean="0">
                <a:solidFill>
                  <a:srgbClr val="006699"/>
                </a:solidFill>
                <a:effectLst/>
                <a:latin typeface="Verdana" panose="020B0604030504040204" pitchFamily="34" charset="0"/>
              </a:rPr>
              <a:t>new</a:t>
            </a:r>
            <a:r>
              <a:rPr lang="en-US" b="0" i="0" dirty="0" smtClean="0">
                <a:solidFill>
                  <a:srgbClr val="000000"/>
                </a:solidFill>
                <a:effectLst/>
                <a:latin typeface="Verdana" panose="020B0604030504040204" pitchFamily="34" charset="0"/>
              </a:rPr>
              <a:t> Eatable(){  </a:t>
            </a:r>
          </a:p>
          <a:p>
            <a:pPr marL="0" indent="0" algn="just">
              <a:buNone/>
            </a:pPr>
            <a:r>
              <a:rPr lang="en-US" b="0" i="0" dirty="0" smtClean="0">
                <a:solidFill>
                  <a:srgbClr val="000000"/>
                </a:solidFill>
                <a:effectLst/>
                <a:latin typeface="Verdana" panose="020B0604030504040204" pitchFamily="34" charset="0"/>
              </a:rPr>
              <a:t>  </a:t>
            </a:r>
            <a:r>
              <a:rPr lang="en-US" b="1" i="0" dirty="0" smtClean="0">
                <a:solidFill>
                  <a:srgbClr val="006699"/>
                </a:solidFill>
                <a:effectLst/>
                <a:latin typeface="Verdana" panose="020B0604030504040204" pitchFamily="34" charset="0"/>
              </a:rPr>
              <a:t>public</a:t>
            </a:r>
            <a:r>
              <a:rPr lang="en-US" b="0" i="0" dirty="0" smtClean="0">
                <a:solidFill>
                  <a:srgbClr val="000000"/>
                </a:solidFill>
                <a:effectLst/>
                <a:latin typeface="Verdana" panose="020B0604030504040204" pitchFamily="34" charset="0"/>
              </a:rPr>
              <a:t> </a:t>
            </a:r>
            <a:r>
              <a:rPr lang="en-US" b="1" i="0" dirty="0" smtClean="0">
                <a:solidFill>
                  <a:srgbClr val="006699"/>
                </a:solidFill>
                <a:effectLst/>
                <a:latin typeface="Verdana" panose="020B0604030504040204" pitchFamily="34" charset="0"/>
              </a:rPr>
              <a:t>void</a:t>
            </a:r>
            <a:r>
              <a:rPr lang="en-US" b="0" i="0" dirty="0" smtClean="0">
                <a:solidFill>
                  <a:srgbClr val="000000"/>
                </a:solidFill>
                <a:effectLst/>
                <a:latin typeface="Verdana" panose="020B0604030504040204" pitchFamily="34" charset="0"/>
              </a:rPr>
              <a:t> eat(){</a:t>
            </a:r>
            <a:r>
              <a:rPr lang="en-US" b="0" i="0" dirty="0" err="1" smtClean="0">
                <a:solidFill>
                  <a:srgbClr val="000000"/>
                </a:solidFill>
                <a:effectLst/>
                <a:latin typeface="Verdana" panose="020B0604030504040204" pitchFamily="34" charset="0"/>
              </a:rPr>
              <a:t>System.out.println</a:t>
            </a:r>
            <a:r>
              <a:rPr lang="en-US" b="0" i="0" dirty="0" smtClean="0">
                <a:solidFill>
                  <a:srgbClr val="000000"/>
                </a:solidFill>
                <a:effectLst/>
                <a:latin typeface="Verdana" panose="020B0604030504040204" pitchFamily="34" charset="0"/>
              </a:rPr>
              <a:t>(</a:t>
            </a:r>
            <a:r>
              <a:rPr lang="en-US" b="0" i="0" dirty="0" smtClean="0">
                <a:solidFill>
                  <a:srgbClr val="0000FF"/>
                </a:solidFill>
                <a:effectLst/>
                <a:latin typeface="Verdana" panose="020B0604030504040204" pitchFamily="34" charset="0"/>
              </a:rPr>
              <a:t>"nice fruits"</a:t>
            </a:r>
            <a:r>
              <a:rPr lang="en-US" b="0" i="0" dirty="0" smtClean="0">
                <a:solidFill>
                  <a:srgbClr val="000000"/>
                </a:solidFill>
                <a:effectLst/>
                <a:latin typeface="Verdana" panose="020B0604030504040204" pitchFamily="34" charset="0"/>
              </a:rPr>
              <a:t>);}  </a:t>
            </a:r>
          </a:p>
          <a:p>
            <a:pPr marL="0" indent="0" algn="just">
              <a:buNone/>
            </a:pPr>
            <a:r>
              <a:rPr lang="en-US" b="0" i="0" dirty="0" smtClean="0">
                <a:solidFill>
                  <a:srgbClr val="000000"/>
                </a:solidFill>
                <a:effectLst/>
                <a:latin typeface="Verdana" panose="020B0604030504040204" pitchFamily="34" charset="0"/>
              </a:rPr>
              <a:t> };  </a:t>
            </a:r>
          </a:p>
          <a:p>
            <a:pPr marL="0" indent="0" algn="just">
              <a:buNone/>
            </a:pPr>
            <a:r>
              <a:rPr lang="en-US" b="0" i="0" dirty="0" smtClean="0">
                <a:solidFill>
                  <a:srgbClr val="000000"/>
                </a:solidFill>
                <a:effectLst/>
                <a:latin typeface="Verdana" panose="020B0604030504040204" pitchFamily="34" charset="0"/>
              </a:rPr>
              <a:t> </a:t>
            </a:r>
            <a:r>
              <a:rPr lang="en-US" b="0" i="0" dirty="0" err="1" smtClean="0">
                <a:solidFill>
                  <a:srgbClr val="000000"/>
                </a:solidFill>
                <a:effectLst/>
                <a:latin typeface="Verdana" panose="020B0604030504040204" pitchFamily="34" charset="0"/>
              </a:rPr>
              <a:t>e.eat</a:t>
            </a:r>
            <a:r>
              <a:rPr lang="en-US" b="0" i="0" dirty="0" smtClean="0">
                <a:solidFill>
                  <a:srgbClr val="000000"/>
                </a:solidFill>
                <a:effectLst/>
                <a:latin typeface="Verdana" panose="020B0604030504040204" pitchFamily="34" charset="0"/>
              </a:rPr>
              <a:t>();  </a:t>
            </a:r>
          </a:p>
          <a:p>
            <a:pPr marL="0" indent="0" algn="just">
              <a:buNone/>
            </a:pPr>
            <a:r>
              <a:rPr lang="en-US" b="0" i="0" dirty="0" smtClean="0">
                <a:solidFill>
                  <a:srgbClr val="000000"/>
                </a:solidFill>
                <a:effectLst/>
                <a:latin typeface="Verdana" panose="020B0604030504040204" pitchFamily="34" charset="0"/>
              </a:rPr>
              <a:t> }  </a:t>
            </a:r>
          </a:p>
          <a:p>
            <a:pPr marL="0" indent="0" algn="just">
              <a:buNone/>
            </a:pPr>
            <a:r>
              <a:rPr lang="en-US" b="0" i="0" dirty="0" smtClean="0">
                <a:solidFill>
                  <a:srgbClr val="000000"/>
                </a:solidFill>
                <a:effectLst/>
                <a:latin typeface="Verdana" panose="020B0604030504040204" pitchFamily="34" charset="0"/>
              </a:rPr>
              <a:t>}  </a:t>
            </a:r>
          </a:p>
          <a:p>
            <a:pPr marL="0" indent="0">
              <a:buNone/>
            </a:pPr>
            <a:endParaRPr lang="en-US" dirty="0"/>
          </a:p>
        </p:txBody>
      </p:sp>
    </p:spTree>
    <p:extLst>
      <p:ext uri="{BB962C8B-B14F-4D97-AF65-F5344CB8AC3E}">
        <p14:creationId xmlns:p14="http://schemas.microsoft.com/office/powerpoint/2010/main" val="3265422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local inner class</a:t>
            </a:r>
            <a:endParaRPr lang="en-US" dirty="0"/>
          </a:p>
        </p:txBody>
      </p:sp>
      <p:sp>
        <p:nvSpPr>
          <p:cNvPr id="3" name="Content Placeholder 2"/>
          <p:cNvSpPr>
            <a:spLocks noGrp="1"/>
          </p:cNvSpPr>
          <p:nvPr>
            <p:ph idx="1"/>
          </p:nvPr>
        </p:nvSpPr>
        <p:spPr/>
        <p:txBody>
          <a:bodyPr/>
          <a:lstStyle/>
          <a:p>
            <a:r>
              <a:rPr lang="en-US"/>
              <a:t>A class i.e. created inside a method is called local inner class in java. If you want to invoke the methods of local inner class, you must instantiate this class inside the method.</a:t>
            </a:r>
          </a:p>
        </p:txBody>
      </p:sp>
    </p:spTree>
    <p:extLst>
      <p:ext uri="{BB962C8B-B14F-4D97-AF65-F5344CB8AC3E}">
        <p14:creationId xmlns:p14="http://schemas.microsoft.com/office/powerpoint/2010/main" val="35992914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4574"/>
            <a:ext cx="10515600" cy="5802390"/>
          </a:xfrm>
        </p:spPr>
        <p:txBody>
          <a:bodyPr>
            <a:normAutofit fontScale="70000" lnSpcReduction="20000"/>
          </a:bodyPr>
          <a:lstStyle/>
          <a:p>
            <a:r>
              <a:rPr lang="en-US" b="1" dirty="0" smtClean="0">
                <a:solidFill>
                  <a:srgbClr val="7F0055"/>
                </a:solidFill>
                <a:latin typeface="Courier New" panose="02070309020205020404" pitchFamily="49" charset="0"/>
              </a:rPr>
              <a:t>public</a:t>
            </a:r>
            <a:r>
              <a:rPr lang="en-US" b="1" dirty="0" smtClean="0">
                <a:solidFill>
                  <a:srgbClr val="000000"/>
                </a:solidFill>
                <a:latin typeface="Courier New" panose="02070309020205020404" pitchFamily="49" charset="0"/>
              </a:rPr>
              <a:t> </a:t>
            </a:r>
            <a:r>
              <a:rPr lang="en-US" b="1" dirty="0" smtClean="0">
                <a:solidFill>
                  <a:srgbClr val="7F0055"/>
                </a:solidFill>
                <a:latin typeface="Courier New" panose="02070309020205020404" pitchFamily="49" charset="0"/>
              </a:rPr>
              <a:t>class</a:t>
            </a:r>
            <a:r>
              <a:rPr lang="en-US" b="1" dirty="0" smtClean="0">
                <a:solidFill>
                  <a:srgbClr val="000000"/>
                </a:solidFill>
                <a:latin typeface="Courier New" panose="02070309020205020404" pitchFamily="49" charset="0"/>
              </a:rPr>
              <a:t> Outer {</a:t>
            </a:r>
          </a:p>
          <a:p>
            <a:r>
              <a:rPr lang="en-US" b="1" dirty="0" smtClean="0">
                <a:solidFill>
                  <a:srgbClr val="7F0055"/>
                </a:solidFill>
                <a:latin typeface="Courier New" panose="02070309020205020404" pitchFamily="49" charset="0"/>
              </a:rPr>
              <a:t>private</a:t>
            </a:r>
            <a:r>
              <a:rPr lang="en-US" b="1" dirty="0" smtClean="0">
                <a:solidFill>
                  <a:srgbClr val="000000"/>
                </a:solidFill>
                <a:latin typeface="Courier New" panose="02070309020205020404" pitchFamily="49" charset="0"/>
              </a:rPr>
              <a:t> </a:t>
            </a:r>
            <a:r>
              <a:rPr lang="en-US" b="1" dirty="0" err="1" smtClean="0">
                <a:solidFill>
                  <a:srgbClr val="7F0055"/>
                </a:solidFill>
                <a:latin typeface="Courier New" panose="02070309020205020404" pitchFamily="49" charset="0"/>
              </a:rPr>
              <a:t>int</a:t>
            </a:r>
            <a:r>
              <a:rPr lang="en-US" b="1" dirty="0" smtClean="0">
                <a:solidFill>
                  <a:srgbClr val="000000"/>
                </a:solidFill>
                <a:latin typeface="Courier New" panose="02070309020205020404" pitchFamily="49" charset="0"/>
              </a:rPr>
              <a:t> </a:t>
            </a:r>
            <a:r>
              <a:rPr lang="en-US" b="1" dirty="0" smtClean="0">
                <a:solidFill>
                  <a:srgbClr val="0000C0"/>
                </a:solidFill>
                <a:latin typeface="Courier New" panose="02070309020205020404" pitchFamily="49" charset="0"/>
              </a:rPr>
              <a:t>data</a:t>
            </a:r>
            <a:r>
              <a:rPr lang="en-US" b="1" dirty="0" smtClean="0">
                <a:solidFill>
                  <a:srgbClr val="000000"/>
                </a:solidFill>
                <a:latin typeface="Courier New" panose="02070309020205020404" pitchFamily="49" charset="0"/>
              </a:rPr>
              <a:t> = 50;</a:t>
            </a:r>
          </a:p>
          <a:p>
            <a:r>
              <a:rPr lang="en-US" b="1" dirty="0" smtClean="0">
                <a:solidFill>
                  <a:srgbClr val="7F0055"/>
                </a:solidFill>
                <a:latin typeface="Courier New" panose="02070309020205020404" pitchFamily="49" charset="0"/>
              </a:rPr>
              <a:t>void</a:t>
            </a:r>
            <a:r>
              <a:rPr lang="en-US" b="1" dirty="0" smtClean="0">
                <a:solidFill>
                  <a:srgbClr val="000000"/>
                </a:solidFill>
                <a:latin typeface="Courier New" panose="02070309020205020404" pitchFamily="49" charset="0"/>
              </a:rPr>
              <a:t> display(){</a:t>
            </a:r>
          </a:p>
          <a:p>
            <a:r>
              <a:rPr lang="en-US" b="0" i="0" dirty="0" smtClean="0">
                <a:solidFill>
                  <a:srgbClr val="000000"/>
                </a:solidFill>
                <a:effectLst/>
                <a:latin typeface="Verdana" panose="020B0604030504040204" pitchFamily="34" charset="0"/>
              </a:rPr>
              <a:t> </a:t>
            </a:r>
            <a:r>
              <a:rPr lang="en-US" b="1" i="0" dirty="0" err="1" smtClean="0">
                <a:solidFill>
                  <a:srgbClr val="006699"/>
                </a:solidFill>
                <a:effectLst/>
                <a:latin typeface="Verdana" panose="020B0604030504040204" pitchFamily="34" charset="0"/>
              </a:rPr>
              <a:t>int</a:t>
            </a:r>
            <a:r>
              <a:rPr lang="en-US" b="0" i="0" dirty="0" smtClean="0">
                <a:solidFill>
                  <a:srgbClr val="000000"/>
                </a:solidFill>
                <a:effectLst/>
                <a:latin typeface="Verdana" panose="020B0604030504040204" pitchFamily="34" charset="0"/>
              </a:rPr>
              <a:t> value=</a:t>
            </a:r>
            <a:r>
              <a:rPr lang="en-US" b="0" i="0" dirty="0" smtClean="0">
                <a:solidFill>
                  <a:srgbClr val="C00000"/>
                </a:solidFill>
                <a:effectLst/>
                <a:latin typeface="Verdana" panose="020B0604030504040204" pitchFamily="34" charset="0"/>
              </a:rPr>
              <a:t>50</a:t>
            </a:r>
            <a:r>
              <a:rPr lang="en-US" b="0" i="0" dirty="0" smtClean="0">
                <a:solidFill>
                  <a:srgbClr val="000000"/>
                </a:solidFill>
                <a:effectLst/>
                <a:latin typeface="Verdana" panose="020B0604030504040204" pitchFamily="34" charset="0"/>
              </a:rPr>
              <a:t>;</a:t>
            </a:r>
            <a:r>
              <a:rPr lang="en-US" b="0" i="0" dirty="0" smtClean="0">
                <a:solidFill>
                  <a:srgbClr val="008200"/>
                </a:solidFill>
                <a:effectLst/>
                <a:latin typeface="Verdana" panose="020B0604030504040204" pitchFamily="34" charset="0"/>
              </a:rPr>
              <a:t>//local variable must be final till </a:t>
            </a:r>
            <a:r>
              <a:rPr lang="en-US" b="0" i="0" dirty="0" err="1" smtClean="0">
                <a:solidFill>
                  <a:srgbClr val="008200"/>
                </a:solidFill>
                <a:effectLst/>
                <a:latin typeface="Verdana" panose="020B0604030504040204" pitchFamily="34" charset="0"/>
              </a:rPr>
              <a:t>jdk</a:t>
            </a:r>
            <a:r>
              <a:rPr lang="en-US" b="0" i="0" dirty="0" smtClean="0">
                <a:solidFill>
                  <a:srgbClr val="008200"/>
                </a:solidFill>
                <a:effectLst/>
                <a:latin typeface="Verdana" panose="020B0604030504040204" pitchFamily="34" charset="0"/>
              </a:rPr>
              <a:t> 1.7 only</a:t>
            </a:r>
            <a:r>
              <a:rPr lang="en-US" b="0" i="0" dirty="0" smtClean="0">
                <a:solidFill>
                  <a:srgbClr val="000000"/>
                </a:solidFill>
                <a:effectLst/>
                <a:latin typeface="Verdana" panose="020B0604030504040204" pitchFamily="34" charset="0"/>
              </a:rPr>
              <a:t>  </a:t>
            </a:r>
            <a:endParaRPr lang="en-US" b="1" dirty="0" smtClean="0">
              <a:solidFill>
                <a:srgbClr val="000000"/>
              </a:solidFill>
              <a:latin typeface="Courier New" panose="02070309020205020404" pitchFamily="49" charset="0"/>
            </a:endParaRPr>
          </a:p>
          <a:p>
            <a:r>
              <a:rPr lang="en-US" b="1" dirty="0" smtClean="0">
                <a:solidFill>
                  <a:srgbClr val="7F0055"/>
                </a:solidFill>
                <a:latin typeface="Courier New" panose="02070309020205020404" pitchFamily="49" charset="0"/>
              </a:rPr>
              <a:t>class</a:t>
            </a:r>
            <a:r>
              <a:rPr lang="en-US" b="1" dirty="0" smtClean="0">
                <a:solidFill>
                  <a:srgbClr val="000000"/>
                </a:solidFill>
                <a:latin typeface="Courier New" panose="02070309020205020404" pitchFamily="49" charset="0"/>
              </a:rPr>
              <a:t> </a:t>
            </a:r>
            <a:r>
              <a:rPr lang="en-US" b="1" dirty="0" err="1" smtClean="0">
                <a:solidFill>
                  <a:srgbClr val="000000"/>
                </a:solidFill>
                <a:latin typeface="Courier New" panose="02070309020205020404" pitchFamily="49" charset="0"/>
              </a:rPr>
              <a:t>LocalInner</a:t>
            </a:r>
            <a:r>
              <a:rPr lang="en-US" b="1" dirty="0" smtClean="0">
                <a:solidFill>
                  <a:srgbClr val="000000"/>
                </a:solidFill>
                <a:latin typeface="Courier New" panose="02070309020205020404" pitchFamily="49" charset="0"/>
              </a:rPr>
              <a:t>{</a:t>
            </a:r>
          </a:p>
          <a:p>
            <a:r>
              <a:rPr lang="en-US" b="1" dirty="0" smtClean="0">
                <a:solidFill>
                  <a:srgbClr val="7F0055"/>
                </a:solidFill>
                <a:latin typeface="Courier New" panose="02070309020205020404" pitchFamily="49" charset="0"/>
              </a:rPr>
              <a:t>void</a:t>
            </a:r>
            <a:r>
              <a:rPr lang="en-US" b="1" dirty="0" smtClean="0">
                <a:solidFill>
                  <a:srgbClr val="000000"/>
                </a:solidFill>
                <a:latin typeface="Courier New" panose="02070309020205020404" pitchFamily="49" charset="0"/>
              </a:rPr>
              <a:t> </a:t>
            </a:r>
            <a:r>
              <a:rPr lang="en-US" b="1" dirty="0" err="1" smtClean="0">
                <a:solidFill>
                  <a:srgbClr val="000000"/>
                </a:solidFill>
                <a:latin typeface="Courier New" panose="02070309020205020404" pitchFamily="49" charset="0"/>
              </a:rPr>
              <a:t>msg</a:t>
            </a:r>
            <a:r>
              <a:rPr lang="en-US" b="1" dirty="0" smtClean="0">
                <a:solidFill>
                  <a:srgbClr val="000000"/>
                </a:solidFill>
                <a:latin typeface="Courier New" panose="02070309020205020404" pitchFamily="49" charset="0"/>
              </a:rPr>
              <a:t>(){</a:t>
            </a:r>
          </a:p>
          <a:p>
            <a:r>
              <a:rPr lang="en-US" dirty="0" err="1" smtClean="0">
                <a:solidFill>
                  <a:srgbClr val="000000"/>
                </a:solidFill>
                <a:latin typeface="Courier New" panose="02070309020205020404" pitchFamily="49" charset="0"/>
              </a:rPr>
              <a:t>System.</a:t>
            </a:r>
            <a:r>
              <a:rPr lang="en-US" b="1" i="1" dirty="0" err="1" smtClean="0">
                <a:solidFill>
                  <a:srgbClr val="0000C0"/>
                </a:solidFill>
                <a:latin typeface="Courier New" panose="02070309020205020404" pitchFamily="49" charset="0"/>
              </a:rPr>
              <a:t>out</a:t>
            </a:r>
            <a:r>
              <a:rPr lang="en-US" b="1" i="1" dirty="0" err="1" smtClean="0">
                <a:solidFill>
                  <a:srgbClr val="000000"/>
                </a:solidFill>
                <a:latin typeface="Courier New" panose="02070309020205020404" pitchFamily="49" charset="0"/>
              </a:rPr>
              <a:t>.println</a:t>
            </a:r>
            <a:r>
              <a:rPr lang="en-US" b="1" i="1" dirty="0" smtClean="0">
                <a:solidFill>
                  <a:srgbClr val="000000"/>
                </a:solidFill>
                <a:latin typeface="Courier New" panose="02070309020205020404" pitchFamily="49" charset="0"/>
              </a:rPr>
              <a:t>(</a:t>
            </a:r>
            <a:r>
              <a:rPr lang="en-US" b="1" i="1" dirty="0" smtClean="0">
                <a:solidFill>
                  <a:srgbClr val="0000C0"/>
                </a:solidFill>
                <a:latin typeface="Courier New" panose="02070309020205020404" pitchFamily="49" charset="0"/>
              </a:rPr>
              <a:t>data</a:t>
            </a:r>
            <a:r>
              <a:rPr lang="en-US" b="1" i="1" dirty="0" smtClean="0">
                <a:solidFill>
                  <a:srgbClr val="000000"/>
                </a:solidFill>
                <a:latin typeface="Courier New" panose="02070309020205020404" pitchFamily="49" charset="0"/>
              </a:rPr>
              <a:t>);</a:t>
            </a:r>
          </a:p>
          <a:p>
            <a:r>
              <a:rPr lang="en-US" dirty="0" err="1" smtClean="0">
                <a:solidFill>
                  <a:srgbClr val="000000"/>
                </a:solidFill>
                <a:latin typeface="Courier New" panose="02070309020205020404" pitchFamily="49" charset="0"/>
              </a:rPr>
              <a:t>System.</a:t>
            </a:r>
            <a:r>
              <a:rPr lang="en-US" b="1" i="1" dirty="0" err="1" smtClean="0">
                <a:solidFill>
                  <a:srgbClr val="0000C0"/>
                </a:solidFill>
                <a:latin typeface="Courier New" panose="02070309020205020404" pitchFamily="49" charset="0"/>
              </a:rPr>
              <a:t>out</a:t>
            </a:r>
            <a:r>
              <a:rPr lang="en-US" b="1" i="1" dirty="0" err="1" smtClean="0">
                <a:solidFill>
                  <a:srgbClr val="000000"/>
                </a:solidFill>
                <a:latin typeface="Courier New" panose="02070309020205020404" pitchFamily="49" charset="0"/>
              </a:rPr>
              <a:t>.println</a:t>
            </a:r>
            <a:r>
              <a:rPr lang="en-US" b="1" i="1" dirty="0" smtClean="0">
                <a:solidFill>
                  <a:srgbClr val="000000"/>
                </a:solidFill>
                <a:latin typeface="Courier New" panose="02070309020205020404" pitchFamily="49" charset="0"/>
              </a:rPr>
              <a:t>(</a:t>
            </a:r>
            <a:r>
              <a:rPr lang="en-US" b="1" i="1" dirty="0" smtClean="0">
                <a:solidFill>
                  <a:srgbClr val="0000C0"/>
                </a:solidFill>
                <a:latin typeface="Courier New" panose="02070309020205020404" pitchFamily="49" charset="0"/>
              </a:rPr>
              <a:t>value</a:t>
            </a:r>
            <a:r>
              <a:rPr lang="en-US" b="1" i="1" dirty="0" smtClean="0">
                <a:solidFill>
                  <a:srgbClr val="000000"/>
                </a:solidFill>
                <a:latin typeface="Courier New" panose="02070309020205020404" pitchFamily="49" charset="0"/>
              </a:rPr>
              <a:t>);</a:t>
            </a:r>
          </a:p>
          <a:p>
            <a:endParaRPr lang="en-US" b="1" i="1" dirty="0" smtClean="0">
              <a:solidFill>
                <a:srgbClr val="000000"/>
              </a:solidFill>
              <a:latin typeface="Courier New" panose="02070309020205020404" pitchFamily="49" charset="0"/>
            </a:endParaRPr>
          </a:p>
          <a:p>
            <a:r>
              <a:rPr lang="en-US" dirty="0" smtClean="0">
                <a:solidFill>
                  <a:srgbClr val="000000"/>
                </a:solidFill>
                <a:latin typeface="Courier New" panose="02070309020205020404" pitchFamily="49" charset="0"/>
              </a:rPr>
              <a:t>}</a:t>
            </a:r>
          </a:p>
          <a:p>
            <a:endParaRPr lang="en-US" dirty="0" smtClean="0">
              <a:latin typeface="Courier New" panose="02070309020205020404" pitchFamily="49" charset="0"/>
            </a:endParaRPr>
          </a:p>
          <a:p>
            <a:r>
              <a:rPr lang="en-US" dirty="0" smtClean="0">
                <a:solidFill>
                  <a:srgbClr val="000000"/>
                </a:solidFill>
                <a:latin typeface="Courier New" panose="02070309020205020404" pitchFamily="49" charset="0"/>
              </a:rPr>
              <a:t>}</a:t>
            </a:r>
          </a:p>
          <a:p>
            <a:r>
              <a:rPr lang="en-US" dirty="0" err="1" smtClean="0">
                <a:solidFill>
                  <a:srgbClr val="000000"/>
                </a:solidFill>
                <a:latin typeface="Courier New" panose="02070309020205020404" pitchFamily="49" charset="0"/>
              </a:rPr>
              <a:t>LocalInner</a:t>
            </a:r>
            <a:r>
              <a:rPr lang="en-US" dirty="0" smtClean="0">
                <a:solidFill>
                  <a:srgbClr val="000000"/>
                </a:solidFill>
                <a:latin typeface="Courier New" panose="02070309020205020404" pitchFamily="49" charset="0"/>
              </a:rPr>
              <a:t> </a:t>
            </a:r>
            <a:r>
              <a:rPr lang="en-US" dirty="0" smtClean="0">
                <a:solidFill>
                  <a:srgbClr val="6A3E3E"/>
                </a:solidFill>
                <a:latin typeface="Courier New" panose="02070309020205020404" pitchFamily="49" charset="0"/>
              </a:rPr>
              <a:t>local</a:t>
            </a:r>
            <a:r>
              <a:rPr lang="en-US" dirty="0" smtClean="0">
                <a:solidFill>
                  <a:srgbClr val="000000"/>
                </a:solidFill>
                <a:latin typeface="Courier New" panose="02070309020205020404" pitchFamily="49" charset="0"/>
              </a:rPr>
              <a:t> = </a:t>
            </a:r>
            <a:r>
              <a:rPr lang="en-US" b="1" dirty="0" smtClean="0">
                <a:solidFill>
                  <a:srgbClr val="7F0055"/>
                </a:solidFill>
                <a:latin typeface="Courier New" panose="02070309020205020404" pitchFamily="49" charset="0"/>
              </a:rPr>
              <a:t>new</a:t>
            </a:r>
            <a:r>
              <a:rPr lang="en-US" b="1" dirty="0" smtClean="0">
                <a:solidFill>
                  <a:srgbClr val="000000"/>
                </a:solidFill>
                <a:latin typeface="Courier New" panose="02070309020205020404" pitchFamily="49" charset="0"/>
              </a:rPr>
              <a:t> </a:t>
            </a:r>
            <a:r>
              <a:rPr lang="en-US" b="1" dirty="0" err="1" smtClean="0">
                <a:solidFill>
                  <a:srgbClr val="000000"/>
                </a:solidFill>
                <a:latin typeface="Courier New" panose="02070309020205020404" pitchFamily="49" charset="0"/>
              </a:rPr>
              <a:t>LocalInner</a:t>
            </a:r>
            <a:r>
              <a:rPr lang="en-US" b="1" dirty="0" smtClean="0">
                <a:solidFill>
                  <a:srgbClr val="000000"/>
                </a:solidFill>
                <a:latin typeface="Courier New" panose="02070309020205020404" pitchFamily="49" charset="0"/>
              </a:rPr>
              <a:t>();</a:t>
            </a:r>
          </a:p>
          <a:p>
            <a:r>
              <a:rPr lang="en-US" dirty="0" smtClean="0">
                <a:solidFill>
                  <a:srgbClr val="6A3E3E"/>
                </a:solidFill>
                <a:latin typeface="Courier New" panose="02070309020205020404" pitchFamily="49" charset="0"/>
              </a:rPr>
              <a:t>local</a:t>
            </a:r>
            <a:r>
              <a:rPr lang="en-US" dirty="0" smtClean="0">
                <a:solidFill>
                  <a:srgbClr val="000000"/>
                </a:solidFill>
                <a:latin typeface="Courier New" panose="02070309020205020404" pitchFamily="49" charset="0"/>
              </a:rPr>
              <a:t>.msg();</a:t>
            </a:r>
          </a:p>
          <a:p>
            <a:r>
              <a:rPr lang="en-US" dirty="0" smtClean="0">
                <a:solidFill>
                  <a:srgbClr val="000000"/>
                </a:solidFill>
                <a:latin typeface="Courier New" panose="02070309020205020404" pitchFamily="49" charset="0"/>
              </a:rPr>
              <a:t>}</a:t>
            </a:r>
          </a:p>
          <a:p>
            <a:r>
              <a:rPr lang="en-US" b="1" dirty="0" smtClean="0">
                <a:solidFill>
                  <a:srgbClr val="7F0055"/>
                </a:solidFill>
                <a:latin typeface="Courier New" panose="02070309020205020404" pitchFamily="49" charset="0"/>
              </a:rPr>
              <a:t>public</a:t>
            </a:r>
            <a:r>
              <a:rPr lang="en-US" b="1" dirty="0" smtClean="0">
                <a:solidFill>
                  <a:srgbClr val="000000"/>
                </a:solidFill>
                <a:latin typeface="Courier New" panose="02070309020205020404" pitchFamily="49" charset="0"/>
              </a:rPr>
              <a:t> </a:t>
            </a:r>
            <a:r>
              <a:rPr lang="en-US" b="1" dirty="0" smtClean="0">
                <a:solidFill>
                  <a:srgbClr val="7F0055"/>
                </a:solidFill>
                <a:latin typeface="Courier New" panose="02070309020205020404" pitchFamily="49" charset="0"/>
              </a:rPr>
              <a:t>static</a:t>
            </a:r>
            <a:r>
              <a:rPr lang="en-US" b="1" dirty="0" smtClean="0">
                <a:solidFill>
                  <a:srgbClr val="000000"/>
                </a:solidFill>
                <a:latin typeface="Courier New" panose="02070309020205020404" pitchFamily="49" charset="0"/>
              </a:rPr>
              <a:t> </a:t>
            </a:r>
            <a:r>
              <a:rPr lang="en-US" b="1" dirty="0" smtClean="0">
                <a:solidFill>
                  <a:srgbClr val="7F0055"/>
                </a:solidFill>
                <a:latin typeface="Courier New" panose="02070309020205020404" pitchFamily="49" charset="0"/>
              </a:rPr>
              <a:t>void</a:t>
            </a:r>
            <a:r>
              <a:rPr lang="en-US" b="1" dirty="0" smtClean="0">
                <a:solidFill>
                  <a:srgbClr val="000000"/>
                </a:solidFill>
                <a:latin typeface="Courier New" panose="02070309020205020404" pitchFamily="49" charset="0"/>
              </a:rPr>
              <a:t> main(String[] </a:t>
            </a:r>
            <a:r>
              <a:rPr lang="en-US" b="1" dirty="0" err="1" smtClean="0">
                <a:solidFill>
                  <a:srgbClr val="6A3E3E"/>
                </a:solidFill>
                <a:latin typeface="Courier New" panose="02070309020205020404" pitchFamily="49" charset="0"/>
              </a:rPr>
              <a:t>args</a:t>
            </a:r>
            <a:r>
              <a:rPr lang="en-US" b="1" dirty="0" smtClean="0">
                <a:solidFill>
                  <a:srgbClr val="000000"/>
                </a:solidFill>
                <a:latin typeface="Courier New" panose="02070309020205020404" pitchFamily="49" charset="0"/>
              </a:rPr>
              <a:t>) {</a:t>
            </a:r>
          </a:p>
          <a:p>
            <a:r>
              <a:rPr lang="en-US" dirty="0" smtClean="0">
                <a:solidFill>
                  <a:srgbClr val="000000"/>
                </a:solidFill>
                <a:latin typeface="Courier New" panose="02070309020205020404" pitchFamily="49" charset="0"/>
              </a:rPr>
              <a:t>Outer </a:t>
            </a:r>
            <a:r>
              <a:rPr lang="en-US" dirty="0" smtClean="0">
                <a:solidFill>
                  <a:srgbClr val="6A3E3E"/>
                </a:solidFill>
                <a:latin typeface="Courier New" panose="02070309020205020404" pitchFamily="49" charset="0"/>
              </a:rPr>
              <a:t>o</a:t>
            </a:r>
            <a:r>
              <a:rPr lang="en-US" dirty="0" smtClean="0">
                <a:solidFill>
                  <a:srgbClr val="000000"/>
                </a:solidFill>
                <a:latin typeface="Courier New" panose="02070309020205020404" pitchFamily="49" charset="0"/>
              </a:rPr>
              <a:t> = </a:t>
            </a:r>
            <a:r>
              <a:rPr lang="en-US" b="1" dirty="0" smtClean="0">
                <a:solidFill>
                  <a:srgbClr val="7F0055"/>
                </a:solidFill>
                <a:latin typeface="Courier New" panose="02070309020205020404" pitchFamily="49" charset="0"/>
              </a:rPr>
              <a:t>new</a:t>
            </a:r>
            <a:r>
              <a:rPr lang="en-US" b="1" dirty="0" smtClean="0">
                <a:solidFill>
                  <a:srgbClr val="000000"/>
                </a:solidFill>
                <a:latin typeface="Courier New" panose="02070309020205020404" pitchFamily="49" charset="0"/>
              </a:rPr>
              <a:t> Outer();</a:t>
            </a:r>
          </a:p>
          <a:p>
            <a:r>
              <a:rPr lang="en-US" dirty="0" err="1" smtClean="0">
                <a:solidFill>
                  <a:srgbClr val="6A3E3E"/>
                </a:solidFill>
                <a:latin typeface="Courier New" panose="02070309020205020404" pitchFamily="49" charset="0"/>
              </a:rPr>
              <a:t>o</a:t>
            </a:r>
            <a:r>
              <a:rPr lang="en-US" dirty="0" err="1" smtClean="0">
                <a:solidFill>
                  <a:srgbClr val="000000"/>
                </a:solidFill>
                <a:latin typeface="Courier New" panose="02070309020205020404" pitchFamily="49" charset="0"/>
              </a:rPr>
              <a:t>.display</a:t>
            </a:r>
            <a:r>
              <a:rPr lang="en-US" dirty="0" smtClean="0">
                <a:solidFill>
                  <a:srgbClr val="000000"/>
                </a:solidFill>
                <a:latin typeface="Courier New" panose="02070309020205020404" pitchFamily="49" charset="0"/>
              </a:rPr>
              <a:t>();</a:t>
            </a:r>
          </a:p>
          <a:p>
            <a:r>
              <a:rPr lang="en-US" dirty="0" smtClean="0">
                <a:solidFill>
                  <a:srgbClr val="000000"/>
                </a:solidFill>
                <a:latin typeface="Courier New" panose="02070309020205020404" pitchFamily="49" charset="0"/>
              </a:rPr>
              <a:t>}</a:t>
            </a:r>
          </a:p>
          <a:p>
            <a:r>
              <a:rPr lang="en-US" dirty="0" smtClean="0">
                <a:solidFill>
                  <a:srgbClr val="000000"/>
                </a:solidFill>
                <a:latin typeface="Courier New" panose="02070309020205020404" pitchFamily="49" charset="0"/>
              </a:rPr>
              <a:t>}</a:t>
            </a:r>
          </a:p>
          <a:p>
            <a:pPr marL="0" indent="0">
              <a:buNone/>
            </a:pPr>
            <a:endParaRPr lang="en-US" dirty="0"/>
          </a:p>
        </p:txBody>
      </p:sp>
    </p:spTree>
    <p:extLst>
      <p:ext uri="{BB962C8B-B14F-4D97-AF65-F5344CB8AC3E}">
        <p14:creationId xmlns:p14="http://schemas.microsoft.com/office/powerpoint/2010/main" val="14799140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for Local </a:t>
            </a:r>
            <a:r>
              <a:rPr lang="en-US" dirty="0"/>
              <a:t>Inner class</a:t>
            </a:r>
            <a:br>
              <a:rPr lang="en-US" dirty="0"/>
            </a:br>
            <a:endParaRPr lang="en-US" dirty="0"/>
          </a:p>
        </p:txBody>
      </p:sp>
      <p:sp>
        <p:nvSpPr>
          <p:cNvPr id="3" name="Content Placeholder 2"/>
          <p:cNvSpPr>
            <a:spLocks noGrp="1"/>
          </p:cNvSpPr>
          <p:nvPr>
            <p:ph idx="1"/>
          </p:nvPr>
        </p:nvSpPr>
        <p:spPr/>
        <p:txBody>
          <a:bodyPr/>
          <a:lstStyle/>
          <a:p>
            <a:r>
              <a:rPr lang="en-US" b="1" i="1" dirty="0"/>
              <a:t>Local inner class cannot be invoked from outside the </a:t>
            </a:r>
            <a:r>
              <a:rPr lang="en-US" b="1" i="1" dirty="0" smtClean="0"/>
              <a:t>method</a:t>
            </a:r>
          </a:p>
          <a:p>
            <a:r>
              <a:rPr lang="en-US" b="1" i="1" dirty="0"/>
              <a:t> Local inner class cannot access non-final local variable till JDK 1.7. Since JDK 1.8, it is possible to access the non-final local variable in local inner class.</a:t>
            </a:r>
          </a:p>
          <a:p>
            <a:endParaRPr lang="en-US" b="1" i="1" dirty="0"/>
          </a:p>
        </p:txBody>
      </p:sp>
    </p:spTree>
    <p:extLst>
      <p:ext uri="{BB962C8B-B14F-4D97-AF65-F5344CB8AC3E}">
        <p14:creationId xmlns:p14="http://schemas.microsoft.com/office/powerpoint/2010/main" val="36742339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nested class</a:t>
            </a:r>
            <a:br>
              <a:rPr lang="en-US" dirty="0"/>
            </a:br>
            <a:endParaRPr lang="en-US" dirty="0"/>
          </a:p>
        </p:txBody>
      </p:sp>
      <p:sp>
        <p:nvSpPr>
          <p:cNvPr id="3" name="Content Placeholder 2"/>
          <p:cNvSpPr>
            <a:spLocks noGrp="1"/>
          </p:cNvSpPr>
          <p:nvPr>
            <p:ph idx="1"/>
          </p:nvPr>
        </p:nvSpPr>
        <p:spPr/>
        <p:txBody>
          <a:bodyPr/>
          <a:lstStyle/>
          <a:p>
            <a:r>
              <a:rPr lang="en-US" dirty="0"/>
              <a:t>A static class i.e. created inside a class is called static nested class in java. </a:t>
            </a:r>
            <a:endParaRPr lang="en-US" dirty="0" smtClean="0"/>
          </a:p>
          <a:p>
            <a:r>
              <a:rPr lang="en-US" dirty="0" smtClean="0"/>
              <a:t>It </a:t>
            </a:r>
            <a:r>
              <a:rPr lang="en-US" dirty="0"/>
              <a:t>cannot access non-static data members and methods. It can be accessed by outer class name</a:t>
            </a:r>
            <a:r>
              <a:rPr lang="en-US" dirty="0" smtClean="0"/>
              <a:t>.</a:t>
            </a:r>
          </a:p>
          <a:p>
            <a:pPr lvl="1"/>
            <a:r>
              <a:rPr lang="en-US" dirty="0"/>
              <a:t>It can access static data members of outer class including private.</a:t>
            </a:r>
          </a:p>
          <a:p>
            <a:pPr lvl="1"/>
            <a:r>
              <a:rPr lang="en-US" dirty="0"/>
              <a:t>Static nested class cannot access non-static (instance) data member or method.</a:t>
            </a:r>
          </a:p>
          <a:p>
            <a:pPr lvl="1"/>
            <a:endParaRPr lang="en-US" dirty="0"/>
          </a:p>
        </p:txBody>
      </p:sp>
    </p:spTree>
    <p:extLst>
      <p:ext uri="{BB962C8B-B14F-4D97-AF65-F5344CB8AC3E}">
        <p14:creationId xmlns:p14="http://schemas.microsoft.com/office/powerpoint/2010/main" val="6185407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a:hlinkClick r:id="rId2"/>
              </a:rPr>
              <a:t>Java Inner classes</a:t>
            </a:r>
            <a:endParaRPr lang="en-US" dirty="0"/>
          </a:p>
          <a:p>
            <a:r>
              <a:rPr lang="en-US" dirty="0">
                <a:hlinkClick r:id="rId3"/>
              </a:rPr>
              <a:t>Advantage of Inner class</a:t>
            </a:r>
            <a:endParaRPr lang="en-US" dirty="0"/>
          </a:p>
          <a:p>
            <a:r>
              <a:rPr lang="en-US" dirty="0">
                <a:hlinkClick r:id="rId4"/>
              </a:rPr>
              <a:t>Difference between nested class and inner class</a:t>
            </a:r>
            <a:endParaRPr lang="en-US" dirty="0"/>
          </a:p>
          <a:p>
            <a:r>
              <a:rPr lang="en-US" dirty="0">
                <a:hlinkClick r:id="rId5"/>
              </a:rPr>
              <a:t>Types of Nested classes</a:t>
            </a:r>
            <a:endParaRPr lang="en-US" dirty="0"/>
          </a:p>
          <a:p>
            <a:endParaRPr lang="en-US" dirty="0"/>
          </a:p>
        </p:txBody>
      </p:sp>
    </p:spTree>
    <p:extLst>
      <p:ext uri="{BB962C8B-B14F-4D97-AF65-F5344CB8AC3E}">
        <p14:creationId xmlns:p14="http://schemas.microsoft.com/office/powerpoint/2010/main" val="3761944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static nested class example with instance method</a:t>
            </a:r>
            <a:br>
              <a:rPr lang="en-US" dirty="0"/>
            </a:br>
            <a:endParaRPr lang="en-US" dirty="0"/>
          </a:p>
        </p:txBody>
      </p:sp>
      <p:sp>
        <p:nvSpPr>
          <p:cNvPr id="3" name="Content Placeholder 2"/>
          <p:cNvSpPr>
            <a:spLocks noGrp="1"/>
          </p:cNvSpPr>
          <p:nvPr>
            <p:ph idx="1"/>
          </p:nvPr>
        </p:nvSpPr>
        <p:spPr/>
        <p:txBody>
          <a:bodyPr>
            <a:normAutofit lnSpcReduction="10000"/>
          </a:bodyPr>
          <a:lstStyle/>
          <a:p>
            <a:pPr marL="0" indent="0" algn="just">
              <a:buNone/>
            </a:pPr>
            <a:r>
              <a:rPr lang="en-US" b="1" i="0" dirty="0" smtClean="0">
                <a:solidFill>
                  <a:srgbClr val="006699"/>
                </a:solidFill>
                <a:effectLst/>
                <a:latin typeface="Verdana" panose="020B0604030504040204" pitchFamily="34" charset="0"/>
              </a:rPr>
              <a:t>class</a:t>
            </a:r>
            <a:r>
              <a:rPr lang="en-US" b="0" i="0" dirty="0" smtClean="0">
                <a:solidFill>
                  <a:srgbClr val="000000"/>
                </a:solidFill>
                <a:effectLst/>
                <a:latin typeface="Verdana" panose="020B0604030504040204" pitchFamily="34" charset="0"/>
              </a:rPr>
              <a:t> </a:t>
            </a:r>
            <a:r>
              <a:rPr lang="en-US" b="0" i="0" dirty="0" err="1" smtClean="0">
                <a:solidFill>
                  <a:srgbClr val="000000"/>
                </a:solidFill>
                <a:effectLst/>
                <a:latin typeface="Verdana" panose="020B0604030504040204" pitchFamily="34" charset="0"/>
              </a:rPr>
              <a:t>TestOuter</a:t>
            </a:r>
            <a:r>
              <a:rPr lang="en-US" b="0" i="0" dirty="0" smtClean="0">
                <a:solidFill>
                  <a:srgbClr val="000000"/>
                </a:solidFill>
                <a:effectLst/>
                <a:latin typeface="Verdana" panose="020B0604030504040204" pitchFamily="34" charset="0"/>
              </a:rPr>
              <a:t>{  </a:t>
            </a:r>
          </a:p>
          <a:p>
            <a:pPr marL="0" indent="0" algn="just">
              <a:buNone/>
            </a:pPr>
            <a:r>
              <a:rPr lang="en-US" b="0" i="0" dirty="0" smtClean="0">
                <a:solidFill>
                  <a:srgbClr val="000000"/>
                </a:solidFill>
                <a:effectLst/>
                <a:latin typeface="Verdana" panose="020B0604030504040204" pitchFamily="34" charset="0"/>
              </a:rPr>
              <a:t>  </a:t>
            </a:r>
            <a:r>
              <a:rPr lang="en-US" b="1" i="0" dirty="0" smtClean="0">
                <a:solidFill>
                  <a:srgbClr val="006699"/>
                </a:solidFill>
                <a:effectLst/>
                <a:latin typeface="Verdana" panose="020B0604030504040204" pitchFamily="34" charset="0"/>
              </a:rPr>
              <a:t>static</a:t>
            </a:r>
            <a:r>
              <a:rPr lang="en-US" b="0" i="0" dirty="0" smtClean="0">
                <a:solidFill>
                  <a:srgbClr val="000000"/>
                </a:solidFill>
                <a:effectLst/>
                <a:latin typeface="Verdana" panose="020B0604030504040204" pitchFamily="34" charset="0"/>
              </a:rPr>
              <a:t> </a:t>
            </a:r>
            <a:r>
              <a:rPr lang="en-US" b="1" i="0" dirty="0" err="1" smtClean="0">
                <a:solidFill>
                  <a:srgbClr val="006699"/>
                </a:solidFill>
                <a:effectLst/>
                <a:latin typeface="Verdana" panose="020B0604030504040204" pitchFamily="34" charset="0"/>
              </a:rPr>
              <a:t>int</a:t>
            </a:r>
            <a:r>
              <a:rPr lang="en-US" b="0" i="0" dirty="0" smtClean="0">
                <a:solidFill>
                  <a:srgbClr val="000000"/>
                </a:solidFill>
                <a:effectLst/>
                <a:latin typeface="Verdana" panose="020B0604030504040204" pitchFamily="34" charset="0"/>
              </a:rPr>
              <a:t> data=</a:t>
            </a:r>
            <a:r>
              <a:rPr lang="en-US" b="0" i="0" dirty="0" smtClean="0">
                <a:solidFill>
                  <a:srgbClr val="C00000"/>
                </a:solidFill>
                <a:effectLst/>
                <a:latin typeface="Verdana" panose="020B0604030504040204" pitchFamily="34" charset="0"/>
              </a:rPr>
              <a:t>30</a:t>
            </a:r>
            <a:r>
              <a:rPr lang="en-US" b="0" i="0" dirty="0" smtClean="0">
                <a:solidFill>
                  <a:srgbClr val="000000"/>
                </a:solidFill>
                <a:effectLst/>
                <a:latin typeface="Verdana" panose="020B0604030504040204" pitchFamily="34" charset="0"/>
              </a:rPr>
              <a:t>;  </a:t>
            </a:r>
          </a:p>
          <a:p>
            <a:pPr marL="0" indent="0" algn="just">
              <a:buNone/>
            </a:pPr>
            <a:r>
              <a:rPr lang="en-US" b="0" i="0" dirty="0" smtClean="0">
                <a:solidFill>
                  <a:srgbClr val="000000"/>
                </a:solidFill>
                <a:effectLst/>
                <a:latin typeface="Verdana" panose="020B0604030504040204" pitchFamily="34" charset="0"/>
              </a:rPr>
              <a:t>  </a:t>
            </a:r>
            <a:r>
              <a:rPr lang="en-US" b="1" i="0" dirty="0" smtClean="0">
                <a:solidFill>
                  <a:srgbClr val="006699"/>
                </a:solidFill>
                <a:effectLst/>
                <a:latin typeface="Verdana" panose="020B0604030504040204" pitchFamily="34" charset="0"/>
              </a:rPr>
              <a:t>static</a:t>
            </a:r>
            <a:r>
              <a:rPr lang="en-US" b="0" i="0" dirty="0" smtClean="0">
                <a:solidFill>
                  <a:srgbClr val="000000"/>
                </a:solidFill>
                <a:effectLst/>
                <a:latin typeface="Verdana" panose="020B0604030504040204" pitchFamily="34" charset="0"/>
              </a:rPr>
              <a:t> </a:t>
            </a:r>
            <a:r>
              <a:rPr lang="en-US" b="1" i="0" dirty="0" smtClean="0">
                <a:solidFill>
                  <a:srgbClr val="006699"/>
                </a:solidFill>
                <a:effectLst/>
                <a:latin typeface="Verdana" panose="020B0604030504040204" pitchFamily="34" charset="0"/>
              </a:rPr>
              <a:t>class</a:t>
            </a:r>
            <a:r>
              <a:rPr lang="en-US" b="0" i="0" dirty="0" smtClean="0">
                <a:solidFill>
                  <a:srgbClr val="000000"/>
                </a:solidFill>
                <a:effectLst/>
                <a:latin typeface="Verdana" panose="020B0604030504040204" pitchFamily="34" charset="0"/>
              </a:rPr>
              <a:t> Inner{  </a:t>
            </a:r>
          </a:p>
          <a:p>
            <a:pPr marL="0" indent="0" algn="just">
              <a:buNone/>
            </a:pPr>
            <a:r>
              <a:rPr lang="en-US" b="0" i="0" dirty="0" smtClean="0">
                <a:solidFill>
                  <a:srgbClr val="000000"/>
                </a:solidFill>
                <a:effectLst/>
                <a:latin typeface="Verdana" panose="020B0604030504040204" pitchFamily="34" charset="0"/>
              </a:rPr>
              <a:t>   </a:t>
            </a:r>
            <a:r>
              <a:rPr lang="en-US" b="1" i="0" dirty="0" smtClean="0">
                <a:solidFill>
                  <a:srgbClr val="006699"/>
                </a:solidFill>
                <a:effectLst/>
                <a:latin typeface="Verdana" panose="020B0604030504040204" pitchFamily="34" charset="0"/>
              </a:rPr>
              <a:t>void</a:t>
            </a:r>
            <a:r>
              <a:rPr lang="en-US" b="0" i="0" dirty="0" smtClean="0">
                <a:solidFill>
                  <a:srgbClr val="000000"/>
                </a:solidFill>
                <a:effectLst/>
                <a:latin typeface="Verdana" panose="020B0604030504040204" pitchFamily="34" charset="0"/>
              </a:rPr>
              <a:t> </a:t>
            </a:r>
            <a:r>
              <a:rPr lang="en-US" b="0" i="0" dirty="0" err="1" smtClean="0">
                <a:solidFill>
                  <a:srgbClr val="000000"/>
                </a:solidFill>
                <a:effectLst/>
                <a:latin typeface="Verdana" panose="020B0604030504040204" pitchFamily="34" charset="0"/>
              </a:rPr>
              <a:t>msg</a:t>
            </a:r>
            <a:r>
              <a:rPr lang="en-US" b="0" i="0" dirty="0" smtClean="0">
                <a:solidFill>
                  <a:srgbClr val="000000"/>
                </a:solidFill>
                <a:effectLst/>
                <a:latin typeface="Verdana" panose="020B0604030504040204" pitchFamily="34" charset="0"/>
              </a:rPr>
              <a:t>(){</a:t>
            </a:r>
            <a:r>
              <a:rPr lang="en-US" b="0" i="0" dirty="0" err="1" smtClean="0">
                <a:solidFill>
                  <a:srgbClr val="000000"/>
                </a:solidFill>
                <a:effectLst/>
                <a:latin typeface="Verdana" panose="020B0604030504040204" pitchFamily="34" charset="0"/>
              </a:rPr>
              <a:t>System.out.println</a:t>
            </a:r>
            <a:r>
              <a:rPr lang="en-US" b="0" i="0" dirty="0" smtClean="0">
                <a:solidFill>
                  <a:srgbClr val="000000"/>
                </a:solidFill>
                <a:effectLst/>
                <a:latin typeface="Verdana" panose="020B0604030504040204" pitchFamily="34" charset="0"/>
              </a:rPr>
              <a:t>(</a:t>
            </a:r>
            <a:r>
              <a:rPr lang="en-US" b="0" i="0" dirty="0" smtClean="0">
                <a:solidFill>
                  <a:srgbClr val="0000FF"/>
                </a:solidFill>
                <a:effectLst/>
                <a:latin typeface="Verdana" panose="020B0604030504040204" pitchFamily="34" charset="0"/>
              </a:rPr>
              <a:t>"data is "</a:t>
            </a:r>
            <a:r>
              <a:rPr lang="en-US" b="0" i="0" dirty="0" smtClean="0">
                <a:solidFill>
                  <a:srgbClr val="000000"/>
                </a:solidFill>
                <a:effectLst/>
                <a:latin typeface="Verdana" panose="020B0604030504040204" pitchFamily="34" charset="0"/>
              </a:rPr>
              <a:t>+data);}  </a:t>
            </a:r>
          </a:p>
          <a:p>
            <a:pPr marL="0" indent="0" algn="just">
              <a:buNone/>
            </a:pPr>
            <a:r>
              <a:rPr lang="en-US" b="0" i="0" dirty="0" smtClean="0">
                <a:solidFill>
                  <a:srgbClr val="000000"/>
                </a:solidFill>
                <a:effectLst/>
                <a:latin typeface="Verdana" panose="020B0604030504040204" pitchFamily="34" charset="0"/>
              </a:rPr>
              <a:t>  }  </a:t>
            </a:r>
          </a:p>
          <a:p>
            <a:pPr marL="0" indent="0" algn="just">
              <a:buNone/>
            </a:pPr>
            <a:r>
              <a:rPr lang="en-US" b="0" i="0" dirty="0" smtClean="0">
                <a:solidFill>
                  <a:srgbClr val="000000"/>
                </a:solidFill>
                <a:effectLst/>
                <a:latin typeface="Verdana" panose="020B0604030504040204" pitchFamily="34" charset="0"/>
              </a:rPr>
              <a:t>  </a:t>
            </a:r>
            <a:r>
              <a:rPr lang="en-US" b="1" i="0" dirty="0" smtClean="0">
                <a:solidFill>
                  <a:srgbClr val="006699"/>
                </a:solidFill>
                <a:effectLst/>
                <a:latin typeface="Verdana" panose="020B0604030504040204" pitchFamily="34" charset="0"/>
              </a:rPr>
              <a:t>public</a:t>
            </a:r>
            <a:r>
              <a:rPr lang="en-US" b="0" i="0" dirty="0" smtClean="0">
                <a:solidFill>
                  <a:srgbClr val="000000"/>
                </a:solidFill>
                <a:effectLst/>
                <a:latin typeface="Verdana" panose="020B0604030504040204" pitchFamily="34" charset="0"/>
              </a:rPr>
              <a:t> </a:t>
            </a:r>
            <a:r>
              <a:rPr lang="en-US" b="1" i="0" dirty="0" smtClean="0">
                <a:solidFill>
                  <a:srgbClr val="006699"/>
                </a:solidFill>
                <a:effectLst/>
                <a:latin typeface="Verdana" panose="020B0604030504040204" pitchFamily="34" charset="0"/>
              </a:rPr>
              <a:t>static</a:t>
            </a:r>
            <a:r>
              <a:rPr lang="en-US" b="0" i="0" dirty="0" smtClean="0">
                <a:solidFill>
                  <a:srgbClr val="000000"/>
                </a:solidFill>
                <a:effectLst/>
                <a:latin typeface="Verdana" panose="020B0604030504040204" pitchFamily="34" charset="0"/>
              </a:rPr>
              <a:t> </a:t>
            </a:r>
            <a:r>
              <a:rPr lang="en-US" b="1" i="0" dirty="0" smtClean="0">
                <a:solidFill>
                  <a:srgbClr val="006699"/>
                </a:solidFill>
                <a:effectLst/>
                <a:latin typeface="Verdana" panose="020B0604030504040204" pitchFamily="34" charset="0"/>
              </a:rPr>
              <a:t>void</a:t>
            </a:r>
            <a:r>
              <a:rPr lang="en-US" b="0" i="0" dirty="0" smtClean="0">
                <a:solidFill>
                  <a:srgbClr val="000000"/>
                </a:solidFill>
                <a:effectLst/>
                <a:latin typeface="Verdana" panose="020B0604030504040204" pitchFamily="34" charset="0"/>
              </a:rPr>
              <a:t> main(String </a:t>
            </a:r>
            <a:r>
              <a:rPr lang="en-US" b="0" i="0" dirty="0" err="1" smtClean="0">
                <a:solidFill>
                  <a:srgbClr val="000000"/>
                </a:solidFill>
                <a:effectLst/>
                <a:latin typeface="Verdana" panose="020B0604030504040204" pitchFamily="34" charset="0"/>
              </a:rPr>
              <a:t>args</a:t>
            </a:r>
            <a:r>
              <a:rPr lang="en-US" b="0" i="0" dirty="0" smtClean="0">
                <a:solidFill>
                  <a:srgbClr val="000000"/>
                </a:solidFill>
                <a:effectLst/>
                <a:latin typeface="Verdana" panose="020B0604030504040204" pitchFamily="34" charset="0"/>
              </a:rPr>
              <a:t>[]){  </a:t>
            </a:r>
          </a:p>
          <a:p>
            <a:pPr marL="0" indent="0" algn="just">
              <a:buNone/>
            </a:pPr>
            <a:r>
              <a:rPr lang="en-US" b="0" i="0" dirty="0" smtClean="0">
                <a:solidFill>
                  <a:srgbClr val="000000"/>
                </a:solidFill>
                <a:effectLst/>
                <a:latin typeface="Verdana" panose="020B0604030504040204" pitchFamily="34" charset="0"/>
              </a:rPr>
              <a:t>  </a:t>
            </a:r>
            <a:r>
              <a:rPr lang="en-US" b="0" i="0" dirty="0" err="1" smtClean="0">
                <a:solidFill>
                  <a:srgbClr val="000000"/>
                </a:solidFill>
                <a:effectLst/>
                <a:latin typeface="Verdana" panose="020B0604030504040204" pitchFamily="34" charset="0"/>
              </a:rPr>
              <a:t>TestOuter.Inner</a:t>
            </a:r>
            <a:r>
              <a:rPr lang="en-US" b="0" i="0" dirty="0" smtClean="0">
                <a:solidFill>
                  <a:srgbClr val="000000"/>
                </a:solidFill>
                <a:effectLst/>
                <a:latin typeface="Verdana" panose="020B0604030504040204" pitchFamily="34" charset="0"/>
              </a:rPr>
              <a:t> </a:t>
            </a:r>
            <a:r>
              <a:rPr lang="en-US" b="0" i="0" dirty="0" err="1" smtClean="0">
                <a:solidFill>
                  <a:srgbClr val="000000"/>
                </a:solidFill>
                <a:effectLst/>
                <a:latin typeface="Verdana" panose="020B0604030504040204" pitchFamily="34" charset="0"/>
              </a:rPr>
              <a:t>obj</a:t>
            </a:r>
            <a:r>
              <a:rPr lang="en-US" b="0" i="0" dirty="0" smtClean="0">
                <a:solidFill>
                  <a:srgbClr val="000000"/>
                </a:solidFill>
                <a:effectLst/>
                <a:latin typeface="Verdana" panose="020B0604030504040204" pitchFamily="34" charset="0"/>
              </a:rPr>
              <a:t>=</a:t>
            </a:r>
            <a:r>
              <a:rPr lang="en-US" b="1" i="0" dirty="0" smtClean="0">
                <a:solidFill>
                  <a:srgbClr val="006699"/>
                </a:solidFill>
                <a:effectLst/>
                <a:latin typeface="Verdana" panose="020B0604030504040204" pitchFamily="34" charset="0"/>
              </a:rPr>
              <a:t>new</a:t>
            </a:r>
            <a:r>
              <a:rPr lang="en-US" b="0" i="0" dirty="0" smtClean="0">
                <a:solidFill>
                  <a:srgbClr val="000000"/>
                </a:solidFill>
                <a:effectLst/>
                <a:latin typeface="Verdana" panose="020B0604030504040204" pitchFamily="34" charset="0"/>
              </a:rPr>
              <a:t> </a:t>
            </a:r>
            <a:r>
              <a:rPr lang="en-US" b="0" i="0" dirty="0" err="1" smtClean="0">
                <a:solidFill>
                  <a:srgbClr val="000000"/>
                </a:solidFill>
                <a:effectLst/>
                <a:latin typeface="Verdana" panose="020B0604030504040204" pitchFamily="34" charset="0"/>
              </a:rPr>
              <a:t>TestOuter.Inner</a:t>
            </a:r>
            <a:r>
              <a:rPr lang="en-US" b="0" i="0" dirty="0" smtClean="0">
                <a:solidFill>
                  <a:srgbClr val="000000"/>
                </a:solidFill>
                <a:effectLst/>
                <a:latin typeface="Verdana" panose="020B0604030504040204" pitchFamily="34" charset="0"/>
              </a:rPr>
              <a:t>();  </a:t>
            </a:r>
          </a:p>
          <a:p>
            <a:pPr marL="0" indent="0" algn="just">
              <a:buNone/>
            </a:pPr>
            <a:r>
              <a:rPr lang="en-US" b="0" i="0" dirty="0" smtClean="0">
                <a:solidFill>
                  <a:srgbClr val="000000"/>
                </a:solidFill>
                <a:effectLst/>
                <a:latin typeface="Verdana" panose="020B0604030504040204" pitchFamily="34" charset="0"/>
              </a:rPr>
              <a:t>  obj.msg();  </a:t>
            </a:r>
          </a:p>
          <a:p>
            <a:pPr marL="0" indent="0" algn="just">
              <a:buNone/>
            </a:pPr>
            <a:r>
              <a:rPr lang="en-US" b="0" i="0" dirty="0" smtClean="0">
                <a:solidFill>
                  <a:srgbClr val="000000"/>
                </a:solidFill>
                <a:effectLst/>
                <a:latin typeface="Verdana" panose="020B0604030504040204" pitchFamily="34" charset="0"/>
              </a:rPr>
              <a:t>  }  </a:t>
            </a:r>
          </a:p>
          <a:p>
            <a:pPr marL="0" indent="0" algn="just">
              <a:buNone/>
            </a:pPr>
            <a:r>
              <a:rPr lang="en-US" b="0" i="0" dirty="0" smtClean="0">
                <a:solidFill>
                  <a:srgbClr val="000000"/>
                </a:solidFill>
                <a:effectLst/>
                <a:latin typeface="Verdana" panose="020B0604030504040204" pitchFamily="34" charset="0"/>
              </a:rPr>
              <a:t>}</a:t>
            </a:r>
          </a:p>
          <a:p>
            <a:pPr marL="0" indent="0">
              <a:buNone/>
            </a:pPr>
            <a:endParaRPr lang="en-US" dirty="0"/>
          </a:p>
        </p:txBody>
      </p:sp>
    </p:spTree>
    <p:extLst>
      <p:ext uri="{BB962C8B-B14F-4D97-AF65-F5344CB8AC3E}">
        <p14:creationId xmlns:p14="http://schemas.microsoft.com/office/powerpoint/2010/main" val="39352272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a:t>
            </a:r>
            <a:endParaRPr lang="en-US" dirty="0"/>
          </a:p>
        </p:txBody>
      </p:sp>
      <p:sp>
        <p:nvSpPr>
          <p:cNvPr id="3" name="Content Placeholder 2"/>
          <p:cNvSpPr>
            <a:spLocks noGrp="1"/>
          </p:cNvSpPr>
          <p:nvPr>
            <p:ph idx="1"/>
          </p:nvPr>
        </p:nvSpPr>
        <p:spPr/>
        <p:txBody>
          <a:bodyPr/>
          <a:lstStyle/>
          <a:p>
            <a:r>
              <a:rPr lang="en-US" dirty="0"/>
              <a:t>In this example, you need to create the instance of static nested class because it has instance method </a:t>
            </a:r>
            <a:r>
              <a:rPr lang="en-US" dirty="0" err="1"/>
              <a:t>msg</a:t>
            </a:r>
            <a:r>
              <a:rPr lang="en-US" dirty="0"/>
              <a:t>(). But you don't need to create the object of Outer class because nested class is static and static properties, methods or classes can be accessed without object.</a:t>
            </a:r>
          </a:p>
        </p:txBody>
      </p:sp>
    </p:spTree>
    <p:extLst>
      <p:ext uri="{BB962C8B-B14F-4D97-AF65-F5344CB8AC3E}">
        <p14:creationId xmlns:p14="http://schemas.microsoft.com/office/powerpoint/2010/main" val="31720443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
            <a:ext cx="8596668" cy="1774209"/>
          </a:xfrm>
        </p:spPr>
        <p:txBody>
          <a:bodyPr>
            <a:normAutofit fontScale="90000"/>
          </a:bodyPr>
          <a:lstStyle/>
          <a:p>
            <a:r>
              <a:rPr lang="en-US" dirty="0"/>
              <a:t>static nested class example with static method</a:t>
            </a:r>
            <a:br>
              <a:rPr lang="en-US" dirty="0"/>
            </a:br>
            <a:r>
              <a:rPr lang="en-US" sz="2700" dirty="0"/>
              <a:t>If you have the static member inside static nested class, you don't need to create instance of static nested class.</a:t>
            </a: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r>
              <a:rPr lang="en-US" dirty="0" smtClean="0"/>
              <a:t/>
            </a:r>
            <a:br>
              <a:rPr lang="en-US" dirty="0" smtClean="0"/>
            </a:br>
            <a:r>
              <a:rPr lang="en-US" dirty="0"/>
              <a:t/>
            </a:r>
            <a:br>
              <a:rPr lang="en-US" dirty="0"/>
            </a:br>
            <a:endParaRPr lang="en-US" sz="3600" dirty="0"/>
          </a:p>
        </p:txBody>
      </p:sp>
      <p:sp>
        <p:nvSpPr>
          <p:cNvPr id="6" name="Content Placeholder 5"/>
          <p:cNvSpPr>
            <a:spLocks noGrp="1"/>
          </p:cNvSpPr>
          <p:nvPr>
            <p:ph idx="1"/>
          </p:nvPr>
        </p:nvSpPr>
        <p:spPr>
          <a:xfrm>
            <a:off x="677334" y="2160589"/>
            <a:ext cx="8480314" cy="3880773"/>
          </a:xfrm>
        </p:spPr>
        <p:txBody>
          <a:bodyPr>
            <a:normAutofit lnSpcReduction="10000"/>
          </a:bodyPr>
          <a:lstStyle/>
          <a:p>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TestOuter</a:t>
            </a:r>
            <a:r>
              <a:rPr lang="en-US" b="1"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static</a:t>
            </a:r>
            <a:r>
              <a:rPr lang="en-US" b="1" dirty="0">
                <a:solidFill>
                  <a:srgbClr val="000000"/>
                </a:solidFill>
                <a:latin typeface="Courier New" panose="02070309020205020404" pitchFamily="49" charset="0"/>
              </a:rPr>
              <a:t> </a:t>
            </a:r>
            <a:r>
              <a:rPr lang="en-US" b="1" dirty="0" err="1">
                <a:solidFill>
                  <a:srgbClr val="7F0055"/>
                </a:solidFill>
                <a:latin typeface="Courier New" panose="02070309020205020404" pitchFamily="49" charset="0"/>
              </a:rPr>
              <a:t>int</a:t>
            </a:r>
            <a:r>
              <a:rPr lang="en-US" b="1" dirty="0">
                <a:solidFill>
                  <a:srgbClr val="000000"/>
                </a:solidFill>
                <a:latin typeface="Courier New" panose="02070309020205020404" pitchFamily="49" charset="0"/>
              </a:rPr>
              <a:t> data=30;  </a:t>
            </a:r>
          </a:p>
          <a:p>
            <a:r>
              <a:rPr lang="en-US"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static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Inner{   </a:t>
            </a:r>
            <a:r>
              <a:rPr lang="en-US" b="1" dirty="0">
                <a:solidFill>
                  <a:srgbClr val="3F7F5F"/>
                </a:solidFill>
                <a:latin typeface="Courier New" panose="02070309020205020404" pitchFamily="49" charset="0"/>
              </a:rPr>
              <a:t>//static method</a:t>
            </a:r>
          </a:p>
          <a:p>
            <a:r>
              <a:rPr lang="en-US"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static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msg</a:t>
            </a:r>
            <a:r>
              <a:rPr lang="en-US" b="1" dirty="0">
                <a:solidFill>
                  <a:srgbClr val="000000"/>
                </a:solidFill>
                <a:latin typeface="Courier New" panose="02070309020205020404" pitchFamily="49" charset="0"/>
              </a:rPr>
              <a:t>(){</a:t>
            </a:r>
            <a:r>
              <a:rPr lang="en-US" b="1" dirty="0" err="1">
                <a:solidFill>
                  <a:srgbClr val="000000"/>
                </a:solidFill>
                <a:latin typeface="Courier New" panose="02070309020205020404" pitchFamily="49" charset="0"/>
              </a:rPr>
              <a:t>System.out.println</a:t>
            </a:r>
            <a:r>
              <a:rPr lang="en-US" b="1" dirty="0">
                <a:solidFill>
                  <a:srgbClr val="000000"/>
                </a:solidFill>
                <a:latin typeface="Courier New" panose="02070309020205020404" pitchFamily="49" charset="0"/>
              </a:rPr>
              <a:t>(</a:t>
            </a:r>
            <a:r>
              <a:rPr lang="en-US" b="1" dirty="0">
                <a:solidFill>
                  <a:srgbClr val="2A00FF"/>
                </a:solidFill>
                <a:latin typeface="Courier New" panose="02070309020205020404" pitchFamily="49" charset="0"/>
              </a:rPr>
              <a:t>"data is "</a:t>
            </a:r>
            <a:r>
              <a:rPr lang="en-US" b="1" dirty="0">
                <a:solidFill>
                  <a:srgbClr val="000000"/>
                </a:solidFill>
                <a:latin typeface="Courier New" panose="02070309020205020404" pitchFamily="49" charset="0"/>
              </a:rPr>
              <a:t>+data);}  </a:t>
            </a:r>
          </a:p>
          <a:p>
            <a:r>
              <a:rPr lang="en-US" dirty="0">
                <a:solidFill>
                  <a:srgbClr val="000000"/>
                </a:solidFill>
                <a:latin typeface="Courier New" panose="02070309020205020404" pitchFamily="49" charset="0"/>
              </a:rPr>
              <a:t>  }  </a:t>
            </a:r>
          </a:p>
          <a:p>
            <a:r>
              <a:rPr lang="en-US"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static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main(String </a:t>
            </a:r>
            <a:r>
              <a:rPr lang="en-US" b="1" dirty="0" err="1">
                <a:solidFill>
                  <a:srgbClr val="000000"/>
                </a:solidFill>
                <a:latin typeface="Courier New" panose="02070309020205020404" pitchFamily="49" charset="0"/>
              </a:rPr>
              <a:t>args</a:t>
            </a:r>
            <a:r>
              <a:rPr lang="en-US" b="1"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TestOuter2.Inner.msg();</a:t>
            </a:r>
            <a:r>
              <a:rPr lang="en-US" dirty="0">
                <a:solidFill>
                  <a:srgbClr val="3F7F5F"/>
                </a:solidFill>
                <a:latin typeface="Courier New" panose="02070309020205020404" pitchFamily="49" charset="0"/>
              </a:rPr>
              <a:t>//no need to create the instance of static nested class  </a:t>
            </a:r>
          </a:p>
          <a:p>
            <a:r>
              <a:rPr lang="en-US" dirty="0">
                <a:solidFill>
                  <a:srgbClr val="000000"/>
                </a:solidFill>
                <a:latin typeface="Courier New" panose="02070309020205020404" pitchFamily="49" charset="0"/>
              </a:rPr>
              <a:t>  }  </a:t>
            </a:r>
          </a:p>
          <a:p>
            <a:r>
              <a:rPr lang="en-US" dirty="0">
                <a:solidFill>
                  <a:srgbClr val="000000"/>
                </a:solidFill>
                <a:latin typeface="Courier New" panose="02070309020205020404" pitchFamily="49" charset="0"/>
              </a:rPr>
              <a:t>} </a:t>
            </a:r>
            <a:endParaRPr lang="en-US" dirty="0"/>
          </a:p>
        </p:txBody>
      </p:sp>
    </p:spTree>
    <p:extLst>
      <p:ext uri="{BB962C8B-B14F-4D97-AF65-F5344CB8AC3E}">
        <p14:creationId xmlns:p14="http://schemas.microsoft.com/office/powerpoint/2010/main" val="8457986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Inner class</a:t>
            </a:r>
            <a:endParaRPr lang="en-US" dirty="0"/>
          </a:p>
        </p:txBody>
      </p:sp>
      <p:sp>
        <p:nvSpPr>
          <p:cNvPr id="3" name="Content Placeholder 2"/>
          <p:cNvSpPr>
            <a:spLocks noGrp="1"/>
          </p:cNvSpPr>
          <p:nvPr>
            <p:ph idx="1"/>
          </p:nvPr>
        </p:nvSpPr>
        <p:spPr/>
        <p:txBody>
          <a:bodyPr/>
          <a:lstStyle/>
          <a:p>
            <a:r>
              <a:rPr lang="en-US" b="1" dirty="0"/>
              <a:t>Java inner class</a:t>
            </a:r>
            <a:r>
              <a:rPr lang="en-US" dirty="0"/>
              <a:t> or nested class is a class i.e. declared inside the class or interface</a:t>
            </a:r>
            <a:r>
              <a:rPr lang="en-US" dirty="0" smtClean="0"/>
              <a:t>.</a:t>
            </a:r>
          </a:p>
          <a:p>
            <a:r>
              <a:rPr lang="en-US" dirty="0"/>
              <a:t>We use inner classes to logically group classes and interfaces in one place so that it can be more readable and maintainable</a:t>
            </a:r>
            <a:r>
              <a:rPr lang="en-US" dirty="0" smtClean="0"/>
              <a:t>.</a:t>
            </a:r>
          </a:p>
          <a:p>
            <a:r>
              <a:rPr lang="en-US" dirty="0">
                <a:solidFill>
                  <a:srgbClr val="7030A0"/>
                </a:solidFill>
              </a:rPr>
              <a:t>Additionally, it can access all the members of outer class including private data members and methods</a:t>
            </a:r>
            <a:r>
              <a:rPr lang="en-US" dirty="0" smtClean="0">
                <a:solidFill>
                  <a:srgbClr val="7030A0"/>
                </a:solidFill>
              </a:rPr>
              <a:t>.</a:t>
            </a:r>
          </a:p>
          <a:p>
            <a:endParaRPr lang="en-US" dirty="0">
              <a:solidFill>
                <a:srgbClr val="7030A0"/>
              </a:solidFill>
            </a:endParaRPr>
          </a:p>
        </p:txBody>
      </p:sp>
    </p:spTree>
    <p:extLst>
      <p:ext uri="{BB962C8B-B14F-4D97-AF65-F5344CB8AC3E}">
        <p14:creationId xmlns:p14="http://schemas.microsoft.com/office/powerpoint/2010/main" val="1045910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of inner class</a:t>
            </a:r>
            <a:endParaRPr lang="en-US" dirty="0"/>
          </a:p>
        </p:txBody>
      </p:sp>
      <p:sp>
        <p:nvSpPr>
          <p:cNvPr id="3" name="Content Placeholder 2"/>
          <p:cNvSpPr>
            <a:spLocks noGrp="1"/>
          </p:cNvSpPr>
          <p:nvPr>
            <p:ph idx="1"/>
          </p:nvPr>
        </p:nvSpPr>
        <p:spPr/>
        <p:txBody>
          <a:bodyPr/>
          <a:lstStyle/>
          <a:p>
            <a:pPr marL="0" indent="0" algn="just">
              <a:buNone/>
            </a:pPr>
            <a:r>
              <a:rPr lang="en-US" b="1" i="0" dirty="0" smtClean="0">
                <a:solidFill>
                  <a:srgbClr val="006699"/>
                </a:solidFill>
                <a:effectLst/>
                <a:latin typeface="Verdana" panose="020B0604030504040204" pitchFamily="34" charset="0"/>
              </a:rPr>
              <a:t>class</a:t>
            </a:r>
            <a:r>
              <a:rPr lang="en-US" b="0" i="0" dirty="0" smtClean="0">
                <a:solidFill>
                  <a:srgbClr val="000000"/>
                </a:solidFill>
                <a:effectLst/>
                <a:latin typeface="Verdana" panose="020B0604030504040204" pitchFamily="34" charset="0"/>
              </a:rPr>
              <a:t> </a:t>
            </a:r>
            <a:r>
              <a:rPr lang="en-US" b="0" i="0" dirty="0" err="1" smtClean="0">
                <a:solidFill>
                  <a:srgbClr val="000000"/>
                </a:solidFill>
                <a:effectLst/>
                <a:latin typeface="Verdana" panose="020B0604030504040204" pitchFamily="34" charset="0"/>
              </a:rPr>
              <a:t>Java_Outer_class</a:t>
            </a:r>
            <a:r>
              <a:rPr lang="en-US" b="0" i="0" dirty="0" smtClean="0">
                <a:solidFill>
                  <a:srgbClr val="000000"/>
                </a:solidFill>
                <a:effectLst/>
                <a:latin typeface="Verdana" panose="020B0604030504040204" pitchFamily="34" charset="0"/>
              </a:rPr>
              <a:t>{  </a:t>
            </a:r>
          </a:p>
          <a:p>
            <a:pPr marL="457200" lvl="1" indent="0" algn="just">
              <a:buNone/>
            </a:pPr>
            <a:r>
              <a:rPr lang="en-US" b="0" i="0" dirty="0" smtClean="0">
                <a:solidFill>
                  <a:srgbClr val="000000"/>
                </a:solidFill>
                <a:effectLst/>
                <a:latin typeface="Verdana" panose="020B0604030504040204" pitchFamily="34" charset="0"/>
              </a:rPr>
              <a:t> </a:t>
            </a:r>
            <a:r>
              <a:rPr lang="en-US" b="0" i="0" dirty="0" smtClean="0">
                <a:solidFill>
                  <a:srgbClr val="008200"/>
                </a:solidFill>
                <a:effectLst/>
                <a:latin typeface="Verdana" panose="020B0604030504040204" pitchFamily="34" charset="0"/>
              </a:rPr>
              <a:t>//code</a:t>
            </a:r>
            <a:r>
              <a:rPr lang="en-US" b="0" i="0" dirty="0" smtClean="0">
                <a:solidFill>
                  <a:srgbClr val="000000"/>
                </a:solidFill>
                <a:effectLst/>
                <a:latin typeface="Verdana" panose="020B0604030504040204" pitchFamily="34" charset="0"/>
              </a:rPr>
              <a:t>  </a:t>
            </a:r>
          </a:p>
          <a:p>
            <a:pPr marL="457200" lvl="1" indent="0" algn="just">
              <a:buNone/>
            </a:pPr>
            <a:r>
              <a:rPr lang="en-US" b="0" i="0" dirty="0" smtClean="0">
                <a:solidFill>
                  <a:srgbClr val="000000"/>
                </a:solidFill>
                <a:effectLst/>
                <a:latin typeface="Verdana" panose="020B0604030504040204" pitchFamily="34" charset="0"/>
              </a:rPr>
              <a:t> </a:t>
            </a:r>
            <a:r>
              <a:rPr lang="en-US" b="1" i="0" dirty="0" smtClean="0">
                <a:solidFill>
                  <a:srgbClr val="006699"/>
                </a:solidFill>
                <a:effectLst/>
                <a:latin typeface="Verdana" panose="020B0604030504040204" pitchFamily="34" charset="0"/>
              </a:rPr>
              <a:t>class</a:t>
            </a:r>
            <a:r>
              <a:rPr lang="en-US" b="0" i="0" dirty="0" smtClean="0">
                <a:solidFill>
                  <a:srgbClr val="000000"/>
                </a:solidFill>
                <a:effectLst/>
                <a:latin typeface="Verdana" panose="020B0604030504040204" pitchFamily="34" charset="0"/>
              </a:rPr>
              <a:t> </a:t>
            </a:r>
            <a:r>
              <a:rPr lang="en-US" b="0" i="0" dirty="0" err="1" smtClean="0">
                <a:solidFill>
                  <a:srgbClr val="000000"/>
                </a:solidFill>
                <a:effectLst/>
                <a:latin typeface="Verdana" panose="020B0604030504040204" pitchFamily="34" charset="0"/>
              </a:rPr>
              <a:t>Java_Inner_class</a:t>
            </a:r>
            <a:r>
              <a:rPr lang="en-US" b="0" i="0" dirty="0" smtClean="0">
                <a:solidFill>
                  <a:srgbClr val="000000"/>
                </a:solidFill>
                <a:effectLst/>
                <a:latin typeface="Verdana" panose="020B0604030504040204" pitchFamily="34" charset="0"/>
              </a:rPr>
              <a:t>{  </a:t>
            </a:r>
          </a:p>
          <a:p>
            <a:pPr marL="457200" lvl="1" indent="0" algn="just">
              <a:buNone/>
            </a:pPr>
            <a:r>
              <a:rPr lang="en-US" b="0" i="0" dirty="0" smtClean="0">
                <a:solidFill>
                  <a:srgbClr val="000000"/>
                </a:solidFill>
                <a:effectLst/>
                <a:latin typeface="Verdana" panose="020B0604030504040204" pitchFamily="34" charset="0"/>
              </a:rPr>
              <a:t>  </a:t>
            </a:r>
            <a:r>
              <a:rPr lang="en-US" b="0" i="0" dirty="0" smtClean="0">
                <a:solidFill>
                  <a:srgbClr val="008200"/>
                </a:solidFill>
                <a:effectLst/>
                <a:latin typeface="Verdana" panose="020B0604030504040204" pitchFamily="34" charset="0"/>
              </a:rPr>
              <a:t>//code</a:t>
            </a:r>
            <a:r>
              <a:rPr lang="en-US" b="0" i="0" dirty="0" smtClean="0">
                <a:solidFill>
                  <a:srgbClr val="000000"/>
                </a:solidFill>
                <a:effectLst/>
                <a:latin typeface="Verdana" panose="020B0604030504040204" pitchFamily="34" charset="0"/>
              </a:rPr>
              <a:t>  </a:t>
            </a:r>
          </a:p>
          <a:p>
            <a:pPr marL="457200" lvl="1" indent="0" algn="just">
              <a:buNone/>
            </a:pPr>
            <a:r>
              <a:rPr lang="en-US" b="0" i="0" dirty="0" smtClean="0">
                <a:solidFill>
                  <a:srgbClr val="000000"/>
                </a:solidFill>
                <a:effectLst/>
                <a:latin typeface="Verdana" panose="020B0604030504040204" pitchFamily="34" charset="0"/>
              </a:rPr>
              <a:t> }  </a:t>
            </a:r>
          </a:p>
          <a:p>
            <a:pPr marL="0" indent="0" algn="just">
              <a:buNone/>
            </a:pPr>
            <a:r>
              <a:rPr lang="en-US" b="0" i="0" dirty="0" smtClean="0">
                <a:solidFill>
                  <a:srgbClr val="000000"/>
                </a:solidFill>
                <a:effectLst/>
                <a:latin typeface="Verdana" panose="020B0604030504040204" pitchFamily="34" charset="0"/>
              </a:rPr>
              <a:t>}  </a:t>
            </a: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6276027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 of java inner classes</a:t>
            </a:r>
            <a:br>
              <a:rPr lang="en-US" dirty="0"/>
            </a:br>
            <a:endParaRPr lang="en-US" dirty="0"/>
          </a:p>
        </p:txBody>
      </p:sp>
      <p:sp>
        <p:nvSpPr>
          <p:cNvPr id="3" name="Content Placeholder 2"/>
          <p:cNvSpPr>
            <a:spLocks noGrp="1"/>
          </p:cNvSpPr>
          <p:nvPr>
            <p:ph idx="1"/>
          </p:nvPr>
        </p:nvSpPr>
        <p:spPr/>
        <p:txBody>
          <a:bodyPr/>
          <a:lstStyle/>
          <a:p>
            <a:r>
              <a:rPr lang="en-US" dirty="0"/>
              <a:t>1) Nested classes represent a special type of relationship that is </a:t>
            </a:r>
            <a:r>
              <a:rPr lang="en-US" b="1" dirty="0"/>
              <a:t>it can access all the members (data members and methods) of outer </a:t>
            </a:r>
            <a:r>
              <a:rPr lang="en-US" b="1" dirty="0" smtClean="0"/>
              <a:t>class including</a:t>
            </a:r>
            <a:r>
              <a:rPr lang="en-US" dirty="0" smtClean="0"/>
              <a:t> </a:t>
            </a:r>
            <a:r>
              <a:rPr lang="en-US" dirty="0"/>
              <a:t>private.</a:t>
            </a:r>
          </a:p>
          <a:p>
            <a:r>
              <a:rPr lang="en-US" dirty="0"/>
              <a:t>2) Nested classes are used </a:t>
            </a:r>
            <a:r>
              <a:rPr lang="en-US" b="1" dirty="0"/>
              <a:t>to develop more readable and maintainable code</a:t>
            </a:r>
            <a:r>
              <a:rPr lang="en-US" dirty="0"/>
              <a:t> because it logically group classes and interfaces in one place only.</a:t>
            </a:r>
          </a:p>
          <a:p>
            <a:r>
              <a:rPr lang="en-US" dirty="0"/>
              <a:t>3) </a:t>
            </a:r>
            <a:r>
              <a:rPr lang="en-US" b="1" dirty="0"/>
              <a:t>Code Optimization</a:t>
            </a:r>
            <a:r>
              <a:rPr lang="en-US" dirty="0"/>
              <a:t>: It requires less code to write.</a:t>
            </a:r>
          </a:p>
          <a:p>
            <a:endParaRPr lang="en-US" dirty="0"/>
          </a:p>
        </p:txBody>
      </p:sp>
    </p:spTree>
    <p:extLst>
      <p:ext uri="{BB962C8B-B14F-4D97-AF65-F5344CB8AC3E}">
        <p14:creationId xmlns:p14="http://schemas.microsoft.com/office/powerpoint/2010/main" val="19021309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Nested classes</a:t>
            </a:r>
            <a:endParaRPr lang="en-US" dirty="0"/>
          </a:p>
        </p:txBody>
      </p:sp>
      <p:pic>
        <p:nvPicPr>
          <p:cNvPr id="2050" name="Picture 2" descr="tutorialspoint"/>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209006" y="2543969"/>
            <a:ext cx="5534025" cy="3114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94261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Difference between nested class and inner class in Java</a:t>
            </a:r>
            <a:br>
              <a:rPr lang="en-US" dirty="0"/>
            </a:br>
            <a:endParaRPr lang="en-US" dirty="0"/>
          </a:p>
        </p:txBody>
      </p:sp>
      <p:sp>
        <p:nvSpPr>
          <p:cNvPr id="3" name="Content Placeholder 2"/>
          <p:cNvSpPr>
            <a:spLocks noGrp="1"/>
          </p:cNvSpPr>
          <p:nvPr>
            <p:ph idx="1"/>
          </p:nvPr>
        </p:nvSpPr>
        <p:spPr/>
        <p:txBody>
          <a:bodyPr/>
          <a:lstStyle/>
          <a:p>
            <a:r>
              <a:rPr lang="en-US" dirty="0"/>
              <a:t>Inner class is a part of nested class. </a:t>
            </a:r>
            <a:endParaRPr lang="en-US" dirty="0" smtClean="0"/>
          </a:p>
          <a:p>
            <a:r>
              <a:rPr lang="en-US" dirty="0" smtClean="0"/>
              <a:t>Non-static </a:t>
            </a:r>
            <a:r>
              <a:rPr lang="en-US" dirty="0"/>
              <a:t>nested classes are known as inner classes.</a:t>
            </a:r>
          </a:p>
        </p:txBody>
      </p:sp>
    </p:spTree>
    <p:extLst>
      <p:ext uri="{BB962C8B-B14F-4D97-AF65-F5344CB8AC3E}">
        <p14:creationId xmlns:p14="http://schemas.microsoft.com/office/powerpoint/2010/main" val="22658822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Nested classes</a:t>
            </a:r>
            <a:br>
              <a:rPr lang="en-US" dirty="0"/>
            </a:br>
            <a:endParaRPr lang="en-US" dirty="0"/>
          </a:p>
        </p:txBody>
      </p:sp>
      <p:sp>
        <p:nvSpPr>
          <p:cNvPr id="3" name="Content Placeholder 2"/>
          <p:cNvSpPr>
            <a:spLocks noGrp="1"/>
          </p:cNvSpPr>
          <p:nvPr>
            <p:ph idx="1"/>
          </p:nvPr>
        </p:nvSpPr>
        <p:spPr/>
        <p:txBody>
          <a:bodyPr/>
          <a:lstStyle/>
          <a:p>
            <a:r>
              <a:rPr lang="en-US" dirty="0"/>
              <a:t>Non-static nested class(inner class)</a:t>
            </a:r>
          </a:p>
          <a:p>
            <a:pPr lvl="1"/>
            <a:r>
              <a:rPr lang="en-US" dirty="0"/>
              <a:t>a)Member inner class</a:t>
            </a:r>
          </a:p>
          <a:p>
            <a:pPr lvl="1"/>
            <a:r>
              <a:rPr lang="en-US" dirty="0" smtClean="0"/>
              <a:t>b)</a:t>
            </a:r>
            <a:r>
              <a:rPr lang="en-US" dirty="0" err="1" smtClean="0"/>
              <a:t>Annonymous</a:t>
            </a:r>
            <a:r>
              <a:rPr lang="en-US" dirty="0" smtClean="0"/>
              <a:t> </a:t>
            </a:r>
            <a:r>
              <a:rPr lang="en-US" dirty="0"/>
              <a:t>inner class</a:t>
            </a:r>
          </a:p>
          <a:p>
            <a:pPr lvl="1"/>
            <a:r>
              <a:rPr lang="en-US" dirty="0"/>
              <a:t>c)Local inner class</a:t>
            </a:r>
          </a:p>
          <a:p>
            <a:r>
              <a:rPr lang="en-US" dirty="0"/>
              <a:t>Static nested class</a:t>
            </a:r>
          </a:p>
          <a:p>
            <a:endParaRPr lang="en-US" dirty="0"/>
          </a:p>
        </p:txBody>
      </p:sp>
    </p:spTree>
    <p:extLst>
      <p:ext uri="{BB962C8B-B14F-4D97-AF65-F5344CB8AC3E}">
        <p14:creationId xmlns:p14="http://schemas.microsoft.com/office/powerpoint/2010/main" val="5043572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graphicFrame>
        <p:nvGraphicFramePr>
          <p:cNvPr id="4" name="Content Placeholder 3"/>
          <p:cNvGraphicFramePr>
            <a:graphicFrameLocks noGrp="1"/>
          </p:cNvGraphicFramePr>
          <p:nvPr>
            <p:ph idx="1"/>
          </p:nvPr>
        </p:nvGraphicFramePr>
        <p:xfrm>
          <a:off x="1323975" y="2343944"/>
          <a:ext cx="9544050" cy="3314700"/>
        </p:xfrm>
        <a:graphic>
          <a:graphicData uri="http://schemas.openxmlformats.org/drawingml/2006/table">
            <a:tbl>
              <a:tblPr/>
              <a:tblGrid>
                <a:gridCol w="4772025"/>
                <a:gridCol w="4772025"/>
              </a:tblGrid>
              <a:tr h="0">
                <a:tc>
                  <a:txBody>
                    <a:bodyPr/>
                    <a:lstStyle/>
                    <a:p>
                      <a:pPr algn="l" fontAlgn="t"/>
                      <a:r>
                        <a:rPr lang="en-US">
                          <a:solidFill>
                            <a:srgbClr val="000000"/>
                          </a:solidFill>
                          <a:effectLst/>
                          <a:latin typeface="times new roman" panose="02020603050405020304" pitchFamily="18" charset="0"/>
                        </a:rPr>
                        <a:t>Type</a:t>
                      </a:r>
                    </a:p>
                  </a:txBody>
                  <a:tcPr marL="47625" marR="47625" marT="47625" marB="47625">
                    <a:lnL w="9525" cap="flat" cmpd="sng" algn="ctr">
                      <a:solidFill>
                        <a:srgbClr val="2822A1"/>
                      </a:solidFill>
                      <a:prstDash val="solid"/>
                      <a:round/>
                      <a:headEnd type="none" w="med" len="med"/>
                      <a:tailEnd type="none" w="med" len="med"/>
                    </a:lnL>
                    <a:lnR w="9525" cap="flat" cmpd="sng" algn="ctr">
                      <a:solidFill>
                        <a:srgbClr val="2822A1"/>
                      </a:solidFill>
                      <a:prstDash val="solid"/>
                      <a:round/>
                      <a:headEnd type="none" w="med" len="med"/>
                      <a:tailEnd type="none" w="med" len="med"/>
                    </a:lnR>
                    <a:lnT w="9525" cap="flat" cmpd="sng" algn="ctr">
                      <a:solidFill>
                        <a:srgbClr val="2822A1"/>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l" fontAlgn="t"/>
                      <a:r>
                        <a:rPr lang="en-US">
                          <a:solidFill>
                            <a:srgbClr val="000000"/>
                          </a:solidFill>
                          <a:effectLst/>
                          <a:latin typeface="times new roman" panose="02020603050405020304" pitchFamily="18" charset="0"/>
                        </a:rPr>
                        <a:t>Description</a:t>
                      </a:r>
                    </a:p>
                  </a:txBody>
                  <a:tcPr marL="47625" marR="47625" marT="47625" marB="47625">
                    <a:lnL w="9525" cap="flat" cmpd="sng" algn="ctr">
                      <a:solidFill>
                        <a:srgbClr val="2822A1"/>
                      </a:solidFill>
                      <a:prstDash val="solid"/>
                      <a:round/>
                      <a:headEnd type="none" w="med" len="med"/>
                      <a:tailEnd type="none" w="med" len="med"/>
                    </a:lnL>
                    <a:lnR w="9525" cap="flat" cmpd="sng" algn="ctr">
                      <a:solidFill>
                        <a:srgbClr val="2822A1"/>
                      </a:solidFill>
                      <a:prstDash val="solid"/>
                      <a:round/>
                      <a:headEnd type="none" w="med" len="med"/>
                      <a:tailEnd type="none" w="med" len="med"/>
                    </a:lnR>
                    <a:lnT w="9525" cap="flat" cmpd="sng" algn="ctr">
                      <a:solidFill>
                        <a:srgbClr val="2822A1"/>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0">
                <a:tc>
                  <a:txBody>
                    <a:bodyPr/>
                    <a:lstStyle/>
                    <a:p>
                      <a:pPr algn="just" fontAlgn="t"/>
                      <a:r>
                        <a:rPr lang="en-US" b="0" i="0" u="none" strike="noStrike" dirty="0">
                          <a:solidFill>
                            <a:srgbClr val="008000"/>
                          </a:solidFill>
                          <a:effectLst/>
                          <a:latin typeface="verdana" panose="020B0604030504040204" pitchFamily="34" charset="0"/>
                          <a:hlinkClick r:id="rId2"/>
                        </a:rPr>
                        <a:t>Member Inner Class</a:t>
                      </a:r>
                      <a:endParaRPr lang="en-US" b="0" i="0" dirty="0">
                        <a:solidFill>
                          <a:srgbClr val="000000"/>
                        </a:solidFill>
                        <a:effectLst/>
                        <a:latin typeface="verdana" panose="020B0604030504040204" pitchFamily="34" charset="0"/>
                      </a:endParaRP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b="0" i="0">
                          <a:solidFill>
                            <a:srgbClr val="000000"/>
                          </a:solidFill>
                          <a:effectLst/>
                          <a:latin typeface="verdana" panose="020B0604030504040204" pitchFamily="34" charset="0"/>
                        </a:rPr>
                        <a:t>A class created within class and outside method.</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r h="0">
                <a:tc>
                  <a:txBody>
                    <a:bodyPr/>
                    <a:lstStyle/>
                    <a:p>
                      <a:pPr algn="just" fontAlgn="t"/>
                      <a:r>
                        <a:rPr lang="en-US" b="0" i="0" u="none" strike="noStrike">
                          <a:solidFill>
                            <a:srgbClr val="008000"/>
                          </a:solidFill>
                          <a:effectLst/>
                          <a:latin typeface="verdana" panose="020B0604030504040204" pitchFamily="34" charset="0"/>
                          <a:hlinkClick r:id="rId3"/>
                        </a:rPr>
                        <a:t>Anonymous Inner Class</a:t>
                      </a:r>
                      <a:endParaRPr lang="en-US" b="0" i="0">
                        <a:solidFill>
                          <a:srgbClr val="000000"/>
                        </a:solidFill>
                        <a:effectLst/>
                        <a:latin typeface="verdana" panose="020B0604030504040204" pitchFamily="34" charset="0"/>
                      </a:endParaRP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b="0" i="0">
                          <a:solidFill>
                            <a:srgbClr val="000000"/>
                          </a:solidFill>
                          <a:effectLst/>
                          <a:latin typeface="verdana" panose="020B0604030504040204" pitchFamily="34" charset="0"/>
                        </a:rPr>
                        <a:t>A class created for implementing interface or extending class. Its name is decided by the java compiler.</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0">
                <a:tc>
                  <a:txBody>
                    <a:bodyPr/>
                    <a:lstStyle/>
                    <a:p>
                      <a:pPr algn="just" fontAlgn="t"/>
                      <a:r>
                        <a:rPr lang="en-US" b="0" i="0" u="none" strike="noStrike">
                          <a:solidFill>
                            <a:srgbClr val="008000"/>
                          </a:solidFill>
                          <a:effectLst/>
                          <a:latin typeface="verdana" panose="020B0604030504040204" pitchFamily="34" charset="0"/>
                          <a:hlinkClick r:id="rId4"/>
                        </a:rPr>
                        <a:t>Local Inner Class</a:t>
                      </a:r>
                      <a:endParaRPr lang="en-US" b="0" i="0">
                        <a:solidFill>
                          <a:srgbClr val="000000"/>
                        </a:solidFill>
                        <a:effectLst/>
                        <a:latin typeface="verdana" panose="020B0604030504040204" pitchFamily="34" charset="0"/>
                      </a:endParaRP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b="0" i="0">
                          <a:solidFill>
                            <a:srgbClr val="000000"/>
                          </a:solidFill>
                          <a:effectLst/>
                          <a:latin typeface="verdana" panose="020B0604030504040204" pitchFamily="34" charset="0"/>
                        </a:rPr>
                        <a:t>A class created within method.</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r h="0">
                <a:tc>
                  <a:txBody>
                    <a:bodyPr/>
                    <a:lstStyle/>
                    <a:p>
                      <a:pPr algn="just" fontAlgn="t"/>
                      <a:r>
                        <a:rPr lang="en-US" b="0" i="0" u="none" strike="noStrike">
                          <a:solidFill>
                            <a:srgbClr val="008000"/>
                          </a:solidFill>
                          <a:effectLst/>
                          <a:latin typeface="verdana" panose="020B0604030504040204" pitchFamily="34" charset="0"/>
                          <a:hlinkClick r:id="rId5"/>
                        </a:rPr>
                        <a:t>Static Nested Class</a:t>
                      </a:r>
                      <a:endParaRPr lang="en-US" b="0" i="0">
                        <a:solidFill>
                          <a:srgbClr val="000000"/>
                        </a:solidFill>
                        <a:effectLst/>
                        <a:latin typeface="verdana" panose="020B0604030504040204" pitchFamily="34" charset="0"/>
                      </a:endParaRP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b="0" i="0">
                          <a:solidFill>
                            <a:srgbClr val="000000"/>
                          </a:solidFill>
                          <a:effectLst/>
                          <a:latin typeface="verdana" panose="020B0604030504040204" pitchFamily="34" charset="0"/>
                        </a:rPr>
                        <a:t>A static class created within class.</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0">
                <a:tc>
                  <a:txBody>
                    <a:bodyPr/>
                    <a:lstStyle/>
                    <a:p>
                      <a:pPr algn="just" fontAlgn="t"/>
                      <a:r>
                        <a:rPr lang="en-US" b="0" i="0" u="none" strike="noStrike">
                          <a:solidFill>
                            <a:srgbClr val="008000"/>
                          </a:solidFill>
                          <a:effectLst/>
                          <a:latin typeface="verdana" panose="020B0604030504040204" pitchFamily="34" charset="0"/>
                          <a:hlinkClick r:id="rId6"/>
                        </a:rPr>
                        <a:t>Nested Interface</a:t>
                      </a:r>
                      <a:endParaRPr lang="en-US" b="0" i="0">
                        <a:solidFill>
                          <a:srgbClr val="000000"/>
                        </a:solidFill>
                        <a:effectLst/>
                        <a:latin typeface="verdana" panose="020B0604030504040204" pitchFamily="34" charset="0"/>
                      </a:endParaRP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b="0" i="0" dirty="0">
                          <a:solidFill>
                            <a:srgbClr val="000000"/>
                          </a:solidFill>
                          <a:effectLst/>
                          <a:latin typeface="verdana" panose="020B0604030504040204" pitchFamily="34" charset="0"/>
                        </a:rPr>
                        <a:t>An interface created within class or interface.</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77336895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65</TotalTime>
  <Words>582</Words>
  <Application>Microsoft Office PowerPoint</Application>
  <PresentationFormat>Widescreen</PresentationFormat>
  <Paragraphs>154</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Courier New</vt:lpstr>
      <vt:lpstr>times new roman</vt:lpstr>
      <vt:lpstr>Trebuchet MS</vt:lpstr>
      <vt:lpstr>verdana</vt:lpstr>
      <vt:lpstr>verdana</vt:lpstr>
      <vt:lpstr>Wingdings 3</vt:lpstr>
      <vt:lpstr>Facet</vt:lpstr>
      <vt:lpstr>Inner Classes</vt:lpstr>
      <vt:lpstr>Agenda</vt:lpstr>
      <vt:lpstr>Inner class</vt:lpstr>
      <vt:lpstr>Syntax of inner class</vt:lpstr>
      <vt:lpstr>Advantage of java inner classes </vt:lpstr>
      <vt:lpstr>Types of Nested classes</vt:lpstr>
      <vt:lpstr>Difference between nested class and inner class in Java </vt:lpstr>
      <vt:lpstr>Types of Nested classes </vt:lpstr>
      <vt:lpstr> </vt:lpstr>
      <vt:lpstr>Member inner class </vt:lpstr>
      <vt:lpstr>PowerPoint Presentation</vt:lpstr>
      <vt:lpstr>Internal working of Java member inner class </vt:lpstr>
      <vt:lpstr>Anonymous inner class</vt:lpstr>
      <vt:lpstr>Java anonymous inner class example using class </vt:lpstr>
      <vt:lpstr>Java anonymous inner class example using class </vt:lpstr>
      <vt:lpstr>Method local inner class</vt:lpstr>
      <vt:lpstr>PowerPoint Presentation</vt:lpstr>
      <vt:lpstr>Rules for Local Inner class </vt:lpstr>
      <vt:lpstr>static nested class </vt:lpstr>
      <vt:lpstr>static nested class example with instance method </vt:lpstr>
      <vt:lpstr>Observation</vt:lpstr>
      <vt:lpstr>static nested class example with static method If you have the static member inside static nested class, you don't need to create instance of static nested class.        </vt:lpstr>
    </vt:vector>
  </TitlesOfParts>
  <Company>Deloitte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Arepalli, Manga Rao</dc:creator>
  <cp:lastModifiedBy>Arepalli, Manga Rao</cp:lastModifiedBy>
  <cp:revision>26</cp:revision>
  <dcterms:created xsi:type="dcterms:W3CDTF">2016-05-01T11:08:12Z</dcterms:created>
  <dcterms:modified xsi:type="dcterms:W3CDTF">2016-05-23T10:51:42Z</dcterms:modified>
</cp:coreProperties>
</file>