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1"/>
  </p:notesMasterIdLst>
  <p:sldIdLst>
    <p:sldId id="256" r:id="rId2"/>
    <p:sldId id="278" r:id="rId3"/>
    <p:sldId id="279" r:id="rId4"/>
    <p:sldId id="280" r:id="rId5"/>
    <p:sldId id="281" r:id="rId6"/>
    <p:sldId id="282" r:id="rId7"/>
    <p:sldId id="283" r:id="rId8"/>
    <p:sldId id="257" r:id="rId9"/>
    <p:sldId id="258" r:id="rId10"/>
    <p:sldId id="273" r:id="rId11"/>
    <p:sldId id="304" r:id="rId12"/>
    <p:sldId id="284" r:id="rId13"/>
    <p:sldId id="285" r:id="rId14"/>
    <p:sldId id="259" r:id="rId15"/>
    <p:sldId id="260" r:id="rId16"/>
    <p:sldId id="261" r:id="rId17"/>
    <p:sldId id="262" r:id="rId18"/>
    <p:sldId id="263" r:id="rId19"/>
    <p:sldId id="286" r:id="rId20"/>
    <p:sldId id="264" r:id="rId21"/>
    <p:sldId id="309" r:id="rId22"/>
    <p:sldId id="265" r:id="rId23"/>
    <p:sldId id="287" r:id="rId24"/>
    <p:sldId id="288" r:id="rId25"/>
    <p:sldId id="289" r:id="rId26"/>
    <p:sldId id="266" r:id="rId27"/>
    <p:sldId id="267" r:id="rId28"/>
    <p:sldId id="298" r:id="rId29"/>
    <p:sldId id="297" r:id="rId30"/>
    <p:sldId id="269" r:id="rId31"/>
    <p:sldId id="270" r:id="rId32"/>
    <p:sldId id="271" r:id="rId33"/>
    <p:sldId id="299" r:id="rId34"/>
    <p:sldId id="294" r:id="rId35"/>
    <p:sldId id="306" r:id="rId36"/>
    <p:sldId id="272" r:id="rId37"/>
    <p:sldId id="274" r:id="rId38"/>
    <p:sldId id="303" r:id="rId39"/>
    <p:sldId id="276" r:id="rId40"/>
    <p:sldId id="277" r:id="rId41"/>
    <p:sldId id="302" r:id="rId42"/>
    <p:sldId id="293" r:id="rId43"/>
    <p:sldId id="301" r:id="rId44"/>
    <p:sldId id="305" r:id="rId45"/>
    <p:sldId id="300" r:id="rId46"/>
    <p:sldId id="310" r:id="rId47"/>
    <p:sldId id="307" r:id="rId48"/>
    <p:sldId id="308" r:id="rId49"/>
    <p:sldId id="29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showGuides="1">
      <p:cViewPr varScale="1">
        <p:scale>
          <a:sx n="71" d="100"/>
          <a:sy n="71" d="100"/>
        </p:scale>
        <p:origin x="72" y="402"/>
      </p:cViewPr>
      <p:guideLst>
        <p:guide orient="horz" pos="2160"/>
        <p:guide pos="49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D2553-6765-4190-B81F-61E30838DB7C}" type="datetimeFigureOut">
              <a:rPr lang="en-US" smtClean="0"/>
              <a:t>8/22/2019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D6E1A-F8A6-4C59-BF85-5D6F2480EE33}" type="slidenum">
              <a:rPr lang="en-US" smtClean="0"/>
              <a:t>‹#›</a:t>
            </a:fld>
            <a:endParaRPr lang="en-US"/>
          </a:p>
        </p:txBody>
      </p:sp>
    </p:spTree>
    <p:extLst>
      <p:ext uri="{BB962C8B-B14F-4D97-AF65-F5344CB8AC3E}">
        <p14:creationId xmlns:p14="http://schemas.microsoft.com/office/powerpoint/2010/main" val="48276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D6E1A-F8A6-4C59-BF85-5D6F2480EE33}" type="slidenum">
              <a:rPr lang="en-US" smtClean="0"/>
              <a:t>1</a:t>
            </a:fld>
            <a:endParaRPr lang="en-US"/>
          </a:p>
        </p:txBody>
      </p:sp>
    </p:spTree>
    <p:extLst>
      <p:ext uri="{BB962C8B-B14F-4D97-AF65-F5344CB8AC3E}">
        <p14:creationId xmlns:p14="http://schemas.microsoft.com/office/powerpoint/2010/main" val="296608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E6C654-4844-4632-B1DE-A83270294845}"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323248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AF47B-E685-4C44-B5C7-399E603EB4D9}"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21181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D15332-927D-454A-9E0C-53B2B0AF30D2}"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5729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166B5-A360-4DF9-A652-DE6B9F2DDA2E}"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704795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D21CA-A9F3-45FA-948C-81F52A17B054}"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866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B6AE2D-A6FD-4F52-9FC3-A75DD05CEE8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320880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46668-314C-4061-80EF-27076276D432}"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363232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412C3-75C3-448B-A0D7-B5248B5093D6}"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61187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4C69C-387A-4115-B59A-5D1A4F57FB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314270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3B8CE-5945-4A33-A5F6-AA26B21777E5}"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72605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FDB60-743D-4AE9-ADFF-C5F574FF0EA0}" type="datetime1">
              <a:rPr lang="en-US" smtClean="0"/>
              <a:t>8/22/2019</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2350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B5F3A-3E82-4F40-B10F-1B2E776EE688}" type="datetime1">
              <a:rPr lang="en-US" smtClean="0"/>
              <a:t>8/22/2019</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07439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98FEA4-E258-4C56-B7AB-253E40EE67A5}" type="datetime1">
              <a:rPr lang="en-US" smtClean="0"/>
              <a:t>8/22/2019</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86297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3CDA4-7DD0-440A-BB61-0BB5ECD8D016}" type="datetime1">
              <a:rPr lang="en-US" smtClean="0"/>
              <a:t>8/22/2019</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4913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FDCDF-AF98-4FAD-BE10-1FEAAE33290E}" type="datetime1">
              <a:rPr lang="en-US" smtClean="0"/>
              <a:t>8/22/2019</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72740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58FD2-73EB-464C-8DA8-1089EFD08AD0}" type="datetime1">
              <a:rPr lang="en-US" smtClean="0"/>
              <a:t>8/22/2019</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60740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93707-3965-4D30-89C6-9748F7260C71}" type="datetime1">
              <a:rPr lang="en-US" smtClean="0"/>
              <a:t>8/22/2019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3A1F71-654F-472F-9C37-D73598C2643A}" type="slidenum">
              <a:rPr lang="en-US" smtClean="0"/>
              <a:t>‹#›</a:t>
            </a:fld>
            <a:endParaRPr lang="en-US"/>
          </a:p>
        </p:txBody>
      </p:sp>
    </p:spTree>
    <p:extLst>
      <p:ext uri="{BB962C8B-B14F-4D97-AF65-F5344CB8AC3E}">
        <p14:creationId xmlns:p14="http://schemas.microsoft.com/office/powerpoint/2010/main" val="29906064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Java Basic Operators</a:t>
            </a:r>
            <a:r>
              <a:rPr lang="en-US" dirty="0"/>
              <a:t/>
            </a:r>
            <a:br>
              <a:rPr lang="en-US" dirty="0"/>
            </a:br>
            <a:endParaRPr lang="en-US" dirty="0"/>
          </a:p>
        </p:txBody>
      </p:sp>
      <p:sp>
        <p:nvSpPr>
          <p:cNvPr id="3" name="Date Placeholder 2"/>
          <p:cNvSpPr>
            <a:spLocks noGrp="1"/>
          </p:cNvSpPr>
          <p:nvPr>
            <p:ph type="dt" sz="half" idx="10"/>
          </p:nvPr>
        </p:nvSpPr>
        <p:spPr/>
        <p:txBody>
          <a:bodyPr/>
          <a:lstStyle/>
          <a:p>
            <a:fld id="{5CF171E6-DA66-4BAB-9C5D-3EFC354D7651}" type="datetime1">
              <a:rPr lang="en-US" smtClean="0"/>
              <a:t>8/22/2019</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1</a:t>
            </a:fld>
            <a:endParaRPr lang="en-US"/>
          </a:p>
        </p:txBody>
      </p:sp>
    </p:spTree>
    <p:extLst>
      <p:ext uri="{BB962C8B-B14F-4D97-AF65-F5344CB8AC3E}">
        <p14:creationId xmlns:p14="http://schemas.microsoft.com/office/powerpoint/2010/main" val="376759255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791095360"/>
              </p:ext>
            </p:extLst>
          </p:nvPr>
        </p:nvGraphicFramePr>
        <p:xfrm>
          <a:off x="1828800" y="1123950"/>
          <a:ext cx="10363200" cy="5412231"/>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xmlns="" val="20000"/>
                    </a:ext>
                  </a:extLst>
                </a:gridCol>
                <a:gridCol w="3454400">
                  <a:extLst>
                    <a:ext uri="{9D8B030D-6E8A-4147-A177-3AD203B41FA5}">
                      <a16:colId xmlns:a16="http://schemas.microsoft.com/office/drawing/2014/main" xmlns="" val="20001"/>
                    </a:ext>
                  </a:extLst>
                </a:gridCol>
                <a:gridCol w="3454400">
                  <a:extLst>
                    <a:ext uri="{9D8B030D-6E8A-4147-A177-3AD203B41FA5}">
                      <a16:colId xmlns:a16="http://schemas.microsoft.com/office/drawing/2014/main" xmlns="" val="20002"/>
                    </a:ext>
                  </a:extLst>
                </a:gridCol>
              </a:tblGrid>
              <a:tr h="534632">
                <a:tc>
                  <a:txBody>
                    <a:bodyPr/>
                    <a:lstStyle/>
                    <a:p>
                      <a:r>
                        <a:rPr lang="en-US" sz="1200" dirty="0"/>
                        <a:t>Operator</a:t>
                      </a:r>
                    </a:p>
                  </a:txBody>
                  <a:tcPr anchor="ctr"/>
                </a:tc>
                <a:tc>
                  <a:txBody>
                    <a:bodyPr/>
                    <a:lstStyle/>
                    <a:p>
                      <a:r>
                        <a:rPr lang="en-US" sz="1200"/>
                        <a:t>Description</a:t>
                      </a:r>
                    </a:p>
                  </a:txBody>
                  <a:tcPr anchor="ctr"/>
                </a:tc>
                <a:tc>
                  <a:txBody>
                    <a:bodyPr/>
                    <a:lstStyle/>
                    <a:p>
                      <a:r>
                        <a:rPr lang="en-US" sz="1200">
                          <a:effectLst/>
                        </a:rPr>
                        <a:t>Example</a:t>
                      </a:r>
                    </a:p>
                  </a:txBody>
                  <a:tcPr anchor="ctr"/>
                </a:tc>
                <a:extLst>
                  <a:ext uri="{0D108BD9-81ED-4DB2-BD59-A6C34878D82A}">
                    <a16:rowId xmlns:a16="http://schemas.microsoft.com/office/drawing/2014/main" xmlns="" val="10000"/>
                  </a:ext>
                </a:extLst>
              </a:tr>
              <a:tr h="659135">
                <a:tc>
                  <a:txBody>
                    <a:bodyPr/>
                    <a:lstStyle/>
                    <a:p>
                      <a:r>
                        <a:rPr lang="en-US" sz="1200" dirty="0"/>
                        <a:t>+</a:t>
                      </a:r>
                    </a:p>
                  </a:txBody>
                  <a:tcPr anchor="ctr"/>
                </a:tc>
                <a:tc>
                  <a:txBody>
                    <a:bodyPr/>
                    <a:lstStyle/>
                    <a:p>
                      <a:r>
                        <a:rPr lang="en-US" sz="1200"/>
                        <a:t>Addition - Adds values on either side of the operator</a:t>
                      </a:r>
                    </a:p>
                  </a:txBody>
                  <a:tcPr anchor="ctr"/>
                </a:tc>
                <a:tc>
                  <a:txBody>
                    <a:bodyPr/>
                    <a:lstStyle/>
                    <a:p>
                      <a:r>
                        <a:rPr lang="en-US" sz="1200"/>
                        <a:t>A + B will give 30</a:t>
                      </a:r>
                    </a:p>
                  </a:txBody>
                  <a:tcPr anchor="ctr"/>
                </a:tc>
                <a:extLst>
                  <a:ext uri="{0D108BD9-81ED-4DB2-BD59-A6C34878D82A}">
                    <a16:rowId xmlns:a16="http://schemas.microsoft.com/office/drawing/2014/main" xmlns="" val="10001"/>
                  </a:ext>
                </a:extLst>
              </a:tr>
              <a:tr h="659135">
                <a:tc>
                  <a:txBody>
                    <a:bodyPr/>
                    <a:lstStyle/>
                    <a:p>
                      <a:r>
                        <a:rPr lang="en-US" sz="1200" dirty="0"/>
                        <a:t>-</a:t>
                      </a:r>
                    </a:p>
                  </a:txBody>
                  <a:tcPr anchor="ctr"/>
                </a:tc>
                <a:tc>
                  <a:txBody>
                    <a:bodyPr/>
                    <a:lstStyle/>
                    <a:p>
                      <a:r>
                        <a:rPr lang="en-US" sz="1200"/>
                        <a:t>Subtraction - Subtracts right hand operand from left hand operand</a:t>
                      </a:r>
                    </a:p>
                  </a:txBody>
                  <a:tcPr anchor="ctr"/>
                </a:tc>
                <a:tc>
                  <a:txBody>
                    <a:bodyPr/>
                    <a:lstStyle/>
                    <a:p>
                      <a:r>
                        <a:rPr lang="en-US" sz="1200"/>
                        <a:t>A - B will give -10</a:t>
                      </a:r>
                    </a:p>
                  </a:txBody>
                  <a:tcPr anchor="ctr"/>
                </a:tc>
                <a:extLst>
                  <a:ext uri="{0D108BD9-81ED-4DB2-BD59-A6C34878D82A}">
                    <a16:rowId xmlns:a16="http://schemas.microsoft.com/office/drawing/2014/main" xmlns="" val="10002"/>
                  </a:ext>
                </a:extLst>
              </a:tr>
              <a:tr h="659135">
                <a:tc>
                  <a:txBody>
                    <a:bodyPr/>
                    <a:lstStyle/>
                    <a:p>
                      <a:r>
                        <a:rPr lang="en-US" sz="1200" dirty="0"/>
                        <a:t>*</a:t>
                      </a:r>
                    </a:p>
                  </a:txBody>
                  <a:tcPr anchor="ctr"/>
                </a:tc>
                <a:tc>
                  <a:txBody>
                    <a:bodyPr/>
                    <a:lstStyle/>
                    <a:p>
                      <a:r>
                        <a:rPr lang="en-US" sz="1200"/>
                        <a:t>Multiplication - Multiplies values on either side of the operator</a:t>
                      </a:r>
                    </a:p>
                  </a:txBody>
                  <a:tcPr anchor="ctr"/>
                </a:tc>
                <a:tc>
                  <a:txBody>
                    <a:bodyPr/>
                    <a:lstStyle/>
                    <a:p>
                      <a:r>
                        <a:rPr lang="en-US" sz="1200"/>
                        <a:t>A * B will give 200</a:t>
                      </a:r>
                    </a:p>
                  </a:txBody>
                  <a:tcPr anchor="ctr"/>
                </a:tc>
                <a:extLst>
                  <a:ext uri="{0D108BD9-81ED-4DB2-BD59-A6C34878D82A}">
                    <a16:rowId xmlns:a16="http://schemas.microsoft.com/office/drawing/2014/main" xmlns="" val="10003"/>
                  </a:ext>
                </a:extLst>
              </a:tr>
              <a:tr h="659135">
                <a:tc>
                  <a:txBody>
                    <a:bodyPr/>
                    <a:lstStyle/>
                    <a:p>
                      <a:r>
                        <a:rPr lang="en-US" sz="1200" dirty="0"/>
                        <a:t>/</a:t>
                      </a:r>
                    </a:p>
                  </a:txBody>
                  <a:tcPr anchor="ctr"/>
                </a:tc>
                <a:tc>
                  <a:txBody>
                    <a:bodyPr/>
                    <a:lstStyle/>
                    <a:p>
                      <a:r>
                        <a:rPr lang="en-US" sz="1200"/>
                        <a:t>Division - Divides left hand operand by right hand operand</a:t>
                      </a:r>
                    </a:p>
                  </a:txBody>
                  <a:tcPr anchor="ctr"/>
                </a:tc>
                <a:tc>
                  <a:txBody>
                    <a:bodyPr/>
                    <a:lstStyle/>
                    <a:p>
                      <a:r>
                        <a:rPr lang="en-US" sz="1200"/>
                        <a:t>B / A will give 2</a:t>
                      </a:r>
                    </a:p>
                  </a:txBody>
                  <a:tcPr anchor="ctr"/>
                </a:tc>
                <a:extLst>
                  <a:ext uri="{0D108BD9-81ED-4DB2-BD59-A6C34878D82A}">
                    <a16:rowId xmlns:a16="http://schemas.microsoft.com/office/drawing/2014/main" xmlns="" val="10004"/>
                  </a:ext>
                </a:extLst>
              </a:tr>
              <a:tr h="922789">
                <a:tc>
                  <a:txBody>
                    <a:bodyPr/>
                    <a:lstStyle/>
                    <a:p>
                      <a:r>
                        <a:rPr lang="en-US" sz="1200" dirty="0"/>
                        <a:t>%</a:t>
                      </a:r>
                    </a:p>
                  </a:txBody>
                  <a:tcPr anchor="ctr"/>
                </a:tc>
                <a:tc>
                  <a:txBody>
                    <a:bodyPr/>
                    <a:lstStyle/>
                    <a:p>
                      <a:r>
                        <a:rPr lang="en-US" sz="1200"/>
                        <a:t>Modulus - Divides left hand operand by right hand operand and returns remainder</a:t>
                      </a:r>
                    </a:p>
                  </a:txBody>
                  <a:tcPr anchor="ctr"/>
                </a:tc>
                <a:tc>
                  <a:txBody>
                    <a:bodyPr/>
                    <a:lstStyle/>
                    <a:p>
                      <a:r>
                        <a:rPr lang="en-US" sz="1200"/>
                        <a:t>B % A will give 0</a:t>
                      </a:r>
                    </a:p>
                  </a:txBody>
                  <a:tcPr anchor="ctr"/>
                </a:tc>
                <a:extLst>
                  <a:ext uri="{0D108BD9-81ED-4DB2-BD59-A6C34878D82A}">
                    <a16:rowId xmlns:a16="http://schemas.microsoft.com/office/drawing/2014/main" xmlns="" val="10005"/>
                  </a:ext>
                </a:extLst>
              </a:tr>
              <a:tr h="659135">
                <a:tc>
                  <a:txBody>
                    <a:bodyPr/>
                    <a:lstStyle/>
                    <a:p>
                      <a:r>
                        <a:rPr lang="en-US" sz="1200" dirty="0"/>
                        <a:t>++</a:t>
                      </a:r>
                    </a:p>
                  </a:txBody>
                  <a:tcPr anchor="ctr"/>
                </a:tc>
                <a:tc>
                  <a:txBody>
                    <a:bodyPr/>
                    <a:lstStyle/>
                    <a:p>
                      <a:r>
                        <a:rPr lang="en-US" sz="1200"/>
                        <a:t>Increment - Increases the value of operand by 1</a:t>
                      </a:r>
                    </a:p>
                  </a:txBody>
                  <a:tcPr anchor="ctr"/>
                </a:tc>
                <a:tc>
                  <a:txBody>
                    <a:bodyPr/>
                    <a:lstStyle/>
                    <a:p>
                      <a:r>
                        <a:rPr lang="en-US" sz="1200"/>
                        <a:t>B++ gives 21</a:t>
                      </a:r>
                    </a:p>
                  </a:txBody>
                  <a:tcPr anchor="ctr"/>
                </a:tc>
                <a:extLst>
                  <a:ext uri="{0D108BD9-81ED-4DB2-BD59-A6C34878D82A}">
                    <a16:rowId xmlns:a16="http://schemas.microsoft.com/office/drawing/2014/main" xmlns="" val="10006"/>
                  </a:ext>
                </a:extLst>
              </a:tr>
              <a:tr h="659135">
                <a:tc>
                  <a:txBody>
                    <a:bodyPr/>
                    <a:lstStyle/>
                    <a:p>
                      <a:r>
                        <a:rPr lang="en-US" sz="1200" dirty="0"/>
                        <a:t>--</a:t>
                      </a:r>
                    </a:p>
                  </a:txBody>
                  <a:tcPr anchor="ctr"/>
                </a:tc>
                <a:tc>
                  <a:txBody>
                    <a:bodyPr/>
                    <a:lstStyle/>
                    <a:p>
                      <a:r>
                        <a:rPr lang="en-US" sz="1200"/>
                        <a:t>Decrement - Decreases the value of operand by 1</a:t>
                      </a:r>
                    </a:p>
                  </a:txBody>
                  <a:tcPr anchor="ctr"/>
                </a:tc>
                <a:tc>
                  <a:txBody>
                    <a:bodyPr/>
                    <a:lstStyle/>
                    <a:p>
                      <a:r>
                        <a:rPr lang="en-US" sz="1200" dirty="0"/>
                        <a:t>B-- gives 19</a:t>
                      </a:r>
                    </a:p>
                  </a:txBody>
                  <a:tcPr anchor="ctr"/>
                </a:tc>
                <a:extLst>
                  <a:ext uri="{0D108BD9-81ED-4DB2-BD59-A6C34878D82A}">
                    <a16:rowId xmlns:a16="http://schemas.microsoft.com/office/drawing/2014/main" xmlns="" val="10007"/>
                  </a:ext>
                </a:extLst>
              </a:tr>
            </a:tbl>
          </a:graphicData>
        </a:graphic>
      </p:graphicFrame>
      <p:sp>
        <p:nvSpPr>
          <p:cNvPr id="2" name="Date Placeholder 1"/>
          <p:cNvSpPr>
            <a:spLocks noGrp="1"/>
          </p:cNvSpPr>
          <p:nvPr>
            <p:ph type="dt" sz="half" idx="10"/>
          </p:nvPr>
        </p:nvSpPr>
        <p:spPr/>
        <p:txBody>
          <a:bodyPr/>
          <a:lstStyle/>
          <a:p>
            <a:fld id="{15B20FF5-2526-4D8C-B716-999B26BDCA92}" type="datetime1">
              <a:rPr lang="en-US" smtClean="0"/>
              <a:t>8/22/2019</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10</a:t>
            </a:fld>
            <a:endParaRPr lang="en-US"/>
          </a:p>
        </p:txBody>
      </p:sp>
    </p:spTree>
    <p:extLst>
      <p:ext uri="{BB962C8B-B14F-4D97-AF65-F5344CB8AC3E}">
        <p14:creationId xmlns:p14="http://schemas.microsoft.com/office/powerpoint/2010/main" val="26239025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t>
            </a:r>
          </a:p>
        </p:txBody>
      </p:sp>
      <p:pic>
        <p:nvPicPr>
          <p:cNvPr id="9" name="Content Placeholder 8"/>
          <p:cNvPicPr>
            <a:picLocks noGrp="1" noChangeAspect="1"/>
          </p:cNvPicPr>
          <p:nvPr>
            <p:ph idx="1"/>
          </p:nvPr>
        </p:nvPicPr>
        <p:blipFill>
          <a:blip r:embed="rId2"/>
          <a:stretch>
            <a:fillRect/>
          </a:stretch>
        </p:blipFill>
        <p:spPr>
          <a:xfrm>
            <a:off x="2279483" y="2160588"/>
            <a:ext cx="5393071" cy="3881437"/>
          </a:xfrm>
          <a:prstGeom prst="rect">
            <a:avLst/>
          </a:prstGeom>
        </p:spPr>
      </p:pic>
      <p:sp>
        <p:nvSpPr>
          <p:cNvPr id="2" name="Date Placeholder 1"/>
          <p:cNvSpPr>
            <a:spLocks noGrp="1"/>
          </p:cNvSpPr>
          <p:nvPr>
            <p:ph type="dt" sz="half" idx="10"/>
          </p:nvPr>
        </p:nvSpPr>
        <p:spPr/>
        <p:txBody>
          <a:bodyPr/>
          <a:lstStyle/>
          <a:p>
            <a:fld id="{F693CDA4-7DD0-440A-BB61-0BB5ECD8D016}" type="datetime1">
              <a:rPr lang="en-US" smtClean="0"/>
              <a:t>8/22/2019</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11</a:t>
            </a:fld>
            <a:endParaRPr lang="en-US"/>
          </a:p>
        </p:txBody>
      </p:sp>
    </p:spTree>
    <p:extLst>
      <p:ext uri="{BB962C8B-B14F-4D97-AF65-F5344CB8AC3E}">
        <p14:creationId xmlns:p14="http://schemas.microsoft.com/office/powerpoint/2010/main" val="87562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Increment Operator</a:t>
            </a:r>
          </a:p>
        </p:txBody>
      </p:sp>
      <p:sp>
        <p:nvSpPr>
          <p:cNvPr id="3" name="Content Placeholder 2"/>
          <p:cNvSpPr>
            <a:spLocks noGrp="1"/>
          </p:cNvSpPr>
          <p:nvPr>
            <p:ph idx="1"/>
          </p:nvPr>
        </p:nvSpPr>
        <p:spPr/>
        <p:txBody>
          <a:bodyPr/>
          <a:lstStyle/>
          <a:p>
            <a:r>
              <a:rPr lang="en-US" dirty="0"/>
              <a:t>Pre Increment operator first increases the operand value by 1 </a:t>
            </a:r>
          </a:p>
          <a:p>
            <a:r>
              <a:rPr lang="en-US" dirty="0"/>
              <a:t>Then result is assigned to the same operand</a:t>
            </a:r>
          </a:p>
          <a:p>
            <a:r>
              <a:rPr lang="en-US" dirty="0"/>
              <a:t>Ex: </a:t>
            </a:r>
            <a:r>
              <a:rPr lang="en-US" dirty="0" err="1"/>
              <a:t>int</a:t>
            </a:r>
            <a:r>
              <a:rPr lang="en-US" dirty="0"/>
              <a:t> a = 10;</a:t>
            </a:r>
          </a:p>
          <a:p>
            <a:r>
              <a:rPr lang="en-US" dirty="0"/>
              <a:t>  ++a;   // a = a+1;</a:t>
            </a:r>
          </a:p>
        </p:txBody>
      </p:sp>
      <p:sp>
        <p:nvSpPr>
          <p:cNvPr id="4" name="Date Placeholder 3"/>
          <p:cNvSpPr>
            <a:spLocks noGrp="1"/>
          </p:cNvSpPr>
          <p:nvPr>
            <p:ph type="dt" sz="half" idx="10"/>
          </p:nvPr>
        </p:nvSpPr>
        <p:spPr/>
        <p:txBody>
          <a:bodyPr/>
          <a:lstStyle/>
          <a:p>
            <a:fld id="{9CAF675C-818C-4A00-AEAD-BE0C575C6AF2}"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12</a:t>
            </a:fld>
            <a:endParaRPr lang="en-US"/>
          </a:p>
        </p:txBody>
      </p:sp>
    </p:spTree>
    <p:extLst>
      <p:ext uri="{BB962C8B-B14F-4D97-AF65-F5344CB8AC3E}">
        <p14:creationId xmlns:p14="http://schemas.microsoft.com/office/powerpoint/2010/main" val="291696792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Increment operator</a:t>
            </a:r>
          </a:p>
        </p:txBody>
      </p:sp>
      <p:sp>
        <p:nvSpPr>
          <p:cNvPr id="3" name="Content Placeholder 2"/>
          <p:cNvSpPr>
            <a:spLocks noGrp="1"/>
          </p:cNvSpPr>
          <p:nvPr>
            <p:ph idx="1"/>
          </p:nvPr>
        </p:nvSpPr>
        <p:spPr/>
        <p:txBody>
          <a:bodyPr/>
          <a:lstStyle/>
          <a:p>
            <a:r>
              <a:rPr lang="en-US" dirty="0"/>
              <a:t>Post increment operator increase the operand value by 1 at the last</a:t>
            </a:r>
          </a:p>
          <a:p>
            <a:r>
              <a:rPr lang="en-US" dirty="0"/>
              <a:t>Ex: a ++;</a:t>
            </a:r>
          </a:p>
        </p:txBody>
      </p:sp>
      <p:sp>
        <p:nvSpPr>
          <p:cNvPr id="4" name="Date Placeholder 3"/>
          <p:cNvSpPr>
            <a:spLocks noGrp="1"/>
          </p:cNvSpPr>
          <p:nvPr>
            <p:ph type="dt" sz="half" idx="10"/>
          </p:nvPr>
        </p:nvSpPr>
        <p:spPr/>
        <p:txBody>
          <a:bodyPr/>
          <a:lstStyle/>
          <a:p>
            <a:fld id="{A0E42B57-AA30-43AB-A77D-F3FE28B2E60E}"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13</a:t>
            </a:fld>
            <a:endParaRPr lang="en-US"/>
          </a:p>
        </p:txBody>
      </p:sp>
    </p:spTree>
    <p:extLst>
      <p:ext uri="{BB962C8B-B14F-4D97-AF65-F5344CB8AC3E}">
        <p14:creationId xmlns:p14="http://schemas.microsoft.com/office/powerpoint/2010/main" val="179794231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lstStyle/>
          <a:p>
            <a:r>
              <a:rPr lang="en-US" dirty="0"/>
              <a:t>The following simple example program demonstrates the arithmetic operators. Copy and paste the following Java program in Test.java file and compile and run this program:</a:t>
            </a:r>
          </a:p>
          <a:p>
            <a:pPr marL="0" indent="0">
              <a:buNone/>
            </a:pPr>
            <a:endParaRPr lang="en-US" dirty="0"/>
          </a:p>
        </p:txBody>
      </p:sp>
      <p:sp>
        <p:nvSpPr>
          <p:cNvPr id="4" name="Date Placeholder 3"/>
          <p:cNvSpPr>
            <a:spLocks noGrp="1"/>
          </p:cNvSpPr>
          <p:nvPr>
            <p:ph type="dt" sz="half" idx="10"/>
          </p:nvPr>
        </p:nvSpPr>
        <p:spPr/>
        <p:txBody>
          <a:bodyPr/>
          <a:lstStyle/>
          <a:p>
            <a:fld id="{7AA0E3AE-751B-4B8B-9C94-59E80100724C}"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14</a:t>
            </a:fld>
            <a:endParaRPr lang="en-US"/>
          </a:p>
        </p:txBody>
      </p:sp>
    </p:spTree>
    <p:extLst>
      <p:ext uri="{BB962C8B-B14F-4D97-AF65-F5344CB8AC3E}">
        <p14:creationId xmlns:p14="http://schemas.microsoft.com/office/powerpoint/2010/main" val="257269625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8840" y="474345"/>
            <a:ext cx="7982712" cy="5909310"/>
          </a:xfrm>
          <a:prstGeom prst="rect">
            <a:avLst/>
          </a:prstGeom>
        </p:spPr>
        <p:txBody>
          <a:bodyPr wrap="square">
            <a:spAutoFit/>
          </a:bodyPr>
          <a:lstStyle/>
          <a:p>
            <a:r>
              <a:rPr lang="en-US" dirty="0"/>
              <a:t>public class Test{</a:t>
            </a:r>
          </a:p>
          <a:p>
            <a:endParaRPr lang="en-US" dirty="0"/>
          </a:p>
          <a:p>
            <a:r>
              <a:rPr lang="en-US" dirty="0"/>
              <a:t>public static void main(String </a:t>
            </a:r>
            <a:r>
              <a:rPr lang="en-US" dirty="0" err="1"/>
              <a:t>args</a:t>
            </a:r>
            <a:r>
              <a:rPr lang="en-US" dirty="0"/>
              <a:t>[]){</a:t>
            </a:r>
          </a:p>
          <a:p>
            <a:endParaRPr lang="en-US" dirty="0"/>
          </a:p>
          <a:p>
            <a:r>
              <a:rPr lang="en-US" dirty="0" err="1"/>
              <a:t>int</a:t>
            </a:r>
            <a:r>
              <a:rPr lang="en-US" dirty="0"/>
              <a:t> a =10;		</a:t>
            </a:r>
          </a:p>
          <a:p>
            <a:r>
              <a:rPr lang="en-US" dirty="0" err="1"/>
              <a:t>int</a:t>
            </a:r>
            <a:r>
              <a:rPr lang="en-US" dirty="0"/>
              <a:t> b =20;		</a:t>
            </a:r>
          </a:p>
          <a:p>
            <a:r>
              <a:rPr lang="en-US" dirty="0" err="1"/>
              <a:t>int</a:t>
            </a:r>
            <a:r>
              <a:rPr lang="en-US" dirty="0"/>
              <a:t> c =25;		</a:t>
            </a:r>
          </a:p>
          <a:p>
            <a:r>
              <a:rPr lang="en-US" dirty="0" err="1"/>
              <a:t>int</a:t>
            </a:r>
            <a:r>
              <a:rPr lang="en-US" dirty="0"/>
              <a:t> d =25;		</a:t>
            </a:r>
          </a:p>
          <a:p>
            <a:r>
              <a:rPr lang="en-US" dirty="0" err="1"/>
              <a:t>System.out.println</a:t>
            </a:r>
            <a:r>
              <a:rPr lang="en-US" dirty="0"/>
              <a:t>("a +	b = "+(a +b));</a:t>
            </a:r>
          </a:p>
          <a:p>
            <a:r>
              <a:rPr lang="en-US" dirty="0" err="1"/>
              <a:t>System.out.println</a:t>
            </a:r>
            <a:r>
              <a:rPr lang="en-US" dirty="0"/>
              <a:t>("a -	b = "+(a -b));</a:t>
            </a:r>
          </a:p>
          <a:p>
            <a:r>
              <a:rPr lang="en-US" dirty="0" err="1"/>
              <a:t>System.out.println</a:t>
            </a:r>
            <a:r>
              <a:rPr lang="en-US" dirty="0"/>
              <a:t>("a *	b = "+(a *b));</a:t>
            </a:r>
          </a:p>
          <a:p>
            <a:r>
              <a:rPr lang="en-US" dirty="0" err="1"/>
              <a:t>System.out.println</a:t>
            </a:r>
            <a:r>
              <a:rPr lang="en-US" dirty="0"/>
              <a:t>("b /	a = "+(b /a));</a:t>
            </a:r>
          </a:p>
          <a:p>
            <a:r>
              <a:rPr lang="en-US" dirty="0" err="1"/>
              <a:t>System.out.println</a:t>
            </a:r>
            <a:r>
              <a:rPr lang="en-US" dirty="0"/>
              <a:t>("b %	a = "+(b %a));</a:t>
            </a:r>
          </a:p>
          <a:p>
            <a:r>
              <a:rPr lang="en-US" dirty="0" err="1"/>
              <a:t>System.out.println</a:t>
            </a:r>
            <a:r>
              <a:rPr lang="en-US" dirty="0"/>
              <a:t>("c %	a = "+(c %a));</a:t>
            </a:r>
          </a:p>
          <a:p>
            <a:r>
              <a:rPr lang="en-US" dirty="0" err="1"/>
              <a:t>System.out.println</a:t>
            </a:r>
            <a:r>
              <a:rPr lang="en-US" dirty="0"/>
              <a:t>("a++	= "+(a++));</a:t>
            </a:r>
          </a:p>
          <a:p>
            <a:r>
              <a:rPr lang="en-US" dirty="0" err="1"/>
              <a:t>System.out.println</a:t>
            </a:r>
            <a:r>
              <a:rPr lang="en-US" dirty="0"/>
              <a:t>("b--	= "+(a--));</a:t>
            </a:r>
          </a:p>
          <a:p>
            <a:r>
              <a:rPr lang="en-US" dirty="0"/>
              <a:t>// Check the difference	in d++ and ++d</a:t>
            </a:r>
          </a:p>
          <a:p>
            <a:r>
              <a:rPr lang="en-US" dirty="0" err="1"/>
              <a:t>System.out.println</a:t>
            </a:r>
            <a:r>
              <a:rPr lang="en-US" dirty="0"/>
              <a:t>("d++	= "+(d++));</a:t>
            </a:r>
          </a:p>
          <a:p>
            <a:r>
              <a:rPr lang="en-US" dirty="0" err="1"/>
              <a:t>System.out.println</a:t>
            </a:r>
            <a:r>
              <a:rPr lang="en-US" dirty="0"/>
              <a:t>("++d	= "+(++d));</a:t>
            </a:r>
          </a:p>
          <a:p>
            <a:r>
              <a:rPr lang="en-US" dirty="0"/>
              <a:t>}		</a:t>
            </a:r>
          </a:p>
          <a:p>
            <a:r>
              <a:rPr lang="en-US" dirty="0"/>
              <a:t>}		</a:t>
            </a:r>
          </a:p>
        </p:txBody>
      </p:sp>
      <p:sp>
        <p:nvSpPr>
          <p:cNvPr id="2" name="Date Placeholder 1"/>
          <p:cNvSpPr>
            <a:spLocks noGrp="1"/>
          </p:cNvSpPr>
          <p:nvPr>
            <p:ph type="dt" sz="half" idx="10"/>
          </p:nvPr>
        </p:nvSpPr>
        <p:spPr/>
        <p:txBody>
          <a:bodyPr/>
          <a:lstStyle/>
          <a:p>
            <a:fld id="{6DED0F63-329F-4B00-A299-E6116CA015FD}" type="datetime1">
              <a:rPr lang="en-US" smtClean="0"/>
              <a:t>8/22/2019</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15</a:t>
            </a:fld>
            <a:endParaRPr lang="en-US"/>
          </a:p>
        </p:txBody>
      </p:sp>
    </p:spTree>
    <p:extLst>
      <p:ext uri="{BB962C8B-B14F-4D97-AF65-F5344CB8AC3E}">
        <p14:creationId xmlns:p14="http://schemas.microsoft.com/office/powerpoint/2010/main" val="21764029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would produce the following result:</a:t>
            </a:r>
            <a:br>
              <a:rPr lang="en-US" dirty="0"/>
            </a:br>
            <a:endParaRPr lang="en-US" dirty="0"/>
          </a:p>
        </p:txBody>
      </p:sp>
      <p:sp>
        <p:nvSpPr>
          <p:cNvPr id="3" name="Content Placeholder 2"/>
          <p:cNvSpPr>
            <a:spLocks noGrp="1"/>
          </p:cNvSpPr>
          <p:nvPr>
            <p:ph idx="1"/>
          </p:nvPr>
        </p:nvSpPr>
        <p:spPr/>
        <p:txBody>
          <a:bodyPr/>
          <a:lstStyle/>
          <a:p>
            <a:pPr marL="0" indent="0">
              <a:buNone/>
            </a:pPr>
            <a:r>
              <a:rPr lang="pt-BR" dirty="0"/>
              <a:t>a+ b =30 </a:t>
            </a:r>
          </a:p>
          <a:p>
            <a:pPr marL="0" indent="0">
              <a:buNone/>
            </a:pPr>
            <a:r>
              <a:rPr lang="pt-BR" dirty="0"/>
              <a:t>a- b =-10 </a:t>
            </a:r>
          </a:p>
          <a:p>
            <a:pPr marL="0" indent="0">
              <a:buNone/>
            </a:pPr>
            <a:r>
              <a:rPr lang="pt-BR" dirty="0"/>
              <a:t>a* b =200 </a:t>
            </a:r>
          </a:p>
          <a:p>
            <a:pPr marL="0" indent="0">
              <a:buNone/>
            </a:pPr>
            <a:r>
              <a:rPr lang="pt-BR" dirty="0"/>
              <a:t>b/ a =2 </a:t>
            </a:r>
          </a:p>
          <a:p>
            <a:pPr marL="0" indent="0">
              <a:buNone/>
            </a:pPr>
            <a:r>
              <a:rPr lang="pt-BR" dirty="0"/>
              <a:t>b% a =0 </a:t>
            </a:r>
          </a:p>
          <a:p>
            <a:pPr marL="0" indent="0">
              <a:buNone/>
            </a:pPr>
            <a:r>
              <a:rPr lang="pt-BR" dirty="0"/>
              <a:t>c% a =5 a++=10 b--=11 d++=25 </a:t>
            </a:r>
          </a:p>
          <a:p>
            <a:pPr marL="0" indent="0">
              <a:buNone/>
            </a:pPr>
            <a:r>
              <a:rPr lang="pt-BR" dirty="0"/>
              <a:t>++d   =27</a:t>
            </a:r>
            <a:endParaRPr lang="en-US" dirty="0"/>
          </a:p>
        </p:txBody>
      </p:sp>
      <p:sp>
        <p:nvSpPr>
          <p:cNvPr id="4" name="Date Placeholder 3"/>
          <p:cNvSpPr>
            <a:spLocks noGrp="1"/>
          </p:cNvSpPr>
          <p:nvPr>
            <p:ph type="dt" sz="half" idx="10"/>
          </p:nvPr>
        </p:nvSpPr>
        <p:spPr/>
        <p:txBody>
          <a:bodyPr/>
          <a:lstStyle/>
          <a:p>
            <a:fld id="{0E923E6B-F5D4-46D9-B685-C7A6B4637E3E}"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16</a:t>
            </a:fld>
            <a:endParaRPr lang="en-US"/>
          </a:p>
        </p:txBody>
      </p:sp>
    </p:spTree>
    <p:extLst>
      <p:ext uri="{BB962C8B-B14F-4D97-AF65-F5344CB8AC3E}">
        <p14:creationId xmlns:p14="http://schemas.microsoft.com/office/powerpoint/2010/main" val="7687993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Relational Operators: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There are following relational operators supported by Java language:</a:t>
            </a:r>
          </a:p>
          <a:p>
            <a:r>
              <a:rPr lang="en-US" dirty="0"/>
              <a:t>Assume variable A holds 10 and variable B holds 20, then:</a:t>
            </a:r>
          </a:p>
          <a:p>
            <a:r>
              <a:rPr lang="en-US" dirty="0"/>
              <a:t>Relation operators are also called comparison operator.</a:t>
            </a:r>
          </a:p>
          <a:p>
            <a:r>
              <a:rPr lang="en-US" dirty="0"/>
              <a:t>i.e., we are comparing operands</a:t>
            </a:r>
          </a:p>
          <a:p>
            <a:r>
              <a:rPr lang="en-US" dirty="0"/>
              <a:t>Ex: a&lt;b</a:t>
            </a:r>
          </a:p>
          <a:p>
            <a:endParaRPr lang="en-US" dirty="0"/>
          </a:p>
        </p:txBody>
      </p:sp>
      <p:sp>
        <p:nvSpPr>
          <p:cNvPr id="4" name="Date Placeholder 3"/>
          <p:cNvSpPr>
            <a:spLocks noGrp="1"/>
          </p:cNvSpPr>
          <p:nvPr>
            <p:ph type="dt" sz="half" idx="10"/>
          </p:nvPr>
        </p:nvSpPr>
        <p:spPr/>
        <p:txBody>
          <a:bodyPr/>
          <a:lstStyle/>
          <a:p>
            <a:fld id="{DBD2067A-C00E-4EA6-B364-C2666524A9E5}"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17</a:t>
            </a:fld>
            <a:endParaRPr lang="en-US"/>
          </a:p>
        </p:txBody>
      </p:sp>
    </p:spTree>
    <p:extLst>
      <p:ext uri="{BB962C8B-B14F-4D97-AF65-F5344CB8AC3E}">
        <p14:creationId xmlns:p14="http://schemas.microsoft.com/office/powerpoint/2010/main" val="329860676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414637250"/>
              </p:ext>
            </p:extLst>
          </p:nvPr>
        </p:nvGraphicFramePr>
        <p:xfrm>
          <a:off x="1939989" y="405384"/>
          <a:ext cx="8915400" cy="5852160"/>
        </p:xfrm>
        <a:graphic>
          <a:graphicData uri="http://schemas.openxmlformats.org/drawingml/2006/table">
            <a:tbl>
              <a:tblPr firstRow="1" bandRow="1">
                <a:tableStyleId>{5C22544A-7EE6-4342-B048-85BDC9FD1C3A}</a:tableStyleId>
              </a:tblPr>
              <a:tblGrid>
                <a:gridCol w="1114107">
                  <a:extLst>
                    <a:ext uri="{9D8B030D-6E8A-4147-A177-3AD203B41FA5}">
                      <a16:colId xmlns:a16="http://schemas.microsoft.com/office/drawing/2014/main" xmlns="" val="20000"/>
                    </a:ext>
                  </a:extLst>
                </a:gridCol>
                <a:gridCol w="5138928">
                  <a:extLst>
                    <a:ext uri="{9D8B030D-6E8A-4147-A177-3AD203B41FA5}">
                      <a16:colId xmlns:a16="http://schemas.microsoft.com/office/drawing/2014/main" xmlns="" val="20001"/>
                    </a:ext>
                  </a:extLst>
                </a:gridCol>
                <a:gridCol w="2662365">
                  <a:extLst>
                    <a:ext uri="{9D8B030D-6E8A-4147-A177-3AD203B41FA5}">
                      <a16:colId xmlns:a16="http://schemas.microsoft.com/office/drawing/2014/main" xmlns="" val="20002"/>
                    </a:ext>
                  </a:extLst>
                </a:gridCol>
              </a:tblGrid>
              <a:tr h="370840">
                <a:tc>
                  <a:txBody>
                    <a:bodyPr/>
                    <a:lstStyle/>
                    <a:p>
                      <a:r>
                        <a:rPr lang="en-US" dirty="0"/>
                        <a:t>Operator</a:t>
                      </a:r>
                    </a:p>
                  </a:txBody>
                  <a:tcPr/>
                </a:tc>
                <a:tc>
                  <a:txBody>
                    <a:bodyPr/>
                    <a:lstStyle/>
                    <a:p>
                      <a:r>
                        <a:rPr lang="en-US" dirty="0"/>
                        <a:t>Description</a:t>
                      </a:r>
                    </a:p>
                  </a:txBody>
                  <a:tcPr/>
                </a:tc>
                <a:tc>
                  <a:txBody>
                    <a:bodyPr/>
                    <a:lstStyle/>
                    <a:p>
                      <a:r>
                        <a:rPr lang="en-US" dirty="0"/>
                        <a:t>Example</a:t>
                      </a:r>
                    </a:p>
                    <a:p>
                      <a:r>
                        <a:rPr lang="en-US" dirty="0"/>
                        <a:t>A = 10, B = 20</a:t>
                      </a:r>
                    </a:p>
                  </a:txBody>
                  <a:tcPr/>
                </a:tc>
                <a:extLst>
                  <a:ext uri="{0D108BD9-81ED-4DB2-BD59-A6C34878D82A}">
                    <a16:rowId xmlns:a16="http://schemas.microsoft.com/office/drawing/2014/main" xmlns="" val="10000"/>
                  </a:ext>
                </a:extLst>
              </a:tr>
              <a:tr h="370840">
                <a:tc>
                  <a:txBody>
                    <a:bodyPr/>
                    <a:lstStyle/>
                    <a:p>
                      <a:r>
                        <a:rPr lang="en-US" dirty="0"/>
                        <a:t>==</a:t>
                      </a:r>
                    </a:p>
                  </a:txBody>
                  <a:tcPr/>
                </a:tc>
                <a:tc>
                  <a:txBody>
                    <a:bodyPr/>
                    <a:lstStyle/>
                    <a:p>
                      <a:r>
                        <a:rPr lang="en-US" dirty="0">
                          <a:effectLst/>
                        </a:rPr>
                        <a:t>Checks if the values of two operands are equal or not, if yes then condition becomes true.</a:t>
                      </a:r>
                      <a:endParaRPr lang="en-US" dirty="0"/>
                    </a:p>
                  </a:txBody>
                  <a:tcPr/>
                </a:tc>
                <a:tc>
                  <a:txBody>
                    <a:bodyPr/>
                    <a:lstStyle/>
                    <a:p>
                      <a:r>
                        <a:rPr lang="en-US" dirty="0">
                          <a:effectLst/>
                        </a:rPr>
                        <a:t>(A == B) is not true. </a:t>
                      </a:r>
                      <a:endParaRPr lang="en-US" dirty="0"/>
                    </a:p>
                  </a:txBody>
                  <a:tcPr/>
                </a:tc>
                <a:extLst>
                  <a:ext uri="{0D108BD9-81ED-4DB2-BD59-A6C34878D82A}">
                    <a16:rowId xmlns:a16="http://schemas.microsoft.com/office/drawing/2014/main" xmlns="" val="10001"/>
                  </a:ext>
                </a:extLst>
              </a:tr>
              <a:tr h="370840">
                <a:tc>
                  <a:txBody>
                    <a:bodyPr/>
                    <a:lstStyle/>
                    <a:p>
                      <a:r>
                        <a:rPr lang="en-US" dirty="0"/>
                        <a:t>!=</a:t>
                      </a:r>
                    </a:p>
                  </a:txBody>
                  <a:tcPr/>
                </a:tc>
                <a:tc>
                  <a:txBody>
                    <a:bodyPr/>
                    <a:lstStyle/>
                    <a:p>
                      <a:r>
                        <a:rPr lang="en-US" dirty="0">
                          <a:effectLst/>
                        </a:rPr>
                        <a:t>Checks if the values of two operands are equal or not, if values are not equal then condition becomes true.</a:t>
                      </a:r>
                      <a:endParaRPr lang="en-US" dirty="0"/>
                    </a:p>
                  </a:txBody>
                  <a:tcPr/>
                </a:tc>
                <a:tc>
                  <a:txBody>
                    <a:bodyPr/>
                    <a:lstStyle/>
                    <a:p>
                      <a:r>
                        <a:rPr lang="en-US" dirty="0">
                          <a:effectLst/>
                        </a:rPr>
                        <a:t>(A != B) is true. </a:t>
                      </a:r>
                      <a:endParaRPr lang="en-US" dirty="0"/>
                    </a:p>
                  </a:txBody>
                  <a:tcPr/>
                </a:tc>
                <a:extLst>
                  <a:ext uri="{0D108BD9-81ED-4DB2-BD59-A6C34878D82A}">
                    <a16:rowId xmlns:a16="http://schemas.microsoft.com/office/drawing/2014/main" xmlns="" val="10002"/>
                  </a:ext>
                </a:extLst>
              </a:tr>
              <a:tr h="370840">
                <a:tc>
                  <a:txBody>
                    <a:bodyPr/>
                    <a:lstStyle/>
                    <a:p>
                      <a:r>
                        <a:rPr lang="en-US" dirty="0">
                          <a:effectLst/>
                        </a:rPr>
                        <a:t>&gt;</a:t>
                      </a:r>
                      <a:endParaRPr lang="en-US" dirty="0"/>
                    </a:p>
                  </a:txBody>
                  <a:tcPr/>
                </a:tc>
                <a:tc>
                  <a:txBody>
                    <a:bodyPr/>
                    <a:lstStyle/>
                    <a:p>
                      <a:r>
                        <a:rPr lang="en-US" dirty="0">
                          <a:effectLst/>
                        </a:rPr>
                        <a:t>Checks if the value of left operand is greater than the value of right operand, if yes then condition becomes true.</a:t>
                      </a:r>
                      <a:endParaRPr lang="en-US" dirty="0"/>
                    </a:p>
                  </a:txBody>
                  <a:tcPr/>
                </a:tc>
                <a:tc>
                  <a:txBody>
                    <a:bodyPr/>
                    <a:lstStyle/>
                    <a:p>
                      <a:r>
                        <a:rPr lang="en-US" dirty="0">
                          <a:effectLst/>
                        </a:rPr>
                        <a:t>(A &gt; B) is not true. </a:t>
                      </a:r>
                      <a:endParaRPr lang="en-US" dirty="0"/>
                    </a:p>
                  </a:txBody>
                  <a:tcPr/>
                </a:tc>
                <a:extLst>
                  <a:ext uri="{0D108BD9-81ED-4DB2-BD59-A6C34878D82A}">
                    <a16:rowId xmlns:a16="http://schemas.microsoft.com/office/drawing/2014/main" xmlns="" val="10003"/>
                  </a:ext>
                </a:extLst>
              </a:tr>
              <a:tr h="370840">
                <a:tc>
                  <a:txBody>
                    <a:bodyPr/>
                    <a:lstStyle/>
                    <a:p>
                      <a:r>
                        <a:rPr lang="en-US" dirty="0">
                          <a:effectLst/>
                        </a:rPr>
                        <a:t>&lt;</a:t>
                      </a:r>
                      <a:endParaRPr lang="en-US" dirty="0"/>
                    </a:p>
                  </a:txBody>
                  <a:tcPr/>
                </a:tc>
                <a:tc>
                  <a:txBody>
                    <a:bodyPr/>
                    <a:lstStyle/>
                    <a:p>
                      <a:r>
                        <a:rPr lang="en-US" dirty="0">
                          <a:effectLst/>
                        </a:rPr>
                        <a:t>Checks if the value of left operand is less than the value of right operand,</a:t>
                      </a:r>
                      <a:r>
                        <a:rPr lang="en-US" baseline="0" dirty="0">
                          <a:effectLst/>
                        </a:rPr>
                        <a:t> if yes then condition becomes true</a:t>
                      </a:r>
                      <a:endParaRPr lang="en-US" dirty="0"/>
                    </a:p>
                  </a:txBody>
                  <a:tcPr/>
                </a:tc>
                <a:tc>
                  <a:txBody>
                    <a:bodyPr/>
                    <a:lstStyle/>
                    <a:p>
                      <a:r>
                        <a:rPr lang="en-US" dirty="0">
                          <a:effectLst/>
                        </a:rPr>
                        <a:t>(A &lt; B) is true</a:t>
                      </a:r>
                      <a:endParaRPr lang="en-US" dirty="0"/>
                    </a:p>
                  </a:txBody>
                  <a:tcPr/>
                </a:tc>
                <a:extLst>
                  <a:ext uri="{0D108BD9-81ED-4DB2-BD59-A6C34878D82A}">
                    <a16:rowId xmlns:a16="http://schemas.microsoft.com/office/drawing/2014/main" xmlns="" val="10004"/>
                  </a:ext>
                </a:extLst>
              </a:tr>
              <a:tr h="370840">
                <a:tc>
                  <a:txBody>
                    <a:bodyPr/>
                    <a:lstStyle/>
                    <a:p>
                      <a:r>
                        <a:rPr lang="en-US" dirty="0"/>
                        <a:t>&gt;=</a:t>
                      </a:r>
                    </a:p>
                  </a:txBody>
                  <a:tcPr/>
                </a:tc>
                <a:tc>
                  <a:txBody>
                    <a:bodyPr/>
                    <a:lstStyle/>
                    <a:p>
                      <a:r>
                        <a:rPr lang="en-US" dirty="0">
                          <a:effectLst/>
                        </a:rPr>
                        <a:t>Checks if the value of left operand is greater than or equal to the value of right operand, if yes then condition becomes true.</a:t>
                      </a:r>
                      <a:endParaRPr lang="en-US" dirty="0"/>
                    </a:p>
                  </a:txBody>
                  <a:tcPr/>
                </a:tc>
                <a:tc>
                  <a:txBody>
                    <a:bodyPr/>
                    <a:lstStyle/>
                    <a:p>
                      <a:r>
                        <a:rPr lang="en-US" dirty="0">
                          <a:effectLst/>
                        </a:rPr>
                        <a:t>(A &gt;= B) is not true.</a:t>
                      </a:r>
                      <a:endParaRPr lang="en-US" dirty="0"/>
                    </a:p>
                  </a:txBody>
                  <a:tcPr/>
                </a:tc>
                <a:extLst>
                  <a:ext uri="{0D108BD9-81ED-4DB2-BD59-A6C34878D82A}">
                    <a16:rowId xmlns:a16="http://schemas.microsoft.com/office/drawing/2014/main" xmlns="" val="10005"/>
                  </a:ext>
                </a:extLst>
              </a:tr>
              <a:tr h="370840">
                <a:tc>
                  <a:txBody>
                    <a:bodyPr/>
                    <a:lstStyle/>
                    <a:p>
                      <a:r>
                        <a:rPr lang="en-US" dirty="0">
                          <a:effectLst/>
                        </a:rPr>
                        <a:t>&lt;=</a:t>
                      </a:r>
                      <a:endParaRPr lang="en-US" dirty="0"/>
                    </a:p>
                  </a:txBody>
                  <a:tcPr/>
                </a:tc>
                <a:tc>
                  <a:txBody>
                    <a:bodyPr/>
                    <a:lstStyle/>
                    <a:p>
                      <a:r>
                        <a:rPr lang="en-US" dirty="0">
                          <a:effectLst/>
                        </a:rPr>
                        <a:t>Checks if the value of left operand is less than or equal to the value of right operand, if yes then condition becomes true</a:t>
                      </a:r>
                      <a:endParaRPr lang="en-US" dirty="0"/>
                    </a:p>
                  </a:txBody>
                  <a:tcPr/>
                </a:tc>
                <a:tc>
                  <a:txBody>
                    <a:bodyPr/>
                    <a:lstStyle/>
                    <a:p>
                      <a:r>
                        <a:rPr lang="en-US" dirty="0">
                          <a:effectLst/>
                        </a:rPr>
                        <a:t>(A &lt;= B) is true.</a:t>
                      </a:r>
                      <a:endParaRPr lang="en-US" dirty="0"/>
                    </a:p>
                  </a:txBody>
                  <a:tcPr/>
                </a:tc>
                <a:extLst>
                  <a:ext uri="{0D108BD9-81ED-4DB2-BD59-A6C34878D82A}">
                    <a16:rowId xmlns:a16="http://schemas.microsoft.com/office/drawing/2014/main" xmlns="" val="10006"/>
                  </a:ext>
                </a:extLst>
              </a:tr>
            </a:tbl>
          </a:graphicData>
        </a:graphic>
      </p:graphicFrame>
      <p:sp>
        <p:nvSpPr>
          <p:cNvPr id="2" name="Date Placeholder 1"/>
          <p:cNvSpPr>
            <a:spLocks noGrp="1"/>
          </p:cNvSpPr>
          <p:nvPr>
            <p:ph type="dt" sz="half" idx="10"/>
          </p:nvPr>
        </p:nvSpPr>
        <p:spPr/>
        <p:txBody>
          <a:bodyPr/>
          <a:lstStyle/>
          <a:p>
            <a:fld id="{B4295B2C-A1AE-498E-AC10-826CA7D78A59}" type="datetime1">
              <a:rPr lang="en-US" smtClean="0"/>
              <a:t>8/22/2019</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18</a:t>
            </a:fld>
            <a:endParaRPr lang="en-US"/>
          </a:p>
        </p:txBody>
      </p:sp>
    </p:spTree>
    <p:extLst>
      <p:ext uri="{BB962C8B-B14F-4D97-AF65-F5344CB8AC3E}">
        <p14:creationId xmlns:p14="http://schemas.microsoft.com/office/powerpoint/2010/main" val="20402714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 &gt;= Explanation</a:t>
            </a:r>
          </a:p>
        </p:txBody>
      </p:sp>
      <p:sp>
        <p:nvSpPr>
          <p:cNvPr id="3" name="Content Placeholder 2"/>
          <p:cNvSpPr>
            <a:spLocks noGrp="1"/>
          </p:cNvSpPr>
          <p:nvPr>
            <p:ph idx="1"/>
          </p:nvPr>
        </p:nvSpPr>
        <p:spPr/>
        <p:txBody>
          <a:bodyPr/>
          <a:lstStyle/>
          <a:p>
            <a:r>
              <a:rPr lang="en-US" dirty="0"/>
              <a:t>A &lt;= B </a:t>
            </a:r>
            <a:r>
              <a:rPr lang="en-US" dirty="0">
                <a:sym typeface="Wingdings" panose="05000000000000000000" pitchFamily="2" charset="2"/>
              </a:rPr>
              <a:t> A&lt;B  or A==B</a:t>
            </a:r>
          </a:p>
          <a:p>
            <a:r>
              <a:rPr lang="en-US" dirty="0">
                <a:sym typeface="Wingdings" panose="05000000000000000000" pitchFamily="2" charset="2"/>
              </a:rPr>
              <a:t>A&gt;=B   A&gt;B  or A==B</a:t>
            </a:r>
            <a:endParaRPr lang="en-US" dirty="0"/>
          </a:p>
        </p:txBody>
      </p:sp>
      <p:sp>
        <p:nvSpPr>
          <p:cNvPr id="4" name="Date Placeholder 3"/>
          <p:cNvSpPr>
            <a:spLocks noGrp="1"/>
          </p:cNvSpPr>
          <p:nvPr>
            <p:ph type="dt" sz="half" idx="10"/>
          </p:nvPr>
        </p:nvSpPr>
        <p:spPr/>
        <p:txBody>
          <a:bodyPr/>
          <a:lstStyle/>
          <a:p>
            <a:fld id="{ACC8918F-85B6-4F62-B732-E3752B96D2BA}"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19</a:t>
            </a:fld>
            <a:endParaRPr lang="en-US"/>
          </a:p>
        </p:txBody>
      </p:sp>
    </p:spTree>
    <p:extLst>
      <p:ext uri="{BB962C8B-B14F-4D97-AF65-F5344CB8AC3E}">
        <p14:creationId xmlns:p14="http://schemas.microsoft.com/office/powerpoint/2010/main" val="15962593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a:t>
            </a:r>
          </a:p>
        </p:txBody>
      </p:sp>
      <p:sp>
        <p:nvSpPr>
          <p:cNvPr id="3" name="Content Placeholder 2"/>
          <p:cNvSpPr>
            <a:spLocks noGrp="1"/>
          </p:cNvSpPr>
          <p:nvPr>
            <p:ph idx="1"/>
          </p:nvPr>
        </p:nvSpPr>
        <p:spPr/>
        <p:txBody>
          <a:bodyPr/>
          <a:lstStyle/>
          <a:p>
            <a:r>
              <a:rPr lang="en-US" dirty="0"/>
              <a:t>It is a special symbol, It performs action on operands</a:t>
            </a:r>
          </a:p>
          <a:p>
            <a:r>
              <a:rPr lang="en-US" dirty="0" err="1"/>
              <a:t>Eg</a:t>
            </a:r>
            <a:r>
              <a:rPr lang="en-US" dirty="0"/>
              <a:t>: +,-, &amp;&amp;, ||, </a:t>
            </a:r>
            <a:r>
              <a:rPr lang="en-US" dirty="0" err="1"/>
              <a:t>etc</a:t>
            </a:r>
            <a:endParaRPr lang="en-US" dirty="0"/>
          </a:p>
        </p:txBody>
      </p:sp>
      <p:sp>
        <p:nvSpPr>
          <p:cNvPr id="4" name="Date Placeholder 3"/>
          <p:cNvSpPr>
            <a:spLocks noGrp="1"/>
          </p:cNvSpPr>
          <p:nvPr>
            <p:ph type="dt" sz="half" idx="10"/>
          </p:nvPr>
        </p:nvSpPr>
        <p:spPr/>
        <p:txBody>
          <a:bodyPr/>
          <a:lstStyle/>
          <a:p>
            <a:fld id="{1384BA29-8C9D-4173-AAE9-9C508E927C65}"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a:t>
            </a:fld>
            <a:endParaRPr lang="en-US"/>
          </a:p>
        </p:txBody>
      </p:sp>
    </p:spTree>
    <p:extLst>
      <p:ext uri="{BB962C8B-B14F-4D97-AF65-F5344CB8AC3E}">
        <p14:creationId xmlns:p14="http://schemas.microsoft.com/office/powerpoint/2010/main" val="32001740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4" name="Rectangle 3"/>
          <p:cNvSpPr/>
          <p:nvPr/>
        </p:nvSpPr>
        <p:spPr>
          <a:xfrm>
            <a:off x="1636776" y="1349136"/>
            <a:ext cx="9656064" cy="3863365"/>
          </a:xfrm>
          <a:prstGeom prst="rect">
            <a:avLst/>
          </a:prstGeom>
        </p:spPr>
        <p:txBody>
          <a:bodyPr wrap="square">
            <a:spAutoFit/>
          </a:bodyPr>
          <a:lstStyle/>
          <a:p>
            <a:pPr marL="63500" marR="0">
              <a:lnSpc>
                <a:spcPct val="115000"/>
              </a:lnSpc>
              <a:spcBef>
                <a:spcPts val="0"/>
              </a:spcBef>
              <a:spcAft>
                <a:spcPts val="0"/>
              </a:spcAft>
            </a:pP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Test</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20"/>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3162300" hangingPunct="0">
              <a:lnSpc>
                <a:spcPct val="107000"/>
              </a:lnSpc>
              <a:spcBef>
                <a:spcPts val="0"/>
              </a:spcBef>
              <a:spcAft>
                <a:spcPts val="0"/>
              </a:spcAft>
            </a:pP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public static void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main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10</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20</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99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 == b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5"/>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 != b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 &gt; b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98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 &lt; b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"b &gt;= a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99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"b &lt;= a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5"/>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35"/>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BB64DB9-DBCD-4D21-AB75-ED77EA50D779}"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20</a:t>
            </a:fld>
            <a:endParaRPr lang="en-US"/>
          </a:p>
        </p:txBody>
      </p:sp>
    </p:spTree>
    <p:extLst>
      <p:ext uri="{BB962C8B-B14F-4D97-AF65-F5344CB8AC3E}">
        <p14:creationId xmlns:p14="http://schemas.microsoft.com/office/powerpoint/2010/main" val="135918402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t>
            </a:r>
          </a:p>
        </p:txBody>
      </p:sp>
      <p:sp>
        <p:nvSpPr>
          <p:cNvPr id="3" name="Date Placeholder 2"/>
          <p:cNvSpPr>
            <a:spLocks noGrp="1"/>
          </p:cNvSpPr>
          <p:nvPr>
            <p:ph type="dt" sz="half" idx="10"/>
          </p:nvPr>
        </p:nvSpPr>
        <p:spPr/>
        <p:txBody>
          <a:bodyPr/>
          <a:lstStyle/>
          <a:p>
            <a:fld id="{B798FEA4-E258-4C56-B7AB-253E40EE67A5}" type="datetime1">
              <a:rPr lang="en-US" smtClean="0"/>
              <a:t>8/22/2019</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21</a:t>
            </a:fld>
            <a:endParaRPr lang="en-US"/>
          </a:p>
        </p:txBody>
      </p:sp>
      <p:pic>
        <p:nvPicPr>
          <p:cNvPr id="2050" name="Picture 2" descr="https://scontent-sit4-1.xx.fbcdn.net/hphotos-xtl1/v/t1.0-9/12800292_989917607723784_7960815125986543924_n.jpg?oh=45a236b223a41620e274b1e74b4016ca&amp;oe=578CA25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019" y="2815431"/>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34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Logical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02745273"/>
              </p:ext>
            </p:extLst>
          </p:nvPr>
        </p:nvGraphicFramePr>
        <p:xfrm>
          <a:off x="787845" y="1475232"/>
          <a:ext cx="8915400" cy="44856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xmlns="" val="20000"/>
                    </a:ext>
                  </a:extLst>
                </a:gridCol>
                <a:gridCol w="2971800">
                  <a:extLst>
                    <a:ext uri="{9D8B030D-6E8A-4147-A177-3AD203B41FA5}">
                      <a16:colId xmlns:a16="http://schemas.microsoft.com/office/drawing/2014/main" xmlns="" val="20001"/>
                    </a:ext>
                  </a:extLst>
                </a:gridCol>
                <a:gridCol w="2971800">
                  <a:extLst>
                    <a:ext uri="{9D8B030D-6E8A-4147-A177-3AD203B41FA5}">
                      <a16:colId xmlns:a16="http://schemas.microsoft.com/office/drawing/2014/main" xmlns="" val="20002"/>
                    </a:ext>
                  </a:extLst>
                </a:gridCol>
              </a:tblGrid>
              <a:tr h="37084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xmlns="" val="10000"/>
                  </a:ext>
                </a:extLst>
              </a:tr>
              <a:tr h="370840">
                <a:tc>
                  <a:txBody>
                    <a:bodyPr/>
                    <a:lstStyle/>
                    <a:p>
                      <a:r>
                        <a:rPr lang="en-US" dirty="0"/>
                        <a:t>&amp;&amp;</a:t>
                      </a:r>
                    </a:p>
                  </a:txBody>
                  <a:tcPr/>
                </a:tc>
                <a:tc>
                  <a:txBody>
                    <a:bodyPr/>
                    <a:lstStyle/>
                    <a:p>
                      <a:r>
                        <a:rPr lang="en-US" dirty="0"/>
                        <a:t>Called</a:t>
                      </a:r>
                      <a:r>
                        <a:rPr lang="en-US" baseline="0" dirty="0"/>
                        <a:t> logical AND operator. If the both operands are non zero then condition becomes true.</a:t>
                      </a:r>
                      <a:endParaRPr lang="en-US" dirty="0"/>
                    </a:p>
                  </a:txBody>
                  <a:tcPr/>
                </a:tc>
                <a:tc>
                  <a:txBody>
                    <a:bodyPr/>
                    <a:lstStyle/>
                    <a:p>
                      <a:r>
                        <a:rPr lang="en-US" sz="1800" kern="1200" dirty="0">
                          <a:solidFill>
                            <a:schemeClr val="dk1"/>
                          </a:solidFill>
                          <a:effectLst/>
                          <a:latin typeface="+mn-lt"/>
                          <a:ea typeface="+mn-ea"/>
                          <a:cs typeface="+mn-cs"/>
                        </a:rPr>
                        <a:t>(A &amp;&amp; B) is false.</a:t>
                      </a:r>
                      <a:endParaRPr lang="en-US" dirty="0"/>
                    </a:p>
                  </a:txBody>
                  <a:tcPr/>
                </a:tc>
                <a:extLst>
                  <a:ext uri="{0D108BD9-81ED-4DB2-BD59-A6C34878D82A}">
                    <a16:rowId xmlns:a16="http://schemas.microsoft.com/office/drawing/2014/main" xmlns="" val="10001"/>
                  </a:ext>
                </a:extLst>
              </a:tr>
              <a:tr h="370840">
                <a:tc>
                  <a:txBody>
                    <a:bodyPr/>
                    <a:lstStyle/>
                    <a:p>
                      <a:r>
                        <a:rPr lang="en-US" dirty="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Called</a:t>
                      </a:r>
                      <a:r>
                        <a:rPr lang="en-US" baseline="0" dirty="0"/>
                        <a:t> logical AND operator. If any of the two operands are non-zero then condition becomes true.</a:t>
                      </a:r>
                      <a:endParaRPr lang="en-US" dirty="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 B) is true.</a:t>
                      </a:r>
                      <a:endParaRPr lang="en-US" dirty="0"/>
                    </a:p>
                    <a:p>
                      <a:endParaRPr lang="en-US" dirty="0"/>
                    </a:p>
                  </a:txBody>
                  <a:tcPr/>
                </a:tc>
                <a:extLst>
                  <a:ext uri="{0D108BD9-81ED-4DB2-BD59-A6C34878D82A}">
                    <a16:rowId xmlns:a16="http://schemas.microsoft.com/office/drawing/2014/main" xmlns="" val="10002"/>
                  </a:ext>
                </a:extLst>
              </a:tr>
              <a:tr h="370840">
                <a:tc>
                  <a:txBody>
                    <a:bodyPr/>
                    <a:lstStyle/>
                    <a:p>
                      <a:r>
                        <a:rPr lang="en-US" dirty="0"/>
                        <a:t>!</a:t>
                      </a:r>
                    </a:p>
                  </a:txBody>
                  <a:tcPr/>
                </a:tc>
                <a:tc>
                  <a:txBody>
                    <a:bodyPr/>
                    <a:lstStyle/>
                    <a:p>
                      <a:r>
                        <a:rPr lang="en-US" dirty="0"/>
                        <a:t>Called</a:t>
                      </a:r>
                      <a:r>
                        <a:rPr lang="en-US" baseline="0" dirty="0"/>
                        <a:t> logical OR. Use to reverse the logical state of its operand</a:t>
                      </a:r>
                      <a:endParaRPr lang="en-US" dirty="0"/>
                    </a:p>
                  </a:txBody>
                  <a:tcPr/>
                </a:tc>
                <a:tc>
                  <a:txBody>
                    <a:bodyPr/>
                    <a:lstStyle/>
                    <a:p>
                      <a:r>
                        <a:rPr lang="en-US" dirty="0"/>
                        <a:t>!(A&amp;&amp;B)</a:t>
                      </a:r>
                      <a:r>
                        <a:rPr lang="en-US" baseline="0" dirty="0"/>
                        <a:t> is true</a:t>
                      </a:r>
                      <a:endParaRPr lang="en-US" dirty="0"/>
                    </a:p>
                  </a:txBody>
                  <a:tcPr/>
                </a:tc>
                <a:extLst>
                  <a:ext uri="{0D108BD9-81ED-4DB2-BD59-A6C34878D82A}">
                    <a16:rowId xmlns:a16="http://schemas.microsoft.com/office/drawing/2014/main" xmlns="" val="10003"/>
                  </a:ext>
                </a:extLst>
              </a:tr>
            </a:tbl>
          </a:graphicData>
        </a:graphic>
      </p:graphicFrame>
      <p:sp>
        <p:nvSpPr>
          <p:cNvPr id="2" name="Date Placeholder 1"/>
          <p:cNvSpPr>
            <a:spLocks noGrp="1"/>
          </p:cNvSpPr>
          <p:nvPr>
            <p:ph type="dt" sz="half" idx="10"/>
          </p:nvPr>
        </p:nvSpPr>
        <p:spPr/>
        <p:txBody>
          <a:bodyPr/>
          <a:lstStyle/>
          <a:p>
            <a:fld id="{577D148D-AAED-4109-ABE7-99262EBB75D9}" type="datetime1">
              <a:rPr lang="en-US" smtClean="0"/>
              <a:t>8/22/2019</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22</a:t>
            </a:fld>
            <a:endParaRPr lang="en-US"/>
          </a:p>
        </p:txBody>
      </p:sp>
    </p:spTree>
    <p:extLst>
      <p:ext uri="{BB962C8B-B14F-4D97-AF65-F5344CB8AC3E}">
        <p14:creationId xmlns:p14="http://schemas.microsoft.com/office/powerpoint/2010/main" val="239618735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&amp;&amp; (AND) truth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8634063"/>
              </p:ext>
            </p:extLst>
          </p:nvPr>
        </p:nvGraphicFramePr>
        <p:xfrm>
          <a:off x="677863" y="2160588"/>
          <a:ext cx="8596314" cy="3709415"/>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xmlns="" val="20000"/>
                    </a:ext>
                  </a:extLst>
                </a:gridCol>
                <a:gridCol w="2865438">
                  <a:extLst>
                    <a:ext uri="{9D8B030D-6E8A-4147-A177-3AD203B41FA5}">
                      <a16:colId xmlns:a16="http://schemas.microsoft.com/office/drawing/2014/main" xmlns="" val="20001"/>
                    </a:ext>
                  </a:extLst>
                </a:gridCol>
                <a:gridCol w="2865438">
                  <a:extLst>
                    <a:ext uri="{9D8B030D-6E8A-4147-A177-3AD203B41FA5}">
                      <a16:colId xmlns:a16="http://schemas.microsoft.com/office/drawing/2014/main" xmlns="" val="20002"/>
                    </a:ext>
                  </a:extLst>
                </a:gridCol>
              </a:tblGrid>
              <a:tr h="741883">
                <a:tc>
                  <a:txBody>
                    <a:bodyPr/>
                    <a:lstStyle/>
                    <a:p>
                      <a:endParaRPr lang="en-US" dirty="0"/>
                    </a:p>
                  </a:txBody>
                  <a:tcPr marL="88167" marR="88167"/>
                </a:tc>
                <a:tc>
                  <a:txBody>
                    <a:bodyPr/>
                    <a:lstStyle/>
                    <a:p>
                      <a:endParaRPr lang="en-US" dirty="0"/>
                    </a:p>
                  </a:txBody>
                  <a:tcPr marL="88167" marR="88167"/>
                </a:tc>
                <a:tc>
                  <a:txBody>
                    <a:bodyPr/>
                    <a:lstStyle/>
                    <a:p>
                      <a:r>
                        <a:rPr lang="en-US" dirty="0"/>
                        <a:t>&amp;&amp;</a:t>
                      </a:r>
                    </a:p>
                  </a:txBody>
                  <a:tcPr marL="88167" marR="88167"/>
                </a:tc>
                <a:extLst>
                  <a:ext uri="{0D108BD9-81ED-4DB2-BD59-A6C34878D82A}">
                    <a16:rowId xmlns:a16="http://schemas.microsoft.com/office/drawing/2014/main" xmlns="" val="10000"/>
                  </a:ext>
                </a:extLst>
              </a:tr>
              <a:tr h="741883">
                <a:tc>
                  <a:txBody>
                    <a:bodyPr/>
                    <a:lstStyle/>
                    <a:p>
                      <a:r>
                        <a:rPr lang="en-US" dirty="0"/>
                        <a:t>T</a:t>
                      </a:r>
                    </a:p>
                  </a:txBody>
                  <a:tcPr marL="88167" marR="88167"/>
                </a:tc>
                <a:tc>
                  <a:txBody>
                    <a:bodyPr/>
                    <a:lstStyle/>
                    <a:p>
                      <a:r>
                        <a:rPr lang="en-US" dirty="0"/>
                        <a:t>T</a:t>
                      </a:r>
                    </a:p>
                  </a:txBody>
                  <a:tcPr marL="88167" marR="88167"/>
                </a:tc>
                <a:tc>
                  <a:txBody>
                    <a:bodyPr/>
                    <a:lstStyle/>
                    <a:p>
                      <a:r>
                        <a:rPr lang="en-US" dirty="0"/>
                        <a:t>T&amp;&amp;T </a:t>
                      </a:r>
                      <a:r>
                        <a:rPr lang="en-US" dirty="0">
                          <a:sym typeface="Wingdings" panose="05000000000000000000" pitchFamily="2" charset="2"/>
                        </a:rPr>
                        <a:t> T</a:t>
                      </a:r>
                      <a:endParaRPr lang="en-US" dirty="0"/>
                    </a:p>
                  </a:txBody>
                  <a:tcPr marL="88167" marR="88167"/>
                </a:tc>
                <a:extLst>
                  <a:ext uri="{0D108BD9-81ED-4DB2-BD59-A6C34878D82A}">
                    <a16:rowId xmlns:a16="http://schemas.microsoft.com/office/drawing/2014/main" xmlns="" val="10001"/>
                  </a:ext>
                </a:extLst>
              </a:tr>
              <a:tr h="741883">
                <a:tc>
                  <a:txBody>
                    <a:bodyPr/>
                    <a:lstStyle/>
                    <a:p>
                      <a:r>
                        <a:rPr lang="en-US" dirty="0"/>
                        <a:t>T</a:t>
                      </a:r>
                    </a:p>
                  </a:txBody>
                  <a:tcPr marL="88167" marR="88167"/>
                </a:tc>
                <a:tc>
                  <a:txBody>
                    <a:bodyPr/>
                    <a:lstStyle/>
                    <a:p>
                      <a:r>
                        <a:rPr lang="en-US" dirty="0"/>
                        <a:t>F</a:t>
                      </a:r>
                    </a:p>
                  </a:txBody>
                  <a:tcPr marL="88167" marR="88167"/>
                </a:tc>
                <a:tc>
                  <a:txBody>
                    <a:bodyPr/>
                    <a:lstStyle/>
                    <a:p>
                      <a:r>
                        <a:rPr lang="en-US" dirty="0"/>
                        <a:t>T&amp;&amp;F </a:t>
                      </a:r>
                      <a:r>
                        <a:rPr lang="en-US" dirty="0">
                          <a:sym typeface="Wingdings" panose="05000000000000000000" pitchFamily="2" charset="2"/>
                        </a:rPr>
                        <a:t>F</a:t>
                      </a:r>
                      <a:endParaRPr lang="en-US" dirty="0"/>
                    </a:p>
                  </a:txBody>
                  <a:tcPr marL="88167" marR="88167"/>
                </a:tc>
                <a:extLst>
                  <a:ext uri="{0D108BD9-81ED-4DB2-BD59-A6C34878D82A}">
                    <a16:rowId xmlns:a16="http://schemas.microsoft.com/office/drawing/2014/main" xmlns="" val="10002"/>
                  </a:ext>
                </a:extLst>
              </a:tr>
              <a:tr h="741883">
                <a:tc>
                  <a:txBody>
                    <a:bodyPr/>
                    <a:lstStyle/>
                    <a:p>
                      <a:r>
                        <a:rPr lang="en-US" dirty="0"/>
                        <a:t>F</a:t>
                      </a:r>
                    </a:p>
                  </a:txBody>
                  <a:tcPr marL="88167" marR="88167"/>
                </a:tc>
                <a:tc>
                  <a:txBody>
                    <a:bodyPr/>
                    <a:lstStyle/>
                    <a:p>
                      <a:r>
                        <a:rPr lang="en-US" dirty="0"/>
                        <a:t>T</a:t>
                      </a:r>
                    </a:p>
                  </a:txBody>
                  <a:tcPr marL="88167" marR="88167"/>
                </a:tc>
                <a:tc>
                  <a:txBody>
                    <a:bodyPr/>
                    <a:lstStyle/>
                    <a:p>
                      <a:r>
                        <a:rPr lang="en-US" dirty="0"/>
                        <a:t>F&amp;&amp;T  </a:t>
                      </a:r>
                      <a:r>
                        <a:rPr lang="en-US" dirty="0">
                          <a:sym typeface="Wingdings" panose="05000000000000000000" pitchFamily="2" charset="2"/>
                        </a:rPr>
                        <a:t> F</a:t>
                      </a:r>
                      <a:endParaRPr lang="en-US" dirty="0"/>
                    </a:p>
                  </a:txBody>
                  <a:tcPr marL="88167" marR="88167"/>
                </a:tc>
                <a:extLst>
                  <a:ext uri="{0D108BD9-81ED-4DB2-BD59-A6C34878D82A}">
                    <a16:rowId xmlns:a16="http://schemas.microsoft.com/office/drawing/2014/main" xmlns="" val="10003"/>
                  </a:ext>
                </a:extLst>
              </a:tr>
              <a:tr h="741883">
                <a:tc>
                  <a:txBody>
                    <a:bodyPr/>
                    <a:lstStyle/>
                    <a:p>
                      <a:r>
                        <a:rPr lang="en-US" dirty="0"/>
                        <a:t>F</a:t>
                      </a:r>
                    </a:p>
                  </a:txBody>
                  <a:tcPr marL="88167" marR="88167"/>
                </a:tc>
                <a:tc>
                  <a:txBody>
                    <a:bodyPr/>
                    <a:lstStyle/>
                    <a:p>
                      <a:r>
                        <a:rPr lang="en-US" dirty="0"/>
                        <a:t>F</a:t>
                      </a:r>
                    </a:p>
                  </a:txBody>
                  <a:tcPr marL="88167" marR="88167"/>
                </a:tc>
                <a:tc>
                  <a:txBody>
                    <a:bodyPr/>
                    <a:lstStyle/>
                    <a:p>
                      <a:r>
                        <a:rPr lang="en-US" dirty="0"/>
                        <a:t>F&amp;&amp;F  </a:t>
                      </a:r>
                      <a:r>
                        <a:rPr lang="en-US" dirty="0">
                          <a:sym typeface="Wingdings" panose="05000000000000000000" pitchFamily="2" charset="2"/>
                        </a:rPr>
                        <a:t> F</a:t>
                      </a:r>
                      <a:endParaRPr lang="en-US" dirty="0"/>
                    </a:p>
                  </a:txBody>
                  <a:tcPr marL="88167" marR="88167"/>
                </a:tc>
                <a:extLst>
                  <a:ext uri="{0D108BD9-81ED-4DB2-BD59-A6C34878D82A}">
                    <a16:rowId xmlns:a16="http://schemas.microsoft.com/office/drawing/2014/main" xmlns="" val="10004"/>
                  </a:ext>
                </a:extLst>
              </a:tr>
            </a:tbl>
          </a:graphicData>
        </a:graphic>
      </p:graphicFrame>
      <p:sp>
        <p:nvSpPr>
          <p:cNvPr id="3" name="Date Placeholder 2"/>
          <p:cNvSpPr>
            <a:spLocks noGrp="1"/>
          </p:cNvSpPr>
          <p:nvPr>
            <p:ph type="dt" sz="half" idx="10"/>
          </p:nvPr>
        </p:nvSpPr>
        <p:spPr/>
        <p:txBody>
          <a:bodyPr/>
          <a:lstStyle/>
          <a:p>
            <a:fld id="{FF73CB1A-65AA-4A0C-BE13-7492AAAC147A}"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23</a:t>
            </a:fld>
            <a:endParaRPr lang="en-US"/>
          </a:p>
        </p:txBody>
      </p:sp>
    </p:spTree>
    <p:extLst>
      <p:ext uri="{BB962C8B-B14F-4D97-AF65-F5344CB8AC3E}">
        <p14:creationId xmlns:p14="http://schemas.microsoft.com/office/powerpoint/2010/main" val="71172759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(OR )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4726004"/>
              </p:ext>
            </p:extLst>
          </p:nvPr>
        </p:nvGraphicFramePr>
        <p:xfrm>
          <a:off x="677863" y="2160588"/>
          <a:ext cx="8596314" cy="3416810"/>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xmlns="" val="20000"/>
                    </a:ext>
                  </a:extLst>
                </a:gridCol>
                <a:gridCol w="2865438">
                  <a:extLst>
                    <a:ext uri="{9D8B030D-6E8A-4147-A177-3AD203B41FA5}">
                      <a16:colId xmlns:a16="http://schemas.microsoft.com/office/drawing/2014/main" xmlns="" val="20001"/>
                    </a:ext>
                  </a:extLst>
                </a:gridCol>
                <a:gridCol w="2865438">
                  <a:extLst>
                    <a:ext uri="{9D8B030D-6E8A-4147-A177-3AD203B41FA5}">
                      <a16:colId xmlns:a16="http://schemas.microsoft.com/office/drawing/2014/main" xmlns="" val="20002"/>
                    </a:ext>
                  </a:extLst>
                </a:gridCol>
              </a:tblGrid>
              <a:tr h="683362">
                <a:tc>
                  <a:txBody>
                    <a:bodyPr/>
                    <a:lstStyle/>
                    <a:p>
                      <a:endParaRPr lang="en-US" dirty="0"/>
                    </a:p>
                  </a:txBody>
                  <a:tcPr marL="88167" marR="88167"/>
                </a:tc>
                <a:tc>
                  <a:txBody>
                    <a:bodyPr/>
                    <a:lstStyle/>
                    <a:p>
                      <a:endParaRPr lang="en-US" dirty="0"/>
                    </a:p>
                  </a:txBody>
                  <a:tcPr marL="88167" marR="88167"/>
                </a:tc>
                <a:tc>
                  <a:txBody>
                    <a:bodyPr/>
                    <a:lstStyle/>
                    <a:p>
                      <a:r>
                        <a:rPr lang="en-US" dirty="0"/>
                        <a:t>||</a:t>
                      </a:r>
                    </a:p>
                  </a:txBody>
                  <a:tcPr marL="88167" marR="88167"/>
                </a:tc>
                <a:extLst>
                  <a:ext uri="{0D108BD9-81ED-4DB2-BD59-A6C34878D82A}">
                    <a16:rowId xmlns:a16="http://schemas.microsoft.com/office/drawing/2014/main" xmlns="" val="10000"/>
                  </a:ext>
                </a:extLst>
              </a:tr>
              <a:tr h="683362">
                <a:tc>
                  <a:txBody>
                    <a:bodyPr/>
                    <a:lstStyle/>
                    <a:p>
                      <a:r>
                        <a:rPr lang="en-US" dirty="0"/>
                        <a:t>T</a:t>
                      </a:r>
                    </a:p>
                  </a:txBody>
                  <a:tcPr marL="88167" marR="88167"/>
                </a:tc>
                <a:tc>
                  <a:txBody>
                    <a:bodyPr/>
                    <a:lstStyle/>
                    <a:p>
                      <a:r>
                        <a:rPr lang="en-US" dirty="0"/>
                        <a:t>T</a:t>
                      </a:r>
                    </a:p>
                  </a:txBody>
                  <a:tcPr marL="88167" marR="88167"/>
                </a:tc>
                <a:tc>
                  <a:txBody>
                    <a:bodyPr/>
                    <a:lstStyle/>
                    <a:p>
                      <a:r>
                        <a:rPr lang="en-US" dirty="0"/>
                        <a:t>T||T </a:t>
                      </a:r>
                      <a:r>
                        <a:rPr lang="en-US" dirty="0">
                          <a:sym typeface="Wingdings" panose="05000000000000000000" pitchFamily="2" charset="2"/>
                        </a:rPr>
                        <a:t> T</a:t>
                      </a:r>
                      <a:endParaRPr lang="en-US" dirty="0"/>
                    </a:p>
                  </a:txBody>
                  <a:tcPr marL="88167" marR="88167"/>
                </a:tc>
                <a:extLst>
                  <a:ext uri="{0D108BD9-81ED-4DB2-BD59-A6C34878D82A}">
                    <a16:rowId xmlns:a16="http://schemas.microsoft.com/office/drawing/2014/main" xmlns="" val="10001"/>
                  </a:ext>
                </a:extLst>
              </a:tr>
              <a:tr h="683362">
                <a:tc>
                  <a:txBody>
                    <a:bodyPr/>
                    <a:lstStyle/>
                    <a:p>
                      <a:r>
                        <a:rPr lang="en-US" dirty="0"/>
                        <a:t>T</a:t>
                      </a:r>
                    </a:p>
                  </a:txBody>
                  <a:tcPr marL="88167" marR="88167"/>
                </a:tc>
                <a:tc>
                  <a:txBody>
                    <a:bodyPr/>
                    <a:lstStyle/>
                    <a:p>
                      <a:r>
                        <a:rPr lang="en-US" dirty="0"/>
                        <a:t>F</a:t>
                      </a:r>
                    </a:p>
                  </a:txBody>
                  <a:tcPr marL="88167" marR="88167"/>
                </a:tc>
                <a:tc>
                  <a:txBody>
                    <a:bodyPr/>
                    <a:lstStyle/>
                    <a:p>
                      <a:r>
                        <a:rPr lang="en-US" dirty="0"/>
                        <a:t>T||F </a:t>
                      </a:r>
                      <a:r>
                        <a:rPr lang="en-US" dirty="0">
                          <a:sym typeface="Wingdings" panose="05000000000000000000" pitchFamily="2" charset="2"/>
                        </a:rPr>
                        <a:t> T</a:t>
                      </a:r>
                    </a:p>
                    <a:p>
                      <a:endParaRPr lang="en-US" dirty="0"/>
                    </a:p>
                  </a:txBody>
                  <a:tcPr marL="88167" marR="88167"/>
                </a:tc>
                <a:extLst>
                  <a:ext uri="{0D108BD9-81ED-4DB2-BD59-A6C34878D82A}">
                    <a16:rowId xmlns:a16="http://schemas.microsoft.com/office/drawing/2014/main" xmlns="" val="10002"/>
                  </a:ext>
                </a:extLst>
              </a:tr>
              <a:tr h="683362">
                <a:tc>
                  <a:txBody>
                    <a:bodyPr/>
                    <a:lstStyle/>
                    <a:p>
                      <a:r>
                        <a:rPr lang="en-US" dirty="0"/>
                        <a:t>F</a:t>
                      </a:r>
                    </a:p>
                  </a:txBody>
                  <a:tcPr marL="88167" marR="88167"/>
                </a:tc>
                <a:tc>
                  <a:txBody>
                    <a:bodyPr/>
                    <a:lstStyle/>
                    <a:p>
                      <a:r>
                        <a:rPr lang="en-US" dirty="0"/>
                        <a:t>T</a:t>
                      </a:r>
                    </a:p>
                  </a:txBody>
                  <a:tcPr marL="88167" marR="88167"/>
                </a:tc>
                <a:tc>
                  <a:txBody>
                    <a:bodyPr/>
                    <a:lstStyle/>
                    <a:p>
                      <a:r>
                        <a:rPr lang="en-US" dirty="0"/>
                        <a:t>F||T </a:t>
                      </a:r>
                      <a:r>
                        <a:rPr lang="en-US" dirty="0">
                          <a:sym typeface="Wingdings" panose="05000000000000000000" pitchFamily="2" charset="2"/>
                        </a:rPr>
                        <a:t> T</a:t>
                      </a:r>
                    </a:p>
                    <a:p>
                      <a:endParaRPr lang="en-US" dirty="0"/>
                    </a:p>
                  </a:txBody>
                  <a:tcPr marL="88167" marR="88167"/>
                </a:tc>
                <a:extLst>
                  <a:ext uri="{0D108BD9-81ED-4DB2-BD59-A6C34878D82A}">
                    <a16:rowId xmlns:a16="http://schemas.microsoft.com/office/drawing/2014/main" xmlns="" val="10003"/>
                  </a:ext>
                </a:extLst>
              </a:tr>
              <a:tr h="683362">
                <a:tc>
                  <a:txBody>
                    <a:bodyPr/>
                    <a:lstStyle/>
                    <a:p>
                      <a:r>
                        <a:rPr lang="en-US" dirty="0"/>
                        <a:t>F</a:t>
                      </a:r>
                    </a:p>
                  </a:txBody>
                  <a:tcPr marL="88167" marR="88167"/>
                </a:tc>
                <a:tc>
                  <a:txBody>
                    <a:bodyPr/>
                    <a:lstStyle/>
                    <a:p>
                      <a:r>
                        <a:rPr lang="en-US" dirty="0"/>
                        <a:t>F</a:t>
                      </a:r>
                    </a:p>
                  </a:txBody>
                  <a:tcPr marL="88167" marR="88167"/>
                </a:tc>
                <a:tc>
                  <a:txBody>
                    <a:bodyPr/>
                    <a:lstStyle/>
                    <a:p>
                      <a:r>
                        <a:rPr lang="en-US" dirty="0"/>
                        <a:t>F||F </a:t>
                      </a:r>
                      <a:r>
                        <a:rPr lang="en-US" dirty="0">
                          <a:sym typeface="Wingdings" panose="05000000000000000000" pitchFamily="2" charset="2"/>
                        </a:rPr>
                        <a:t> F</a:t>
                      </a:r>
                      <a:endParaRPr lang="en-US" dirty="0"/>
                    </a:p>
                  </a:txBody>
                  <a:tcPr marL="88167" marR="88167"/>
                </a:tc>
                <a:extLst>
                  <a:ext uri="{0D108BD9-81ED-4DB2-BD59-A6C34878D82A}">
                    <a16:rowId xmlns:a16="http://schemas.microsoft.com/office/drawing/2014/main" xmlns="" val="10004"/>
                  </a:ext>
                </a:extLst>
              </a:tr>
            </a:tbl>
          </a:graphicData>
        </a:graphic>
      </p:graphicFrame>
      <p:sp>
        <p:nvSpPr>
          <p:cNvPr id="3" name="Date Placeholder 2"/>
          <p:cNvSpPr>
            <a:spLocks noGrp="1"/>
          </p:cNvSpPr>
          <p:nvPr>
            <p:ph type="dt" sz="half" idx="10"/>
          </p:nvPr>
        </p:nvSpPr>
        <p:spPr/>
        <p:txBody>
          <a:bodyPr/>
          <a:lstStyle/>
          <a:p>
            <a:fld id="{32AA3A49-BE0F-4640-8818-C78E25E38938}"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24</a:t>
            </a:fld>
            <a:endParaRPr lang="en-US"/>
          </a:p>
        </p:txBody>
      </p:sp>
    </p:spTree>
    <p:extLst>
      <p:ext uri="{BB962C8B-B14F-4D97-AF65-F5344CB8AC3E}">
        <p14:creationId xmlns:p14="http://schemas.microsoft.com/office/powerpoint/2010/main" val="206759817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Not (!)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940653"/>
              </p:ext>
            </p:extLst>
          </p:nvPr>
        </p:nvGraphicFramePr>
        <p:xfrm>
          <a:off x="677863" y="2160588"/>
          <a:ext cx="8596314" cy="1112520"/>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xmlns="" val="20000"/>
                    </a:ext>
                  </a:extLst>
                </a:gridCol>
                <a:gridCol w="2865438">
                  <a:extLst>
                    <a:ext uri="{9D8B030D-6E8A-4147-A177-3AD203B41FA5}">
                      <a16:colId xmlns:a16="http://schemas.microsoft.com/office/drawing/2014/main" xmlns="" val="20001"/>
                    </a:ext>
                  </a:extLst>
                </a:gridCol>
                <a:gridCol w="2865438">
                  <a:extLst>
                    <a:ext uri="{9D8B030D-6E8A-4147-A177-3AD203B41FA5}">
                      <a16:colId xmlns:a16="http://schemas.microsoft.com/office/drawing/2014/main" xmlns="" val="20002"/>
                    </a:ext>
                  </a:extLst>
                </a:gridCol>
              </a:tblGrid>
              <a:tr h="370840">
                <a:tc>
                  <a:txBody>
                    <a:bodyPr/>
                    <a:lstStyle/>
                    <a:p>
                      <a:endParaRPr lang="en-US" dirty="0"/>
                    </a:p>
                  </a:txBody>
                  <a:tcPr marL="88167" marR="88167"/>
                </a:tc>
                <a:tc>
                  <a:txBody>
                    <a:bodyPr/>
                    <a:lstStyle/>
                    <a:p>
                      <a:r>
                        <a:rPr lang="en-US" dirty="0"/>
                        <a:t>!</a:t>
                      </a:r>
                    </a:p>
                  </a:txBody>
                  <a:tcPr marL="88167" marR="88167"/>
                </a:tc>
                <a:tc>
                  <a:txBody>
                    <a:bodyPr/>
                    <a:lstStyle/>
                    <a:p>
                      <a:endParaRPr lang="en-US" dirty="0"/>
                    </a:p>
                  </a:txBody>
                  <a:tcPr marL="88167" marR="88167"/>
                </a:tc>
                <a:extLst>
                  <a:ext uri="{0D108BD9-81ED-4DB2-BD59-A6C34878D82A}">
                    <a16:rowId xmlns:a16="http://schemas.microsoft.com/office/drawing/2014/main" xmlns="" val="10000"/>
                  </a:ext>
                </a:extLst>
              </a:tr>
              <a:tr h="370840">
                <a:tc>
                  <a:txBody>
                    <a:bodyPr/>
                    <a:lstStyle/>
                    <a:p>
                      <a:r>
                        <a:rPr lang="en-US" dirty="0"/>
                        <a:t>T</a:t>
                      </a:r>
                    </a:p>
                  </a:txBody>
                  <a:tcPr marL="88167" marR="88167"/>
                </a:tc>
                <a:tc>
                  <a:txBody>
                    <a:bodyPr/>
                    <a:lstStyle/>
                    <a:p>
                      <a:r>
                        <a:rPr lang="en-US" dirty="0"/>
                        <a:t>!T </a:t>
                      </a:r>
                      <a:r>
                        <a:rPr lang="en-US" dirty="0">
                          <a:sym typeface="Wingdings" panose="05000000000000000000" pitchFamily="2" charset="2"/>
                        </a:rPr>
                        <a:t> F</a:t>
                      </a:r>
                      <a:endParaRPr lang="en-US" dirty="0"/>
                    </a:p>
                  </a:txBody>
                  <a:tcPr marL="88167" marR="88167"/>
                </a:tc>
                <a:tc>
                  <a:txBody>
                    <a:bodyPr/>
                    <a:lstStyle/>
                    <a:p>
                      <a:endParaRPr lang="en-US"/>
                    </a:p>
                  </a:txBody>
                  <a:tcPr marL="88167" marR="88167"/>
                </a:tc>
                <a:extLst>
                  <a:ext uri="{0D108BD9-81ED-4DB2-BD59-A6C34878D82A}">
                    <a16:rowId xmlns:a16="http://schemas.microsoft.com/office/drawing/2014/main" xmlns="" val="10001"/>
                  </a:ext>
                </a:extLst>
              </a:tr>
              <a:tr h="370840">
                <a:tc>
                  <a:txBody>
                    <a:bodyPr/>
                    <a:lstStyle/>
                    <a:p>
                      <a:r>
                        <a:rPr lang="en-US" dirty="0"/>
                        <a:t>F</a:t>
                      </a:r>
                    </a:p>
                  </a:txBody>
                  <a:tcPr marL="88167" marR="88167"/>
                </a:tc>
                <a:tc>
                  <a:txBody>
                    <a:bodyPr/>
                    <a:lstStyle/>
                    <a:p>
                      <a:r>
                        <a:rPr lang="en-US" dirty="0"/>
                        <a:t>!F </a:t>
                      </a:r>
                      <a:r>
                        <a:rPr lang="en-US" dirty="0">
                          <a:sym typeface="Wingdings" panose="05000000000000000000" pitchFamily="2" charset="2"/>
                        </a:rPr>
                        <a:t> T</a:t>
                      </a:r>
                      <a:endParaRPr lang="en-US" dirty="0"/>
                    </a:p>
                  </a:txBody>
                  <a:tcPr marL="88167" marR="88167"/>
                </a:tc>
                <a:tc>
                  <a:txBody>
                    <a:bodyPr/>
                    <a:lstStyle/>
                    <a:p>
                      <a:endParaRPr lang="en-US"/>
                    </a:p>
                  </a:txBody>
                  <a:tcPr marL="88167" marR="88167"/>
                </a:tc>
                <a:extLst>
                  <a:ext uri="{0D108BD9-81ED-4DB2-BD59-A6C34878D82A}">
                    <a16:rowId xmlns:a16="http://schemas.microsoft.com/office/drawing/2014/main" xmlns="" val="10002"/>
                  </a:ext>
                </a:extLst>
              </a:tr>
            </a:tbl>
          </a:graphicData>
        </a:graphic>
      </p:graphicFrame>
      <p:sp>
        <p:nvSpPr>
          <p:cNvPr id="3" name="Date Placeholder 2"/>
          <p:cNvSpPr>
            <a:spLocks noGrp="1"/>
          </p:cNvSpPr>
          <p:nvPr>
            <p:ph type="dt" sz="half" idx="10"/>
          </p:nvPr>
        </p:nvSpPr>
        <p:spPr/>
        <p:txBody>
          <a:bodyPr/>
          <a:lstStyle/>
          <a:p>
            <a:fld id="{58CCC4B2-042E-4D37-AB9D-068BA8E6557A}"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25</a:t>
            </a:fld>
            <a:endParaRPr lang="en-US"/>
          </a:p>
        </p:txBody>
      </p:sp>
    </p:spTree>
    <p:extLst>
      <p:ext uri="{BB962C8B-B14F-4D97-AF65-F5344CB8AC3E}">
        <p14:creationId xmlns:p14="http://schemas.microsoft.com/office/powerpoint/2010/main" val="177059644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578" y="450739"/>
            <a:ext cx="9401492" cy="1280890"/>
          </a:xfrm>
        </p:spPr>
        <p:txBody>
          <a:bodyPr/>
          <a:lstStyle/>
          <a:p>
            <a:r>
              <a:rPr lang="en-US" sz="4800" dirty="0"/>
              <a:t>Example</a:t>
            </a:r>
          </a:p>
        </p:txBody>
      </p:sp>
      <p:sp>
        <p:nvSpPr>
          <p:cNvPr id="3" name="Content Placeholder 2"/>
          <p:cNvSpPr>
            <a:spLocks noGrp="1"/>
          </p:cNvSpPr>
          <p:nvPr>
            <p:ph idx="1"/>
          </p:nvPr>
        </p:nvSpPr>
        <p:spPr>
          <a:xfrm>
            <a:off x="677334" y="1453487"/>
            <a:ext cx="9401492" cy="4953000"/>
          </a:xfrm>
        </p:spPr>
        <p:txBody>
          <a:bodyPr>
            <a:noAutofit/>
          </a:bodyPr>
          <a:lstStyle/>
          <a:p>
            <a:pPr marL="0" indent="0">
              <a:buNone/>
            </a:pPr>
            <a:endParaRPr lang="en-US" sz="1600" dirty="0"/>
          </a:p>
          <a:p>
            <a:pPr marL="0" indent="0">
              <a:buNone/>
            </a:pPr>
            <a:r>
              <a:rPr lang="en-US" sz="1600" dirty="0"/>
              <a:t>public class Test{</a:t>
            </a:r>
          </a:p>
          <a:p>
            <a:pPr marL="0" indent="0">
              <a:buNone/>
            </a:pPr>
            <a:r>
              <a:rPr lang="en-US" sz="1600" dirty="0"/>
              <a:t>public static void main(String </a:t>
            </a:r>
            <a:r>
              <a:rPr lang="en-US" sz="1600" dirty="0" err="1"/>
              <a:t>args</a:t>
            </a:r>
            <a:r>
              <a:rPr lang="en-US" sz="1600" dirty="0"/>
              <a:t>[]){</a:t>
            </a:r>
          </a:p>
          <a:p>
            <a:pPr marL="0" indent="0">
              <a:buNone/>
            </a:pPr>
            <a:r>
              <a:rPr lang="en-US" sz="1600" dirty="0"/>
              <a:t> </a:t>
            </a:r>
            <a:r>
              <a:rPr lang="en-US" sz="1600" dirty="0" err="1"/>
              <a:t>boolean</a:t>
            </a:r>
            <a:r>
              <a:rPr lang="en-US" sz="1600" dirty="0"/>
              <a:t> a =true;</a:t>
            </a:r>
          </a:p>
          <a:p>
            <a:pPr marL="0" indent="0">
              <a:buNone/>
            </a:pPr>
            <a:r>
              <a:rPr lang="en-US" sz="1600" dirty="0"/>
              <a:t> </a:t>
            </a:r>
            <a:r>
              <a:rPr lang="en-US" sz="1600" dirty="0" err="1"/>
              <a:t>boolean</a:t>
            </a:r>
            <a:r>
              <a:rPr lang="en-US" sz="1600" dirty="0"/>
              <a:t> b =false;</a:t>
            </a:r>
          </a:p>
          <a:p>
            <a:pPr marL="0" indent="0">
              <a:buNone/>
            </a:pPr>
            <a:r>
              <a:rPr lang="en-US" sz="1600" dirty="0" err="1"/>
              <a:t>System.out.println</a:t>
            </a:r>
            <a:r>
              <a:rPr lang="en-US" sz="1600" dirty="0"/>
              <a:t>("a &amp;&amp; b = "+(a&amp;&amp;b));</a:t>
            </a:r>
          </a:p>
          <a:p>
            <a:pPr marL="0" indent="0">
              <a:buNone/>
            </a:pPr>
            <a:r>
              <a:rPr lang="en-US" sz="1600" dirty="0" err="1"/>
              <a:t>System.out.println</a:t>
            </a:r>
            <a:r>
              <a:rPr lang="en-US" sz="1600" dirty="0"/>
              <a:t>("a || b = "+(a||b));</a:t>
            </a:r>
          </a:p>
          <a:p>
            <a:pPr marL="0" indent="0">
              <a:buNone/>
            </a:pPr>
            <a:r>
              <a:rPr lang="en-US" sz="1600" dirty="0" err="1"/>
              <a:t>System.out.println</a:t>
            </a:r>
            <a:r>
              <a:rPr lang="en-US" sz="1600" dirty="0"/>
              <a:t>("!(a &amp;&amp; b) = "+!(a &amp;&amp; b));</a:t>
            </a:r>
          </a:p>
          <a:p>
            <a:pPr marL="0" indent="0">
              <a:buNone/>
            </a:pPr>
            <a:r>
              <a:rPr lang="en-US" sz="1600" dirty="0"/>
              <a:t>	}</a:t>
            </a:r>
          </a:p>
          <a:p>
            <a:pPr marL="0" indent="0">
              <a:buNone/>
            </a:pPr>
            <a:r>
              <a:rPr lang="en-US" sz="1600" dirty="0"/>
              <a:t>}</a:t>
            </a:r>
          </a:p>
          <a:p>
            <a:pPr marL="0" indent="0">
              <a:buNone/>
            </a:pPr>
            <a:endParaRPr lang="en-US" sz="1600" dirty="0"/>
          </a:p>
        </p:txBody>
      </p:sp>
      <p:sp>
        <p:nvSpPr>
          <p:cNvPr id="4" name="Date Placeholder 3"/>
          <p:cNvSpPr>
            <a:spLocks noGrp="1"/>
          </p:cNvSpPr>
          <p:nvPr>
            <p:ph type="dt" sz="half" idx="10"/>
          </p:nvPr>
        </p:nvSpPr>
        <p:spPr/>
        <p:txBody>
          <a:bodyPr/>
          <a:lstStyle/>
          <a:p>
            <a:fld id="{5A6D3625-8668-4708-B818-2F9B79C19F2E}" type="datetime1">
              <a:rPr lang="en-US" smtClean="0"/>
              <a:t>8/22/2019</a:t>
            </a:fld>
            <a:endParaRPr lang="en-US"/>
          </a:p>
        </p:txBody>
      </p:sp>
      <p:sp>
        <p:nvSpPr>
          <p:cNvPr id="5" name="Footer Placeholder 4"/>
          <p:cNvSpPr>
            <a:spLocks noGrp="1"/>
          </p:cNvSpPr>
          <p:nvPr>
            <p:ph type="ftr" sz="quarter" idx="11"/>
          </p:nvPr>
        </p:nvSpPr>
        <p:spPr>
          <a:xfrm>
            <a:off x="665090" y="6403665"/>
            <a:ext cx="6297612" cy="365125"/>
          </a:xfrm>
        </p:spPr>
        <p:txBody>
          <a:bodyPr/>
          <a:lstStyle/>
          <a:p>
            <a:r>
              <a:rPr lang="en-US" dirty="0"/>
              <a:t>Presented by </a:t>
            </a:r>
            <a:r>
              <a:rPr lang="en-US" dirty="0" err="1"/>
              <a:t>MangaRao</a:t>
            </a:r>
            <a:endParaRPr lang="en-US" dirty="0"/>
          </a:p>
        </p:txBody>
      </p:sp>
      <p:sp>
        <p:nvSpPr>
          <p:cNvPr id="6" name="Slide Number Placeholder 5"/>
          <p:cNvSpPr>
            <a:spLocks noGrp="1"/>
          </p:cNvSpPr>
          <p:nvPr>
            <p:ph type="sldNum" sz="quarter" idx="12"/>
          </p:nvPr>
        </p:nvSpPr>
        <p:spPr/>
        <p:txBody>
          <a:bodyPr/>
          <a:lstStyle/>
          <a:p>
            <a:fld id="{A73A1F71-654F-472F-9C37-D73598C2643A}" type="slidenum">
              <a:rPr lang="en-US" smtClean="0"/>
              <a:t>26</a:t>
            </a:fld>
            <a:endParaRPr lang="en-US"/>
          </a:p>
        </p:txBody>
      </p:sp>
    </p:spTree>
    <p:extLst>
      <p:ext uri="{BB962C8B-B14F-4D97-AF65-F5344CB8AC3E}">
        <p14:creationId xmlns:p14="http://schemas.microsoft.com/office/powerpoint/2010/main" val="387174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Assignment Operators: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2278805"/>
              </p:ext>
            </p:extLst>
          </p:nvPr>
        </p:nvGraphicFramePr>
        <p:xfrm>
          <a:off x="677863" y="2160588"/>
          <a:ext cx="8596314" cy="1752600"/>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xmlns="" val="20000"/>
                    </a:ext>
                  </a:extLst>
                </a:gridCol>
                <a:gridCol w="2865438">
                  <a:extLst>
                    <a:ext uri="{9D8B030D-6E8A-4147-A177-3AD203B41FA5}">
                      <a16:colId xmlns:a16="http://schemas.microsoft.com/office/drawing/2014/main" xmlns="" val="20001"/>
                    </a:ext>
                  </a:extLst>
                </a:gridCol>
                <a:gridCol w="2865438">
                  <a:extLst>
                    <a:ext uri="{9D8B030D-6E8A-4147-A177-3AD203B41FA5}">
                      <a16:colId xmlns:a16="http://schemas.microsoft.com/office/drawing/2014/main" xmlns="" val="20002"/>
                    </a:ext>
                  </a:extLst>
                </a:gridCol>
              </a:tblGrid>
              <a:tr h="370840">
                <a:tc>
                  <a:txBody>
                    <a:bodyPr/>
                    <a:lstStyle/>
                    <a:p>
                      <a:r>
                        <a:rPr lang="en-US" dirty="0"/>
                        <a:t>Operator</a:t>
                      </a:r>
                    </a:p>
                  </a:txBody>
                  <a:tcPr marL="88167" marR="88167"/>
                </a:tc>
                <a:tc>
                  <a:txBody>
                    <a:bodyPr/>
                    <a:lstStyle/>
                    <a:p>
                      <a:r>
                        <a:rPr lang="en-US" dirty="0"/>
                        <a:t>Description</a:t>
                      </a:r>
                    </a:p>
                  </a:txBody>
                  <a:tcPr marL="88167" marR="88167"/>
                </a:tc>
                <a:tc>
                  <a:txBody>
                    <a:bodyPr/>
                    <a:lstStyle/>
                    <a:p>
                      <a:r>
                        <a:rPr lang="en-US" dirty="0"/>
                        <a:t>Example</a:t>
                      </a:r>
                    </a:p>
                  </a:txBody>
                  <a:tcPr marL="88167" marR="88167"/>
                </a:tc>
                <a:extLst>
                  <a:ext uri="{0D108BD9-81ED-4DB2-BD59-A6C34878D82A}">
                    <a16:rowId xmlns:a16="http://schemas.microsoft.com/office/drawing/2014/main" xmlns="" val="10000"/>
                  </a:ext>
                </a:extLst>
              </a:tr>
              <a:tr h="370840">
                <a:tc>
                  <a:txBody>
                    <a:bodyPr/>
                    <a:lstStyle/>
                    <a:p>
                      <a:r>
                        <a:rPr lang="en-US" dirty="0"/>
                        <a:t>=</a:t>
                      </a:r>
                    </a:p>
                  </a:txBody>
                  <a:tcPr marL="88167" marR="88167"/>
                </a:tc>
                <a:tc>
                  <a:txBody>
                    <a:bodyPr/>
                    <a:lstStyle/>
                    <a:p>
                      <a:r>
                        <a:rPr lang="en-US" dirty="0"/>
                        <a:t>Simple assignment operator</a:t>
                      </a:r>
                    </a:p>
                  </a:txBody>
                  <a:tcPr marL="88167" marR="88167"/>
                </a:tc>
                <a:tc>
                  <a:txBody>
                    <a:bodyPr/>
                    <a:lstStyle/>
                    <a:p>
                      <a:r>
                        <a:rPr lang="en-US" dirty="0"/>
                        <a:t>C = A + B will assign A+B</a:t>
                      </a:r>
                      <a:r>
                        <a:rPr lang="en-US" baseline="0" dirty="0"/>
                        <a:t> value in to C</a:t>
                      </a:r>
                      <a:endParaRPr lang="en-US" dirty="0"/>
                    </a:p>
                  </a:txBody>
                  <a:tcPr marL="88167" marR="88167"/>
                </a:tc>
                <a:extLst>
                  <a:ext uri="{0D108BD9-81ED-4DB2-BD59-A6C34878D82A}">
                    <a16:rowId xmlns:a16="http://schemas.microsoft.com/office/drawing/2014/main" xmlns="" val="10001"/>
                  </a:ext>
                </a:extLst>
              </a:tr>
              <a:tr h="370840">
                <a:tc>
                  <a:txBody>
                    <a:bodyPr/>
                    <a:lstStyle/>
                    <a:p>
                      <a:endParaRPr lang="en-US" dirty="0"/>
                    </a:p>
                  </a:txBody>
                  <a:tcPr marL="88167" marR="88167"/>
                </a:tc>
                <a:tc>
                  <a:txBody>
                    <a:bodyPr/>
                    <a:lstStyle/>
                    <a:p>
                      <a:endParaRPr lang="en-US" dirty="0"/>
                    </a:p>
                  </a:txBody>
                  <a:tcPr marL="88167" marR="88167"/>
                </a:tc>
                <a:tc>
                  <a:txBody>
                    <a:bodyPr/>
                    <a:lstStyle/>
                    <a:p>
                      <a:endParaRPr lang="en-US" dirty="0"/>
                    </a:p>
                  </a:txBody>
                  <a:tcPr marL="88167" marR="88167"/>
                </a:tc>
                <a:extLst>
                  <a:ext uri="{0D108BD9-81ED-4DB2-BD59-A6C34878D82A}">
                    <a16:rowId xmlns:a16="http://schemas.microsoft.com/office/drawing/2014/main" xmlns="" val="10002"/>
                  </a:ext>
                </a:extLst>
              </a:tr>
              <a:tr h="370840">
                <a:tc>
                  <a:txBody>
                    <a:bodyPr/>
                    <a:lstStyle/>
                    <a:p>
                      <a:endParaRPr lang="en-US" dirty="0"/>
                    </a:p>
                  </a:txBody>
                  <a:tcPr marL="88167" marR="88167"/>
                </a:tc>
                <a:tc>
                  <a:txBody>
                    <a:bodyPr/>
                    <a:lstStyle/>
                    <a:p>
                      <a:endParaRPr lang="en-US" dirty="0"/>
                    </a:p>
                  </a:txBody>
                  <a:tcPr marL="88167" marR="88167"/>
                </a:tc>
                <a:tc>
                  <a:txBody>
                    <a:bodyPr/>
                    <a:lstStyle/>
                    <a:p>
                      <a:endParaRPr lang="en-US" dirty="0"/>
                    </a:p>
                  </a:txBody>
                  <a:tcPr marL="88167" marR="88167"/>
                </a:tc>
                <a:extLst>
                  <a:ext uri="{0D108BD9-81ED-4DB2-BD59-A6C34878D82A}">
                    <a16:rowId xmlns:a16="http://schemas.microsoft.com/office/drawing/2014/main" xmlns="" val="10003"/>
                  </a:ext>
                </a:extLst>
              </a:tr>
            </a:tbl>
          </a:graphicData>
        </a:graphic>
      </p:graphicFrame>
      <p:sp>
        <p:nvSpPr>
          <p:cNvPr id="3" name="Date Placeholder 2"/>
          <p:cNvSpPr>
            <a:spLocks noGrp="1"/>
          </p:cNvSpPr>
          <p:nvPr>
            <p:ph type="dt" sz="half" idx="10"/>
          </p:nvPr>
        </p:nvSpPr>
        <p:spPr/>
        <p:txBody>
          <a:bodyPr/>
          <a:lstStyle/>
          <a:p>
            <a:fld id="{E0D973AB-0664-4A5C-91AA-36BE193A759E}"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27</a:t>
            </a:fld>
            <a:endParaRPr lang="en-US"/>
          </a:p>
        </p:txBody>
      </p:sp>
    </p:spTree>
    <p:extLst>
      <p:ext uri="{BB962C8B-B14F-4D97-AF65-F5344CB8AC3E}">
        <p14:creationId xmlns:p14="http://schemas.microsoft.com/office/powerpoint/2010/main" val="2716904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Assignment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2513769"/>
              </p:ext>
            </p:extLst>
          </p:nvPr>
        </p:nvGraphicFramePr>
        <p:xfrm>
          <a:off x="632292" y="1355916"/>
          <a:ext cx="8596311" cy="521716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xmlns="" val="20000"/>
                    </a:ext>
                  </a:extLst>
                </a:gridCol>
                <a:gridCol w="2865437">
                  <a:extLst>
                    <a:ext uri="{9D8B030D-6E8A-4147-A177-3AD203B41FA5}">
                      <a16:colId xmlns:a16="http://schemas.microsoft.com/office/drawing/2014/main" xmlns="" val="20001"/>
                    </a:ext>
                  </a:extLst>
                </a:gridCol>
                <a:gridCol w="2865437">
                  <a:extLst>
                    <a:ext uri="{9D8B030D-6E8A-4147-A177-3AD203B41FA5}">
                      <a16:colId xmlns:a16="http://schemas.microsoft.com/office/drawing/2014/main" xmlns="" val="20002"/>
                    </a:ext>
                  </a:extLst>
                </a:gridCol>
              </a:tblGrid>
              <a:tr h="370840">
                <a:tc>
                  <a:txBody>
                    <a:bodyPr/>
                    <a:lstStyle/>
                    <a:p>
                      <a:r>
                        <a:rPr lang="en-US" dirty="0"/>
                        <a:t>Operator</a:t>
                      </a:r>
                    </a:p>
                  </a:txBody>
                  <a:tcPr marL="88167" marR="88167"/>
                </a:tc>
                <a:tc>
                  <a:txBody>
                    <a:bodyPr/>
                    <a:lstStyle/>
                    <a:p>
                      <a:r>
                        <a:rPr lang="en-US" dirty="0"/>
                        <a:t>Description</a:t>
                      </a:r>
                    </a:p>
                  </a:txBody>
                  <a:tcPr marL="88167" marR="88167"/>
                </a:tc>
                <a:tc>
                  <a:txBody>
                    <a:bodyPr/>
                    <a:lstStyle/>
                    <a:p>
                      <a:r>
                        <a:rPr lang="en-US" dirty="0"/>
                        <a:t>Example</a:t>
                      </a:r>
                    </a:p>
                  </a:txBody>
                  <a:tcPr marL="88167" marR="88167"/>
                </a:tc>
                <a:extLst>
                  <a:ext uri="{0D108BD9-81ED-4DB2-BD59-A6C34878D82A}">
                    <a16:rowId xmlns:a16="http://schemas.microsoft.com/office/drawing/2014/main" xmlns="" val="10000"/>
                  </a:ext>
                </a:extLst>
              </a:tr>
              <a:tr h="370840">
                <a:tc>
                  <a:txBody>
                    <a:bodyPr/>
                    <a:lstStyle/>
                    <a:p>
                      <a:r>
                        <a:rPr lang="en-US" dirty="0"/>
                        <a:t>+=</a:t>
                      </a:r>
                    </a:p>
                  </a:txBody>
                  <a:tcPr marL="88167" marR="88167"/>
                </a:tc>
                <a:tc>
                  <a:txBody>
                    <a:bodyPr/>
                    <a:lstStyle/>
                    <a:p>
                      <a:r>
                        <a:rPr lang="en-US" sz="1800" kern="1200" dirty="0">
                          <a:solidFill>
                            <a:schemeClr val="dk1"/>
                          </a:solidFill>
                          <a:effectLst/>
                          <a:latin typeface="+mn-lt"/>
                          <a:ea typeface="+mn-ea"/>
                          <a:cs typeface="+mn-cs"/>
                        </a:rPr>
                        <a:t>Add AND assignment operator, It adds right operand to the left operand and assign the result to left operand</a:t>
                      </a:r>
                      <a:endParaRPr lang="en-US" dirty="0"/>
                    </a:p>
                  </a:txBody>
                  <a:tcPr marL="88167" marR="88167"/>
                </a:tc>
                <a:tc>
                  <a:txBody>
                    <a:bodyPr/>
                    <a:lstStyle/>
                    <a:p>
                      <a:r>
                        <a:rPr lang="en-US" dirty="0"/>
                        <a:t>C += A</a:t>
                      </a:r>
                      <a:r>
                        <a:rPr lang="en-US" baseline="0" dirty="0"/>
                        <a:t> is equivalent to </a:t>
                      </a:r>
                    </a:p>
                    <a:p>
                      <a:r>
                        <a:rPr lang="en-US" baseline="0" dirty="0"/>
                        <a:t>C = C+ A;</a:t>
                      </a:r>
                      <a:endParaRPr lang="en-US" dirty="0"/>
                    </a:p>
                  </a:txBody>
                  <a:tcPr marL="88167" marR="88167"/>
                </a:tc>
                <a:extLst>
                  <a:ext uri="{0D108BD9-81ED-4DB2-BD59-A6C34878D82A}">
                    <a16:rowId xmlns:a16="http://schemas.microsoft.com/office/drawing/2014/main" xmlns="" val="10001"/>
                  </a:ext>
                </a:extLst>
              </a:tr>
              <a:tr h="370840">
                <a:tc>
                  <a:txBody>
                    <a:bodyPr/>
                    <a:lstStyle/>
                    <a:p>
                      <a:r>
                        <a:rPr lang="en-US" dirty="0"/>
                        <a:t>-=</a:t>
                      </a:r>
                    </a:p>
                  </a:txBody>
                  <a:tcPr marL="88167" marR="8816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Subtract AND assignment operator, It subtracts</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right operand to the left operand and assign the result to left operand</a:t>
                      </a:r>
                      <a:endParaRPr lang="en-US" dirty="0"/>
                    </a:p>
                  </a:txBody>
                  <a:tcPr marL="88167" marR="88167"/>
                </a:tc>
                <a:tc>
                  <a:txBody>
                    <a:bodyPr/>
                    <a:lstStyle/>
                    <a:p>
                      <a:r>
                        <a:rPr lang="en-US" dirty="0"/>
                        <a:t>C -=A</a:t>
                      </a:r>
                      <a:r>
                        <a:rPr lang="en-US" baseline="0" dirty="0"/>
                        <a:t> is equivalent to </a:t>
                      </a:r>
                    </a:p>
                    <a:p>
                      <a:r>
                        <a:rPr lang="en-US" baseline="0" dirty="0"/>
                        <a:t>C = C-A;</a:t>
                      </a:r>
                      <a:endParaRPr lang="en-US" dirty="0"/>
                    </a:p>
                  </a:txBody>
                  <a:tcPr marL="88167" marR="88167"/>
                </a:tc>
                <a:extLst>
                  <a:ext uri="{0D108BD9-81ED-4DB2-BD59-A6C34878D82A}">
                    <a16:rowId xmlns:a16="http://schemas.microsoft.com/office/drawing/2014/main" xmlns="" val="10002"/>
                  </a:ext>
                </a:extLst>
              </a:tr>
              <a:tr h="370840">
                <a:tc>
                  <a:txBody>
                    <a:bodyPr/>
                    <a:lstStyle/>
                    <a:p>
                      <a:r>
                        <a:rPr lang="en-US" dirty="0"/>
                        <a:t>*=</a:t>
                      </a:r>
                    </a:p>
                  </a:txBody>
                  <a:tcPr/>
                </a:tc>
                <a:tc>
                  <a:txBody>
                    <a:bodyPr/>
                    <a:lstStyle/>
                    <a:p>
                      <a:endParaRPr lang="en-US" dirty="0"/>
                    </a:p>
                  </a:txBody>
                  <a:tcPr/>
                </a:tc>
                <a:tc>
                  <a:txBody>
                    <a:bodyPr/>
                    <a:lstStyle/>
                    <a:p>
                      <a:r>
                        <a:rPr lang="en-US" dirty="0"/>
                        <a:t>C *=A</a:t>
                      </a:r>
                    </a:p>
                    <a:p>
                      <a:r>
                        <a:rPr lang="en-US" dirty="0"/>
                        <a:t>C</a:t>
                      </a:r>
                      <a:r>
                        <a:rPr lang="en-US" baseline="0" dirty="0"/>
                        <a:t> = C*A</a:t>
                      </a:r>
                      <a:endParaRPr lang="en-US" dirty="0"/>
                    </a:p>
                  </a:txBody>
                  <a:tcPr/>
                </a:tc>
                <a:extLst>
                  <a:ext uri="{0D108BD9-81ED-4DB2-BD59-A6C34878D82A}">
                    <a16:rowId xmlns:a16="http://schemas.microsoft.com/office/drawing/2014/main" xmlns="" val="10003"/>
                  </a:ext>
                </a:extLst>
              </a:tr>
              <a:tr h="370840">
                <a:tc>
                  <a:txBody>
                    <a:bodyPr/>
                    <a:lstStyle/>
                    <a:p>
                      <a:r>
                        <a:rPr lang="en-US" dirty="0"/>
                        <a:t>/=</a:t>
                      </a:r>
                    </a:p>
                  </a:txBody>
                  <a:tcPr/>
                </a:tc>
                <a:tc>
                  <a:txBody>
                    <a:bodyPr/>
                    <a:lstStyle/>
                    <a:p>
                      <a:endParaRPr lang="en-US" dirty="0"/>
                    </a:p>
                  </a:txBody>
                  <a:tcPr/>
                </a:tc>
                <a:tc>
                  <a:txBody>
                    <a:bodyPr/>
                    <a:lstStyle/>
                    <a:p>
                      <a:r>
                        <a:rPr lang="en-US" dirty="0"/>
                        <a:t>C/=A</a:t>
                      </a:r>
                    </a:p>
                    <a:p>
                      <a:r>
                        <a:rPr lang="en-US" dirty="0"/>
                        <a:t>C=C/A</a:t>
                      </a:r>
                    </a:p>
                  </a:txBody>
                  <a:tcPr/>
                </a:tc>
                <a:extLst>
                  <a:ext uri="{0D108BD9-81ED-4DB2-BD59-A6C34878D82A}">
                    <a16:rowId xmlns:a16="http://schemas.microsoft.com/office/drawing/2014/main" xmlns="" val="10004"/>
                  </a:ext>
                </a:extLst>
              </a:tr>
              <a:tr h="370840">
                <a:tc>
                  <a:txBody>
                    <a:bodyPr/>
                    <a:lstStyle/>
                    <a:p>
                      <a:r>
                        <a:rPr lang="en-US" dirty="0"/>
                        <a:t>%=</a:t>
                      </a:r>
                    </a:p>
                  </a:txBody>
                  <a:tcPr/>
                </a:tc>
                <a:tc>
                  <a:txBody>
                    <a:bodyPr/>
                    <a:lstStyle/>
                    <a:p>
                      <a:endParaRPr lang="en-US" dirty="0"/>
                    </a:p>
                  </a:txBody>
                  <a:tcPr/>
                </a:tc>
                <a:tc>
                  <a:txBody>
                    <a:bodyPr/>
                    <a:lstStyle/>
                    <a:p>
                      <a:r>
                        <a:rPr lang="en-US" dirty="0"/>
                        <a:t>C%=A</a:t>
                      </a:r>
                    </a:p>
                    <a:p>
                      <a:r>
                        <a:rPr lang="en-US" dirty="0"/>
                        <a:t>C=C%A</a:t>
                      </a:r>
                    </a:p>
                  </a:txBody>
                  <a:tcPr/>
                </a:tc>
                <a:extLst>
                  <a:ext uri="{0D108BD9-81ED-4DB2-BD59-A6C34878D82A}">
                    <a16:rowId xmlns:a16="http://schemas.microsoft.com/office/drawing/2014/main" xmlns="" val="10005"/>
                  </a:ext>
                </a:extLst>
              </a:tr>
            </a:tbl>
          </a:graphicData>
        </a:graphic>
      </p:graphicFrame>
      <p:sp>
        <p:nvSpPr>
          <p:cNvPr id="3" name="Date Placeholder 2"/>
          <p:cNvSpPr>
            <a:spLocks noGrp="1"/>
          </p:cNvSpPr>
          <p:nvPr>
            <p:ph type="dt" sz="half" idx="10"/>
          </p:nvPr>
        </p:nvSpPr>
        <p:spPr/>
        <p:txBody>
          <a:bodyPr/>
          <a:lstStyle/>
          <a:p>
            <a:fld id="{AF84B471-4368-40D4-8DF0-25B78B07850F}"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28</a:t>
            </a:fld>
            <a:endParaRPr lang="en-US"/>
          </a:p>
        </p:txBody>
      </p:sp>
    </p:spTree>
    <p:extLst>
      <p:ext uri="{BB962C8B-B14F-4D97-AF65-F5344CB8AC3E}">
        <p14:creationId xmlns:p14="http://schemas.microsoft.com/office/powerpoint/2010/main" val="1215366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76166" y="1365061"/>
            <a:ext cx="8596668" cy="3880773"/>
          </a:xfrm>
        </p:spPr>
        <p:txBody>
          <a:bodyPr>
            <a:normAutofit fontScale="77500" lnSpcReduction="20000"/>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CompositeOperatorsDemo</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 10;</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7F69432-399C-45B0-8186-B7F023B301AF}"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29</a:t>
            </a:fld>
            <a:endParaRPr lang="en-US"/>
          </a:p>
        </p:txBody>
      </p:sp>
    </p:spTree>
    <p:extLst>
      <p:ext uri="{BB962C8B-B14F-4D97-AF65-F5344CB8AC3E}">
        <p14:creationId xmlns:p14="http://schemas.microsoft.com/office/powerpoint/2010/main" val="251495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Operand</a:t>
            </a:r>
          </a:p>
        </p:txBody>
      </p:sp>
      <p:sp>
        <p:nvSpPr>
          <p:cNvPr id="3" name="Content Placeholder 2"/>
          <p:cNvSpPr>
            <a:spLocks noGrp="1"/>
          </p:cNvSpPr>
          <p:nvPr>
            <p:ph idx="1"/>
          </p:nvPr>
        </p:nvSpPr>
        <p:spPr/>
        <p:txBody>
          <a:bodyPr/>
          <a:lstStyle/>
          <a:p>
            <a:r>
              <a:rPr lang="en-US" dirty="0"/>
              <a:t>Operands are nothing but variable names</a:t>
            </a:r>
          </a:p>
          <a:p>
            <a:r>
              <a:rPr lang="en-US" dirty="0"/>
              <a:t>Expression:</a:t>
            </a:r>
          </a:p>
          <a:p>
            <a:r>
              <a:rPr lang="en-US" dirty="0"/>
              <a:t>A+B    </a:t>
            </a:r>
            <a:r>
              <a:rPr lang="en-US" dirty="0">
                <a:sym typeface="Wingdings" panose="05000000000000000000" pitchFamily="2" charset="2"/>
              </a:rPr>
              <a:t> A, B are operands, + is operator</a:t>
            </a:r>
            <a:endParaRPr lang="en-US" dirty="0"/>
          </a:p>
        </p:txBody>
      </p:sp>
      <p:sp>
        <p:nvSpPr>
          <p:cNvPr id="4" name="Date Placeholder 3"/>
          <p:cNvSpPr>
            <a:spLocks noGrp="1"/>
          </p:cNvSpPr>
          <p:nvPr>
            <p:ph type="dt" sz="half" idx="10"/>
          </p:nvPr>
        </p:nvSpPr>
        <p:spPr/>
        <p:txBody>
          <a:bodyPr/>
          <a:lstStyle/>
          <a:p>
            <a:fld id="{23D53567-5552-4199-BF4B-942618E221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a:t>
            </a:fld>
            <a:endParaRPr lang="en-US"/>
          </a:p>
        </p:txBody>
      </p:sp>
    </p:spTree>
    <p:extLst>
      <p:ext uri="{BB962C8B-B14F-4D97-AF65-F5344CB8AC3E}">
        <p14:creationId xmlns:p14="http://schemas.microsoft.com/office/powerpoint/2010/main" val="380905344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Misc</a:t>
            </a:r>
            <a:r>
              <a:rPr lang="en-US" dirty="0"/>
              <a:t> Operators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There are few other operators supported by Java Language</a:t>
            </a:r>
          </a:p>
          <a:p>
            <a:pPr lvl="1"/>
            <a:r>
              <a:rPr lang="en-US" dirty="0"/>
              <a:t>Conditional Operator (?:)</a:t>
            </a:r>
          </a:p>
          <a:p>
            <a:pPr lvl="1"/>
            <a:r>
              <a:rPr lang="en-US" dirty="0" err="1"/>
              <a:t>instanceof</a:t>
            </a:r>
            <a:r>
              <a:rPr lang="en-US" dirty="0"/>
              <a:t> Operator</a:t>
            </a:r>
          </a:p>
          <a:p>
            <a:pPr lvl="1"/>
            <a:endParaRPr lang="en-US" dirty="0"/>
          </a:p>
        </p:txBody>
      </p:sp>
      <p:sp>
        <p:nvSpPr>
          <p:cNvPr id="4" name="Date Placeholder 3"/>
          <p:cNvSpPr>
            <a:spLocks noGrp="1"/>
          </p:cNvSpPr>
          <p:nvPr>
            <p:ph type="dt" sz="half" idx="10"/>
          </p:nvPr>
        </p:nvSpPr>
        <p:spPr/>
        <p:txBody>
          <a:bodyPr/>
          <a:lstStyle/>
          <a:p>
            <a:fld id="{C766A280-2F4D-4BF6-9C6A-A113416A9ADF}"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30</a:t>
            </a:fld>
            <a:endParaRPr lang="en-US"/>
          </a:p>
        </p:txBody>
      </p:sp>
    </p:spTree>
    <p:extLst>
      <p:ext uri="{BB962C8B-B14F-4D97-AF65-F5344CB8AC3E}">
        <p14:creationId xmlns:p14="http://schemas.microsoft.com/office/powerpoint/2010/main" val="1141205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a:t>
            </a:r>
            <a:br>
              <a:rPr lang="en-US" dirty="0"/>
            </a:br>
            <a:endParaRPr lang="en-US" dirty="0"/>
          </a:p>
        </p:txBody>
      </p:sp>
      <p:sp>
        <p:nvSpPr>
          <p:cNvPr id="3" name="Content Placeholder 2"/>
          <p:cNvSpPr>
            <a:spLocks noGrp="1"/>
          </p:cNvSpPr>
          <p:nvPr>
            <p:ph idx="1"/>
          </p:nvPr>
        </p:nvSpPr>
        <p:spPr/>
        <p:txBody>
          <a:bodyPr/>
          <a:lstStyle/>
          <a:p>
            <a:r>
              <a:rPr lang="en-US" dirty="0"/>
              <a:t>Conditional operator is also known as the ternary operator. This operator consists of three operands and is used to evaluate Boolean expressions. The goal of the operator is to decide which value should be assigned to the variable. The operator is written as:</a:t>
            </a:r>
          </a:p>
          <a:p>
            <a:r>
              <a:rPr lang="en-US" dirty="0"/>
              <a:t>Syntax: variable x =(expression)? value if true: value if false</a:t>
            </a:r>
          </a:p>
          <a:p>
            <a:pPr marL="0" indent="0">
              <a:buNone/>
            </a:pPr>
            <a:endParaRPr lang="en-US" dirty="0"/>
          </a:p>
        </p:txBody>
      </p:sp>
      <p:sp>
        <p:nvSpPr>
          <p:cNvPr id="4" name="Date Placeholder 3"/>
          <p:cNvSpPr>
            <a:spLocks noGrp="1"/>
          </p:cNvSpPr>
          <p:nvPr>
            <p:ph type="dt" sz="half" idx="10"/>
          </p:nvPr>
        </p:nvSpPr>
        <p:spPr/>
        <p:txBody>
          <a:bodyPr/>
          <a:lstStyle/>
          <a:p>
            <a:fld id="{F404089F-6005-4DE1-A689-81A089A5E9D1}"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31</a:t>
            </a:fld>
            <a:endParaRPr lang="en-US"/>
          </a:p>
        </p:txBody>
      </p:sp>
    </p:spTree>
    <p:extLst>
      <p:ext uri="{BB962C8B-B14F-4D97-AF65-F5344CB8AC3E}">
        <p14:creationId xmlns:p14="http://schemas.microsoft.com/office/powerpoint/2010/main" val="3548547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259175"/>
            <a:ext cx="8596668" cy="4782188"/>
          </a:xfrm>
        </p:spPr>
        <p:txBody>
          <a:bodyPr>
            <a:noAutofit/>
          </a:bodyPr>
          <a:lstStyle/>
          <a:p>
            <a:pPr marL="0" indent="0">
              <a:buNone/>
            </a:pPr>
            <a:r>
              <a:rPr lang="en-US" sz="2400" dirty="0"/>
              <a:t>public class Test{</a:t>
            </a:r>
          </a:p>
          <a:p>
            <a:pPr marL="0" indent="0">
              <a:buNone/>
            </a:pPr>
            <a:r>
              <a:rPr lang="en-US" sz="2400" dirty="0"/>
              <a:t>public static void main(String </a:t>
            </a:r>
            <a:r>
              <a:rPr lang="en-US" sz="2400" dirty="0" err="1"/>
              <a:t>args</a:t>
            </a:r>
            <a:r>
              <a:rPr lang="en-US" sz="2400" dirty="0"/>
              <a:t>[]){ </a:t>
            </a:r>
          </a:p>
          <a:p>
            <a:pPr marL="0" indent="0">
              <a:buNone/>
            </a:pPr>
            <a:r>
              <a:rPr lang="en-US" sz="2400" dirty="0" err="1"/>
              <a:t>int</a:t>
            </a:r>
            <a:r>
              <a:rPr lang="en-US" sz="2400" dirty="0"/>
              <a:t> a , b;</a:t>
            </a:r>
          </a:p>
          <a:p>
            <a:pPr marL="0" indent="0">
              <a:buNone/>
            </a:pPr>
            <a:r>
              <a:rPr lang="en-US" sz="2400" dirty="0"/>
              <a:t>a=10; </a:t>
            </a:r>
          </a:p>
          <a:p>
            <a:pPr marL="0" indent="0">
              <a:buNone/>
            </a:pPr>
            <a:r>
              <a:rPr lang="en-US" sz="2400" dirty="0"/>
              <a:t>b=(a ==1)?20:30; </a:t>
            </a:r>
          </a:p>
          <a:p>
            <a:pPr marL="0" indent="0">
              <a:buNone/>
            </a:pPr>
            <a:r>
              <a:rPr lang="en-US" sz="2400" dirty="0" err="1"/>
              <a:t>System.out.println</a:t>
            </a:r>
            <a:r>
              <a:rPr lang="en-US" sz="2400" dirty="0"/>
              <a:t>("Value of b is : "+  b );</a:t>
            </a:r>
          </a:p>
          <a:p>
            <a:pPr marL="0" indent="0">
              <a:buNone/>
            </a:pPr>
            <a:r>
              <a:rPr lang="en-US" sz="2400" dirty="0"/>
              <a:t>b =(a ==10)?20:40; </a:t>
            </a:r>
            <a:r>
              <a:rPr lang="en-US" sz="2400" dirty="0" err="1"/>
              <a:t>System.out.println</a:t>
            </a:r>
            <a:r>
              <a:rPr lang="en-US" sz="2400" dirty="0"/>
              <a:t>("Value of b is : "+ b );</a:t>
            </a:r>
          </a:p>
          <a:p>
            <a:pPr marL="0" indent="0">
              <a:buNone/>
            </a:pPr>
            <a:r>
              <a:rPr lang="en-US" sz="2400" dirty="0"/>
              <a:t>}</a:t>
            </a:r>
          </a:p>
          <a:p>
            <a:pPr marL="0" indent="0">
              <a:buNone/>
            </a:pPr>
            <a:r>
              <a:rPr lang="en-US" sz="2400" dirty="0"/>
              <a:t>}</a:t>
            </a:r>
          </a:p>
          <a:p>
            <a:pPr marL="0" indent="0">
              <a:buNone/>
            </a:pPr>
            <a:endParaRPr lang="en-US" sz="2400" dirty="0"/>
          </a:p>
        </p:txBody>
      </p:sp>
      <p:sp>
        <p:nvSpPr>
          <p:cNvPr id="4" name="Date Placeholder 3"/>
          <p:cNvSpPr>
            <a:spLocks noGrp="1"/>
          </p:cNvSpPr>
          <p:nvPr>
            <p:ph type="dt" sz="half" idx="10"/>
          </p:nvPr>
        </p:nvSpPr>
        <p:spPr/>
        <p:txBody>
          <a:bodyPr/>
          <a:lstStyle/>
          <a:p>
            <a:fld id="{BF4DCB0D-AF17-431C-8F63-D5F455CE7668}"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32</a:t>
            </a:fld>
            <a:endParaRPr lang="en-US"/>
          </a:p>
        </p:txBody>
      </p:sp>
    </p:spTree>
    <p:extLst>
      <p:ext uri="{BB962C8B-B14F-4D97-AF65-F5344CB8AC3E}">
        <p14:creationId xmlns:p14="http://schemas.microsoft.com/office/powerpoint/2010/main" val="3077036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find biggest number of two numbers using if else</a:t>
            </a:r>
          </a:p>
        </p:txBody>
      </p:sp>
      <p:sp>
        <p:nvSpPr>
          <p:cNvPr id="3" name="Content Placeholder 2"/>
          <p:cNvSpPr>
            <a:spLocks noGrp="1"/>
          </p:cNvSpPr>
          <p:nvPr>
            <p:ph idx="1"/>
          </p:nvPr>
        </p:nvSpPr>
        <p:spPr/>
        <p:txBody>
          <a:bodyPr>
            <a:normAutofit fontScale="92500" lnSpcReduction="20000"/>
          </a:bodyPr>
          <a:lstStyle/>
          <a:p>
            <a:r>
              <a:rPr lang="en-US" b="1" dirty="0"/>
              <a:t>public class </a:t>
            </a:r>
            <a:r>
              <a:rPr lang="en-US" b="1" dirty="0" err="1"/>
              <a:t>BiggestOfTwoNumbers</a:t>
            </a:r>
            <a:r>
              <a:rPr lang="en-US" b="1" dirty="0"/>
              <a:t> {</a:t>
            </a:r>
          </a:p>
          <a:p>
            <a:r>
              <a:rPr lang="en-US" b="1" dirty="0"/>
              <a:t>public static void main(String[] </a:t>
            </a:r>
            <a:r>
              <a:rPr lang="en-US" b="1" dirty="0" err="1"/>
              <a:t>args</a:t>
            </a:r>
            <a:r>
              <a:rPr lang="en-US" b="1" dirty="0"/>
              <a:t>) {</a:t>
            </a:r>
          </a:p>
          <a:p>
            <a:r>
              <a:rPr lang="en-US" b="1" dirty="0" err="1"/>
              <a:t>int</a:t>
            </a:r>
            <a:r>
              <a:rPr lang="en-US" b="1" dirty="0"/>
              <a:t> a = 10;</a:t>
            </a:r>
          </a:p>
          <a:p>
            <a:r>
              <a:rPr lang="en-US" b="1" dirty="0" err="1"/>
              <a:t>int</a:t>
            </a:r>
            <a:r>
              <a:rPr lang="en-US" b="1" dirty="0"/>
              <a:t> b = 20;</a:t>
            </a:r>
          </a:p>
          <a:p>
            <a:r>
              <a:rPr lang="en-US" b="1" dirty="0"/>
              <a:t>if (a &gt; b) {</a:t>
            </a:r>
          </a:p>
          <a:p>
            <a:r>
              <a:rPr lang="en-US" dirty="0" err="1"/>
              <a:t>System.</a:t>
            </a:r>
            <a:r>
              <a:rPr lang="en-US" i="1" dirty="0" err="1"/>
              <a:t>out.println</a:t>
            </a:r>
            <a:r>
              <a:rPr lang="en-US" i="1" dirty="0"/>
              <a:t>("a is big");</a:t>
            </a:r>
          </a:p>
          <a:p>
            <a:r>
              <a:rPr lang="en-US" dirty="0"/>
              <a:t>} </a:t>
            </a:r>
            <a:r>
              <a:rPr lang="en-US" b="1" dirty="0"/>
              <a:t>else {</a:t>
            </a:r>
          </a:p>
          <a:p>
            <a:r>
              <a:rPr lang="en-US" dirty="0" err="1"/>
              <a:t>System.</a:t>
            </a:r>
            <a:r>
              <a:rPr lang="en-US" i="1" dirty="0" err="1"/>
              <a:t>out.println</a:t>
            </a:r>
            <a:r>
              <a:rPr lang="en-US" i="1" dirty="0"/>
              <a:t>("b is big");</a:t>
            </a:r>
          </a:p>
          <a:p>
            <a:r>
              <a:rPr lang="en-US" dirty="0"/>
              <a:t>}</a:t>
            </a:r>
          </a:p>
          <a:p>
            <a:r>
              <a:rPr lang="en-US" dirty="0"/>
              <a:t>}</a:t>
            </a:r>
          </a:p>
          <a:p>
            <a:r>
              <a:rPr lang="en-US" dirty="0"/>
              <a:t>}</a:t>
            </a:r>
          </a:p>
          <a:p>
            <a:endParaRPr lang="en-US" dirty="0"/>
          </a:p>
        </p:txBody>
      </p:sp>
      <p:sp>
        <p:nvSpPr>
          <p:cNvPr id="4" name="Date Placeholder 3"/>
          <p:cNvSpPr>
            <a:spLocks noGrp="1"/>
          </p:cNvSpPr>
          <p:nvPr>
            <p:ph type="dt" sz="half" idx="10"/>
          </p:nvPr>
        </p:nvSpPr>
        <p:spPr/>
        <p:txBody>
          <a:bodyPr/>
          <a:lstStyle/>
          <a:p>
            <a:fld id="{FFDA4F22-EE5D-47F1-951C-7CBB96E0D76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33</a:t>
            </a:fld>
            <a:endParaRPr lang="en-US"/>
          </a:p>
        </p:txBody>
      </p:sp>
    </p:spTree>
    <p:extLst>
      <p:ext uri="{BB962C8B-B14F-4D97-AF65-F5344CB8AC3E}">
        <p14:creationId xmlns:p14="http://schemas.microsoft.com/office/powerpoint/2010/main" val="3310000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find biggest number of two numbers using conditional operator</a:t>
            </a:r>
          </a:p>
        </p:txBody>
      </p:sp>
      <p:sp>
        <p:nvSpPr>
          <p:cNvPr id="3" name="Content Placeholder 2"/>
          <p:cNvSpPr>
            <a:spLocks noGrp="1"/>
          </p:cNvSpPr>
          <p:nvPr>
            <p:ph idx="1"/>
          </p:nvPr>
        </p:nvSpPr>
        <p:spPr/>
        <p:txBody>
          <a:bodyPr/>
          <a:lstStyle/>
          <a:p>
            <a:r>
              <a:rPr lang="en-US" dirty="0" err="1"/>
              <a:t>int</a:t>
            </a:r>
            <a:r>
              <a:rPr lang="en-US" dirty="0"/>
              <a:t> a = 20;</a:t>
            </a:r>
          </a:p>
          <a:p>
            <a:r>
              <a:rPr lang="en-US" dirty="0" err="1"/>
              <a:t>Int</a:t>
            </a:r>
            <a:r>
              <a:rPr lang="en-US" dirty="0"/>
              <a:t> b = 30;</a:t>
            </a:r>
          </a:p>
          <a:p>
            <a:r>
              <a:rPr lang="en-US" dirty="0" err="1"/>
              <a:t>Int</a:t>
            </a:r>
            <a:r>
              <a:rPr lang="en-US" dirty="0"/>
              <a:t> big;</a:t>
            </a:r>
          </a:p>
          <a:p>
            <a:r>
              <a:rPr lang="en-US" dirty="0"/>
              <a:t>big = a&gt;</a:t>
            </a:r>
            <a:r>
              <a:rPr lang="en-US" dirty="0" err="1"/>
              <a:t>b?a:b</a:t>
            </a:r>
            <a:r>
              <a:rPr lang="en-US" dirty="0"/>
              <a:t>;</a:t>
            </a:r>
          </a:p>
          <a:p>
            <a:r>
              <a:rPr lang="en-US" dirty="0" err="1"/>
              <a:t>System.out.println</a:t>
            </a:r>
            <a:r>
              <a:rPr lang="en-US" dirty="0"/>
              <a:t>(“big number is: “+big);</a:t>
            </a:r>
          </a:p>
          <a:p>
            <a:r>
              <a:rPr lang="en-US" dirty="0"/>
              <a:t>(or)</a:t>
            </a:r>
          </a:p>
          <a:p>
            <a:r>
              <a:rPr lang="en-US" dirty="0" err="1"/>
              <a:t>System.</a:t>
            </a:r>
            <a:r>
              <a:rPr lang="en-US" b="1" i="1" dirty="0" err="1"/>
              <a:t>out.println</a:t>
            </a:r>
            <a:r>
              <a:rPr lang="en-US" b="1" i="1" dirty="0"/>
              <a:t>((a&gt;b)?("a is </a:t>
            </a:r>
            <a:r>
              <a:rPr lang="en-US" b="1" i="1" dirty="0" err="1"/>
              <a:t>big"+a</a:t>
            </a:r>
            <a:r>
              <a:rPr lang="en-US" b="1" i="1" dirty="0"/>
              <a:t>):("b is </a:t>
            </a:r>
            <a:r>
              <a:rPr lang="en-US" b="1" i="1" dirty="0" err="1"/>
              <a:t>big"+b</a:t>
            </a:r>
            <a:r>
              <a:rPr lang="en-US" b="1" i="1" dirty="0"/>
              <a:t>));</a:t>
            </a:r>
            <a:endParaRPr lang="en-US" dirty="0"/>
          </a:p>
        </p:txBody>
      </p:sp>
      <p:sp>
        <p:nvSpPr>
          <p:cNvPr id="4" name="Date Placeholder 3"/>
          <p:cNvSpPr>
            <a:spLocks noGrp="1"/>
          </p:cNvSpPr>
          <p:nvPr>
            <p:ph type="dt" sz="half" idx="10"/>
          </p:nvPr>
        </p:nvSpPr>
        <p:spPr/>
        <p:txBody>
          <a:bodyPr/>
          <a:lstStyle/>
          <a:p>
            <a:fld id="{B4E06B8F-E59F-4E2E-A671-FC580CBD7835}"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34</a:t>
            </a:fld>
            <a:endParaRPr lang="en-US"/>
          </a:p>
        </p:txBody>
      </p:sp>
    </p:spTree>
    <p:extLst>
      <p:ext uri="{BB962C8B-B14F-4D97-AF65-F5344CB8AC3E}">
        <p14:creationId xmlns:p14="http://schemas.microsoft.com/office/powerpoint/2010/main" val="1339312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funny answer ???</a:t>
            </a:r>
          </a:p>
        </p:txBody>
      </p:sp>
      <p:pic>
        <p:nvPicPr>
          <p:cNvPr id="7" name="Content Placeholder 6"/>
          <p:cNvPicPr>
            <a:picLocks noGrp="1" noChangeAspect="1"/>
          </p:cNvPicPr>
          <p:nvPr>
            <p:ph idx="1"/>
          </p:nvPr>
        </p:nvPicPr>
        <p:blipFill>
          <a:blip r:embed="rId2"/>
          <a:stretch>
            <a:fillRect/>
          </a:stretch>
        </p:blipFill>
        <p:spPr>
          <a:xfrm>
            <a:off x="1412981" y="2160588"/>
            <a:ext cx="7126076" cy="3881437"/>
          </a:xfrm>
          <a:prstGeom prst="rect">
            <a:avLst/>
          </a:prstGeom>
        </p:spPr>
      </p:pic>
      <p:sp>
        <p:nvSpPr>
          <p:cNvPr id="4" name="Date Placeholder 3"/>
          <p:cNvSpPr>
            <a:spLocks noGrp="1"/>
          </p:cNvSpPr>
          <p:nvPr>
            <p:ph type="dt" sz="half" idx="10"/>
          </p:nvPr>
        </p:nvSpPr>
        <p:spPr/>
        <p:txBody>
          <a:bodyPr/>
          <a:lstStyle/>
          <a:p>
            <a:fld id="{9174C69C-387A-4115-B59A-5D1A4F57FB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35</a:t>
            </a:fld>
            <a:endParaRPr lang="en-US"/>
          </a:p>
        </p:txBody>
      </p:sp>
    </p:spTree>
    <p:extLst>
      <p:ext uri="{BB962C8B-B14F-4D97-AF65-F5344CB8AC3E}">
        <p14:creationId xmlns:p14="http://schemas.microsoft.com/office/powerpoint/2010/main" val="3497454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instanceof</a:t>
            </a:r>
            <a:r>
              <a:rPr lang="en-US" dirty="0"/>
              <a:t> Operator</a:t>
            </a:r>
            <a:br>
              <a:rPr lang="en-US" dirty="0"/>
            </a:br>
            <a:endParaRPr lang="en-US" dirty="0"/>
          </a:p>
        </p:txBody>
      </p:sp>
      <p:sp>
        <p:nvSpPr>
          <p:cNvPr id="3" name="Content Placeholder 2"/>
          <p:cNvSpPr>
            <a:spLocks noGrp="1"/>
          </p:cNvSpPr>
          <p:nvPr>
            <p:ph idx="1"/>
          </p:nvPr>
        </p:nvSpPr>
        <p:spPr/>
        <p:txBody>
          <a:bodyPr/>
          <a:lstStyle/>
          <a:p>
            <a:r>
              <a:rPr lang="en-US" dirty="0"/>
              <a:t>This operator is used only for object reference variables. The operator checks whether the object is of a particular type(class type or interface type). </a:t>
            </a:r>
          </a:p>
          <a:p>
            <a:r>
              <a:rPr lang="en-US" dirty="0" err="1"/>
              <a:t>Instanceof</a:t>
            </a:r>
            <a:r>
              <a:rPr lang="en-US" dirty="0"/>
              <a:t> is a keyword, it’s not a symbol</a:t>
            </a:r>
          </a:p>
          <a:p>
            <a:r>
              <a:rPr lang="en-US" b="1" dirty="0" err="1"/>
              <a:t>instanceof</a:t>
            </a:r>
            <a:r>
              <a:rPr lang="en-US" b="1" dirty="0"/>
              <a:t> operator is </a:t>
            </a:r>
            <a:r>
              <a:rPr lang="en-US" b="1" dirty="0" err="1"/>
              <a:t>wriiten</a:t>
            </a:r>
            <a:r>
              <a:rPr lang="en-US" b="1" dirty="0"/>
              <a:t> as:</a:t>
            </a:r>
          </a:p>
          <a:p>
            <a:r>
              <a:rPr lang="en-US" dirty="0"/>
              <a:t>(Object reference variable ) </a:t>
            </a:r>
            <a:r>
              <a:rPr lang="en-US" dirty="0" err="1"/>
              <a:t>instanceof</a:t>
            </a:r>
            <a:r>
              <a:rPr lang="en-US" dirty="0"/>
              <a:t>  (class/interface type)</a:t>
            </a:r>
          </a:p>
          <a:p>
            <a:r>
              <a:rPr lang="en-US" dirty="0" err="1"/>
              <a:t>Eg</a:t>
            </a:r>
            <a:r>
              <a:rPr lang="en-US" dirty="0"/>
              <a:t>: name </a:t>
            </a:r>
            <a:r>
              <a:rPr lang="en-US" dirty="0" err="1"/>
              <a:t>instanceof</a:t>
            </a:r>
            <a:r>
              <a:rPr lang="en-US" dirty="0"/>
              <a:t> String</a:t>
            </a:r>
          </a:p>
          <a:p>
            <a:endParaRPr lang="en-US" dirty="0"/>
          </a:p>
          <a:p>
            <a:endParaRPr lang="en-US" dirty="0"/>
          </a:p>
        </p:txBody>
      </p:sp>
      <p:sp>
        <p:nvSpPr>
          <p:cNvPr id="4" name="Date Placeholder 3"/>
          <p:cNvSpPr>
            <a:spLocks noGrp="1"/>
          </p:cNvSpPr>
          <p:nvPr>
            <p:ph type="dt" sz="half" idx="10"/>
          </p:nvPr>
        </p:nvSpPr>
        <p:spPr/>
        <p:txBody>
          <a:bodyPr/>
          <a:lstStyle/>
          <a:p>
            <a:fld id="{12EFE14B-2599-44D8-9032-335EF8EFAC7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36</a:t>
            </a:fld>
            <a:endParaRPr lang="en-US"/>
          </a:p>
        </p:txBody>
      </p:sp>
    </p:spTree>
    <p:extLst>
      <p:ext uri="{BB962C8B-B14F-4D97-AF65-F5344CB8AC3E}">
        <p14:creationId xmlns:p14="http://schemas.microsoft.com/office/powerpoint/2010/main" val="1838549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public class </a:t>
            </a:r>
            <a:r>
              <a:rPr lang="en-US" b="1" dirty="0" err="1"/>
              <a:t>InstanceOfOperatorDemo</a:t>
            </a:r>
            <a:r>
              <a:rPr lang="en-US" b="1" dirty="0"/>
              <a:t> {</a:t>
            </a:r>
          </a:p>
          <a:p>
            <a:r>
              <a:rPr lang="en-US" b="1" dirty="0"/>
              <a:t>public static void main(String[] </a:t>
            </a:r>
            <a:r>
              <a:rPr lang="en-US" b="1" dirty="0" err="1"/>
              <a:t>args</a:t>
            </a:r>
            <a:r>
              <a:rPr lang="en-US" b="1" dirty="0"/>
              <a:t>) {</a:t>
            </a:r>
          </a:p>
          <a:p>
            <a:r>
              <a:rPr lang="en-US" dirty="0"/>
              <a:t>String name="James";</a:t>
            </a:r>
          </a:p>
          <a:p>
            <a:r>
              <a:rPr lang="en-US" b="1" dirty="0" err="1"/>
              <a:t>boolean</a:t>
            </a:r>
            <a:r>
              <a:rPr lang="en-US" b="1" dirty="0"/>
              <a:t> result1 = name </a:t>
            </a:r>
            <a:r>
              <a:rPr lang="en-US" b="1" dirty="0" err="1"/>
              <a:t>instanceof</a:t>
            </a:r>
            <a:r>
              <a:rPr lang="en-US" b="1" dirty="0"/>
              <a:t> String;</a:t>
            </a:r>
          </a:p>
          <a:p>
            <a:r>
              <a:rPr lang="en-US" dirty="0" err="1"/>
              <a:t>System.</a:t>
            </a:r>
            <a:r>
              <a:rPr lang="en-US" i="1" dirty="0" err="1"/>
              <a:t>out.println</a:t>
            </a:r>
            <a:r>
              <a:rPr lang="en-US" i="1" dirty="0"/>
              <a:t>("result1: "+result1);</a:t>
            </a:r>
          </a:p>
          <a:p>
            <a:r>
              <a:rPr lang="en-US" dirty="0"/>
              <a:t>name=</a:t>
            </a:r>
            <a:r>
              <a:rPr lang="en-US" b="1" dirty="0"/>
              <a:t>null;</a:t>
            </a:r>
          </a:p>
          <a:p>
            <a:r>
              <a:rPr lang="en-US" b="1" dirty="0" err="1"/>
              <a:t>boolean</a:t>
            </a:r>
            <a:r>
              <a:rPr lang="en-US" b="1" dirty="0"/>
              <a:t> result2 = name </a:t>
            </a:r>
            <a:r>
              <a:rPr lang="en-US" b="1" dirty="0" err="1"/>
              <a:t>instanceof</a:t>
            </a:r>
            <a:r>
              <a:rPr lang="en-US" b="1" dirty="0"/>
              <a:t> String;</a:t>
            </a:r>
          </a:p>
          <a:p>
            <a:r>
              <a:rPr lang="en-US" dirty="0" err="1"/>
              <a:t>System.</a:t>
            </a:r>
            <a:r>
              <a:rPr lang="en-US" i="1" dirty="0" err="1"/>
              <a:t>out.println</a:t>
            </a:r>
            <a:r>
              <a:rPr lang="en-US" i="1" dirty="0"/>
              <a:t>("result2: "+result2);</a:t>
            </a:r>
          </a:p>
          <a:p>
            <a:r>
              <a:rPr lang="en-US" dirty="0"/>
              <a:t>}</a:t>
            </a:r>
          </a:p>
          <a:p>
            <a:r>
              <a:rPr lang="en-US" dirty="0"/>
              <a:t>}</a:t>
            </a:r>
          </a:p>
        </p:txBody>
      </p:sp>
      <p:sp>
        <p:nvSpPr>
          <p:cNvPr id="4" name="Date Placeholder 3"/>
          <p:cNvSpPr>
            <a:spLocks noGrp="1"/>
          </p:cNvSpPr>
          <p:nvPr>
            <p:ph type="dt" sz="half" idx="10"/>
          </p:nvPr>
        </p:nvSpPr>
        <p:spPr/>
        <p:txBody>
          <a:bodyPr/>
          <a:lstStyle/>
          <a:p>
            <a:fld id="{D8202CB9-6362-4F82-929B-45A2742AF809}"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37</a:t>
            </a:fld>
            <a:endParaRPr lang="en-US"/>
          </a:p>
        </p:txBody>
      </p:sp>
    </p:spTree>
    <p:extLst>
      <p:ext uri="{BB962C8B-B14F-4D97-AF65-F5344CB8AC3E}">
        <p14:creationId xmlns:p14="http://schemas.microsoft.com/office/powerpoint/2010/main" val="3155230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rmAutofit fontScale="85000" lnSpcReduction="20000"/>
          </a:bodyPr>
          <a:lstStyle/>
          <a:p>
            <a:endParaRPr lang="en-US" dirty="0"/>
          </a:p>
          <a:p>
            <a:r>
              <a:rPr lang="en-US" b="1" dirty="0"/>
              <a:t>public class </a:t>
            </a:r>
            <a:r>
              <a:rPr lang="en-US" b="1" dirty="0" err="1"/>
              <a:t>InstanceOfOperatorDemo</a:t>
            </a:r>
            <a:r>
              <a:rPr lang="en-US" b="1" dirty="0"/>
              <a:t> {</a:t>
            </a:r>
          </a:p>
          <a:p>
            <a:r>
              <a:rPr lang="en-US" b="1" dirty="0"/>
              <a:t>public static void main(String[] </a:t>
            </a:r>
            <a:r>
              <a:rPr lang="en-US" b="1" dirty="0" err="1"/>
              <a:t>args</a:t>
            </a:r>
            <a:r>
              <a:rPr lang="en-US" b="1" dirty="0"/>
              <a:t>) {</a:t>
            </a:r>
          </a:p>
          <a:p>
            <a:r>
              <a:rPr lang="en-US" dirty="0"/>
              <a:t>Object number=101.23;</a:t>
            </a:r>
          </a:p>
          <a:p>
            <a:r>
              <a:rPr lang="en-US" dirty="0"/>
              <a:t>Object names[] = </a:t>
            </a:r>
            <a:r>
              <a:rPr lang="en-US" b="1" dirty="0"/>
              <a:t>new String[1];</a:t>
            </a:r>
          </a:p>
          <a:p>
            <a:r>
              <a:rPr lang="en-US" dirty="0" err="1"/>
              <a:t>System.</a:t>
            </a:r>
            <a:r>
              <a:rPr lang="en-US" i="1" dirty="0" err="1"/>
              <a:t>out.println</a:t>
            </a:r>
            <a:r>
              <a:rPr lang="en-US" i="1" dirty="0"/>
              <a:t>(number </a:t>
            </a:r>
            <a:r>
              <a:rPr lang="en-US" b="1" i="1" dirty="0" err="1"/>
              <a:t>instanceof</a:t>
            </a:r>
            <a:r>
              <a:rPr lang="en-US" b="1" i="1" dirty="0"/>
              <a:t> Number);</a:t>
            </a:r>
            <a:endParaRPr lang="en-US" b="1" dirty="0"/>
          </a:p>
          <a:p>
            <a:r>
              <a:rPr lang="en-US" dirty="0" err="1"/>
              <a:t>System.</a:t>
            </a:r>
            <a:r>
              <a:rPr lang="en-US" i="1" dirty="0" err="1"/>
              <a:t>out.println</a:t>
            </a:r>
            <a:r>
              <a:rPr lang="en-US" i="1" dirty="0"/>
              <a:t>(number </a:t>
            </a:r>
            <a:r>
              <a:rPr lang="en-US" b="1" i="1" dirty="0" err="1"/>
              <a:t>instanceof</a:t>
            </a:r>
            <a:r>
              <a:rPr lang="en-US" b="1" i="1" dirty="0"/>
              <a:t> Integer);</a:t>
            </a:r>
          </a:p>
          <a:p>
            <a:r>
              <a:rPr lang="en-US" dirty="0" err="1"/>
              <a:t>System.</a:t>
            </a:r>
            <a:r>
              <a:rPr lang="en-US" i="1" dirty="0" err="1"/>
              <a:t>out.println</a:t>
            </a:r>
            <a:r>
              <a:rPr lang="en-US" i="1" dirty="0"/>
              <a:t>(number </a:t>
            </a:r>
            <a:r>
              <a:rPr lang="en-US" b="1" i="1" dirty="0" err="1"/>
              <a:t>instanceof</a:t>
            </a:r>
            <a:r>
              <a:rPr lang="en-US" b="1" i="1" dirty="0"/>
              <a:t> Float);</a:t>
            </a:r>
          </a:p>
          <a:p>
            <a:r>
              <a:rPr lang="en-US" dirty="0" err="1"/>
              <a:t>System.</a:t>
            </a:r>
            <a:r>
              <a:rPr lang="en-US" i="1" dirty="0" err="1"/>
              <a:t>out.println</a:t>
            </a:r>
            <a:r>
              <a:rPr lang="en-US" i="1" dirty="0"/>
              <a:t>(names </a:t>
            </a:r>
            <a:r>
              <a:rPr lang="en-US" b="1" i="1" dirty="0" err="1"/>
              <a:t>instanceof</a:t>
            </a:r>
            <a:r>
              <a:rPr lang="en-US" b="1" i="1" dirty="0"/>
              <a:t> String[]);</a:t>
            </a:r>
          </a:p>
          <a:p>
            <a:r>
              <a:rPr lang="en-US" dirty="0" err="1"/>
              <a:t>System.</a:t>
            </a:r>
            <a:r>
              <a:rPr lang="en-US" i="1" dirty="0" err="1"/>
              <a:t>out.println</a:t>
            </a:r>
            <a:r>
              <a:rPr lang="en-US" i="1" dirty="0"/>
              <a:t>(names </a:t>
            </a:r>
            <a:r>
              <a:rPr lang="en-US" b="1" i="1" dirty="0" err="1"/>
              <a:t>instanceof</a:t>
            </a:r>
            <a:r>
              <a:rPr lang="en-US" b="1" i="1" dirty="0"/>
              <a:t> Integer[]);</a:t>
            </a:r>
          </a:p>
          <a:p>
            <a:r>
              <a:rPr lang="en-US"/>
              <a:t>}</a:t>
            </a:r>
            <a:endParaRPr lang="en-US" dirty="0"/>
          </a:p>
          <a:p>
            <a:r>
              <a:rPr lang="en-US"/>
              <a:t>}</a:t>
            </a:r>
            <a:endParaRPr lang="en-US" dirty="0"/>
          </a:p>
          <a:p>
            <a:endParaRPr lang="en-US" dirty="0"/>
          </a:p>
        </p:txBody>
      </p:sp>
      <p:sp>
        <p:nvSpPr>
          <p:cNvPr id="4" name="Date Placeholder 3"/>
          <p:cNvSpPr>
            <a:spLocks noGrp="1"/>
          </p:cNvSpPr>
          <p:nvPr>
            <p:ph type="dt" sz="half" idx="10"/>
          </p:nvPr>
        </p:nvSpPr>
        <p:spPr/>
        <p:txBody>
          <a:bodyPr/>
          <a:lstStyle/>
          <a:p>
            <a:fld id="{9174C69C-387A-4115-B59A-5D1A4F57FB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38</a:t>
            </a:fld>
            <a:endParaRPr lang="en-US"/>
          </a:p>
        </p:txBody>
      </p:sp>
    </p:spTree>
    <p:extLst>
      <p:ext uri="{BB962C8B-B14F-4D97-AF65-F5344CB8AC3E}">
        <p14:creationId xmlns:p14="http://schemas.microsoft.com/office/powerpoint/2010/main" val="3862383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Java Operators:</a:t>
            </a:r>
            <a:br>
              <a:rPr lang="en-US" dirty="0"/>
            </a:br>
            <a:endParaRPr lang="en-US" dirty="0"/>
          </a:p>
        </p:txBody>
      </p:sp>
      <p:sp>
        <p:nvSpPr>
          <p:cNvPr id="3" name="Content Placeholder 2"/>
          <p:cNvSpPr>
            <a:spLocks noGrp="1"/>
          </p:cNvSpPr>
          <p:nvPr>
            <p:ph idx="1"/>
          </p:nvPr>
        </p:nvSpPr>
        <p:spPr/>
        <p:txBody>
          <a:bodyPr/>
          <a:lstStyle/>
          <a:p>
            <a:pPr hangingPunct="0"/>
            <a:r>
              <a:rPr lang="en-US" dirty="0"/>
              <a:t>Operator precedence determines the grouping of terms in an expression. This affects how an expression is evaluated. Certain operators have higher precedence than others; for example, the multiplication operator has higher precedence than the addition operator:</a:t>
            </a:r>
          </a:p>
          <a:p>
            <a:pPr hangingPunct="0"/>
            <a:r>
              <a:rPr lang="en-US" dirty="0"/>
              <a:t>For example, x = 7 + 3 * 2;</a:t>
            </a:r>
          </a:p>
          <a:p>
            <a:pPr hangingPunct="0"/>
            <a:r>
              <a:rPr lang="en-US"/>
              <a:t>Here x </a:t>
            </a:r>
            <a:r>
              <a:rPr lang="en-US" dirty="0"/>
              <a:t>is assigned 13, not 20 because operator * has higher precedence than +, so it first gets multiplied with 3*2 and then adds into 7.</a:t>
            </a:r>
          </a:p>
          <a:p>
            <a:endParaRPr lang="en-US" dirty="0"/>
          </a:p>
        </p:txBody>
      </p:sp>
      <p:sp>
        <p:nvSpPr>
          <p:cNvPr id="4" name="Date Placeholder 3"/>
          <p:cNvSpPr>
            <a:spLocks noGrp="1"/>
          </p:cNvSpPr>
          <p:nvPr>
            <p:ph type="dt" sz="half" idx="10"/>
          </p:nvPr>
        </p:nvSpPr>
        <p:spPr/>
        <p:txBody>
          <a:bodyPr/>
          <a:lstStyle/>
          <a:p>
            <a:fld id="{E8B14CC0-DEAB-4CF0-8A35-EF39E02F897C}"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39</a:t>
            </a:fld>
            <a:endParaRPr lang="en-US"/>
          </a:p>
        </p:txBody>
      </p:sp>
    </p:spTree>
    <p:extLst>
      <p:ext uri="{BB962C8B-B14F-4D97-AF65-F5344CB8AC3E}">
        <p14:creationId xmlns:p14="http://schemas.microsoft.com/office/powerpoint/2010/main" val="4178319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Operators based on operands</a:t>
            </a:r>
          </a:p>
        </p:txBody>
      </p:sp>
      <p:sp>
        <p:nvSpPr>
          <p:cNvPr id="3" name="Content Placeholder 2"/>
          <p:cNvSpPr>
            <a:spLocks noGrp="1"/>
          </p:cNvSpPr>
          <p:nvPr>
            <p:ph idx="1"/>
          </p:nvPr>
        </p:nvSpPr>
        <p:spPr/>
        <p:txBody>
          <a:bodyPr/>
          <a:lstStyle/>
          <a:p>
            <a:r>
              <a:rPr lang="en-US" dirty="0"/>
              <a:t>Unary Operator</a:t>
            </a:r>
          </a:p>
          <a:p>
            <a:r>
              <a:rPr lang="en-US" dirty="0"/>
              <a:t>Binary Operator</a:t>
            </a:r>
          </a:p>
          <a:p>
            <a:r>
              <a:rPr lang="en-US" dirty="0"/>
              <a:t>Ternary Operator</a:t>
            </a:r>
          </a:p>
        </p:txBody>
      </p:sp>
      <p:sp>
        <p:nvSpPr>
          <p:cNvPr id="4" name="Date Placeholder 3"/>
          <p:cNvSpPr>
            <a:spLocks noGrp="1"/>
          </p:cNvSpPr>
          <p:nvPr>
            <p:ph type="dt" sz="half" idx="10"/>
          </p:nvPr>
        </p:nvSpPr>
        <p:spPr/>
        <p:txBody>
          <a:bodyPr/>
          <a:lstStyle/>
          <a:p>
            <a:fld id="{D2F00EE6-7CCD-4D80-BBF5-4F262E3E192B}"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a:t>
            </a:fld>
            <a:endParaRPr lang="en-US"/>
          </a:p>
        </p:txBody>
      </p:sp>
    </p:spTree>
    <p:extLst>
      <p:ext uri="{BB962C8B-B14F-4D97-AF65-F5344CB8AC3E}">
        <p14:creationId xmlns:p14="http://schemas.microsoft.com/office/powerpoint/2010/main" val="103637811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83085746"/>
              </p:ext>
            </p:extLst>
          </p:nvPr>
        </p:nvGraphicFramePr>
        <p:xfrm>
          <a:off x="438912" y="786380"/>
          <a:ext cx="9428925" cy="4950345"/>
        </p:xfrm>
        <a:graphic>
          <a:graphicData uri="http://schemas.openxmlformats.org/drawingml/2006/table">
            <a:tbl>
              <a:tblPr firstRow="1" firstCol="1" bandRow="1">
                <a:tableStyleId>{5C22544A-7EE6-4342-B048-85BDC9FD1C3A}</a:tableStyleId>
              </a:tblPr>
              <a:tblGrid>
                <a:gridCol w="1572768">
                  <a:extLst>
                    <a:ext uri="{9D8B030D-6E8A-4147-A177-3AD203B41FA5}">
                      <a16:colId xmlns:a16="http://schemas.microsoft.com/office/drawing/2014/main" xmlns="" val="20000"/>
                    </a:ext>
                  </a:extLst>
                </a:gridCol>
                <a:gridCol w="5970372">
                  <a:extLst>
                    <a:ext uri="{9D8B030D-6E8A-4147-A177-3AD203B41FA5}">
                      <a16:colId xmlns:a16="http://schemas.microsoft.com/office/drawing/2014/main" xmlns="" val="20001"/>
                    </a:ext>
                  </a:extLst>
                </a:gridCol>
                <a:gridCol w="1885785">
                  <a:extLst>
                    <a:ext uri="{9D8B030D-6E8A-4147-A177-3AD203B41FA5}">
                      <a16:colId xmlns:a16="http://schemas.microsoft.com/office/drawing/2014/main" xmlns="" val="20002"/>
                    </a:ext>
                  </a:extLst>
                </a:gridCol>
              </a:tblGrid>
              <a:tr h="309225">
                <a:tc>
                  <a:txBody>
                    <a:bodyPr/>
                    <a:lstStyle/>
                    <a:p>
                      <a:pPr marL="0" marR="0">
                        <a:lnSpc>
                          <a:spcPts val="1650"/>
                        </a:lnSpc>
                        <a:spcBef>
                          <a:spcPts val="0"/>
                        </a:spcBef>
                        <a:spcAft>
                          <a:spcPts val="1500"/>
                        </a:spcAft>
                      </a:pPr>
                      <a:r>
                        <a:rPr lang="en-US" sz="1050" dirty="0">
                          <a:solidFill>
                            <a:srgbClr val="7030A0"/>
                          </a:solidFill>
                          <a:effectLst/>
                        </a:rPr>
                        <a:t>Category </a:t>
                      </a:r>
                      <a:endParaRPr lang="en-US" sz="1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solidFill>
                  </a:tcPr>
                </a:tc>
                <a:tc>
                  <a:txBody>
                    <a:bodyPr/>
                    <a:lstStyle/>
                    <a:p>
                      <a:pPr marL="0" marR="0">
                        <a:lnSpc>
                          <a:spcPts val="1650"/>
                        </a:lnSpc>
                        <a:spcBef>
                          <a:spcPts val="0"/>
                        </a:spcBef>
                        <a:spcAft>
                          <a:spcPts val="1500"/>
                        </a:spcAft>
                      </a:pPr>
                      <a:r>
                        <a:rPr lang="en-US" sz="1050">
                          <a:solidFill>
                            <a:srgbClr val="7030A0"/>
                          </a:solidFill>
                          <a:effectLst/>
                        </a:rPr>
                        <a:t>Operator </a:t>
                      </a:r>
                      <a:endParaRPr lang="en-US" sz="11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solidFill>
                  </a:tcPr>
                </a:tc>
                <a:tc>
                  <a:txBody>
                    <a:bodyPr/>
                    <a:lstStyle/>
                    <a:p>
                      <a:pPr marL="0" marR="0">
                        <a:lnSpc>
                          <a:spcPts val="1650"/>
                        </a:lnSpc>
                        <a:spcBef>
                          <a:spcPts val="0"/>
                        </a:spcBef>
                        <a:spcAft>
                          <a:spcPts val="1500"/>
                        </a:spcAft>
                      </a:pPr>
                      <a:r>
                        <a:rPr lang="en-US" sz="1050" dirty="0">
                          <a:solidFill>
                            <a:srgbClr val="7030A0"/>
                          </a:solidFill>
                          <a:effectLst/>
                        </a:rPr>
                        <a:t>Associativity </a:t>
                      </a:r>
                      <a:endParaRPr lang="en-US" sz="1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solidFill>
                  </a:tcPr>
                </a:tc>
                <a:extLst>
                  <a:ext uri="{0D108BD9-81ED-4DB2-BD59-A6C34878D82A}">
                    <a16:rowId xmlns:a16="http://schemas.microsoft.com/office/drawing/2014/main" xmlns="" val="10000"/>
                  </a:ext>
                </a:extLst>
              </a:tr>
              <a:tr h="309408">
                <a:tc>
                  <a:txBody>
                    <a:bodyPr/>
                    <a:lstStyle/>
                    <a:p>
                      <a:pPr marL="0" marR="0">
                        <a:lnSpc>
                          <a:spcPts val="1650"/>
                        </a:lnSpc>
                        <a:spcBef>
                          <a:spcPts val="0"/>
                        </a:spcBef>
                        <a:spcAft>
                          <a:spcPts val="1500"/>
                        </a:spcAft>
                      </a:pPr>
                      <a:r>
                        <a:rPr lang="en-US" sz="1050" dirty="0">
                          <a:effectLst/>
                        </a:rPr>
                        <a:t>Postfix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dirty="0">
                          <a:effectLst/>
                        </a:rPr>
                        <a:t>() [] . (dot operator)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1"/>
                  </a:ext>
                </a:extLst>
              </a:tr>
              <a:tr h="309408">
                <a:tc>
                  <a:txBody>
                    <a:bodyPr/>
                    <a:lstStyle/>
                    <a:p>
                      <a:pPr marL="0" marR="0">
                        <a:lnSpc>
                          <a:spcPts val="1650"/>
                        </a:lnSpc>
                        <a:spcBef>
                          <a:spcPts val="0"/>
                        </a:spcBef>
                        <a:spcAft>
                          <a:spcPts val="1500"/>
                        </a:spcAft>
                      </a:pPr>
                      <a:r>
                        <a:rPr lang="en-US" sz="1050">
                          <a:effectLst/>
                        </a:rPr>
                        <a:t>Unary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 -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Right to left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2"/>
                  </a:ext>
                </a:extLst>
              </a:tr>
              <a:tr h="309408">
                <a:tc>
                  <a:txBody>
                    <a:bodyPr/>
                    <a:lstStyle/>
                    <a:p>
                      <a:pPr marL="0" marR="0">
                        <a:lnSpc>
                          <a:spcPts val="1650"/>
                        </a:lnSpc>
                        <a:spcBef>
                          <a:spcPts val="0"/>
                        </a:spcBef>
                        <a:spcAft>
                          <a:spcPts val="1500"/>
                        </a:spcAft>
                      </a:pPr>
                      <a:r>
                        <a:rPr lang="en-US" sz="1050" dirty="0">
                          <a:effectLst/>
                        </a:rPr>
                        <a:t>Multiplicative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dirty="0">
                          <a:effectLst/>
                        </a:rPr>
                        <a:t>* /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3"/>
                  </a:ext>
                </a:extLst>
              </a:tr>
              <a:tr h="309408">
                <a:tc>
                  <a:txBody>
                    <a:bodyPr/>
                    <a:lstStyle/>
                    <a:p>
                      <a:pPr marL="0" marR="0">
                        <a:lnSpc>
                          <a:spcPts val="1650"/>
                        </a:lnSpc>
                        <a:spcBef>
                          <a:spcPts val="0"/>
                        </a:spcBef>
                        <a:spcAft>
                          <a:spcPts val="1500"/>
                        </a:spcAft>
                      </a:pPr>
                      <a:r>
                        <a:rPr lang="en-US" sz="1050">
                          <a:effectLst/>
                        </a:rPr>
                        <a:t>Additive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dirty="0">
                          <a:effectLst/>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4"/>
                  </a:ext>
                </a:extLst>
              </a:tr>
              <a:tr h="309408">
                <a:tc>
                  <a:txBody>
                    <a:bodyPr/>
                    <a:lstStyle/>
                    <a:p>
                      <a:pPr marL="0" marR="0">
                        <a:lnSpc>
                          <a:spcPts val="1650"/>
                        </a:lnSpc>
                        <a:spcBef>
                          <a:spcPts val="0"/>
                        </a:spcBef>
                        <a:spcAft>
                          <a:spcPts val="1500"/>
                        </a:spcAft>
                      </a:pPr>
                      <a:r>
                        <a:rPr lang="en-US" sz="1050">
                          <a:effectLst/>
                        </a:rPr>
                        <a:t>Shift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&gt;&gt; &gt;&gt;&gt; &lt;&lt;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5"/>
                  </a:ext>
                </a:extLst>
              </a:tr>
              <a:tr h="309408">
                <a:tc>
                  <a:txBody>
                    <a:bodyPr/>
                    <a:lstStyle/>
                    <a:p>
                      <a:pPr marL="0" marR="0">
                        <a:lnSpc>
                          <a:spcPts val="1650"/>
                        </a:lnSpc>
                        <a:spcBef>
                          <a:spcPts val="0"/>
                        </a:spcBef>
                        <a:spcAft>
                          <a:spcPts val="1500"/>
                        </a:spcAft>
                      </a:pPr>
                      <a:r>
                        <a:rPr lang="en-US" sz="1050">
                          <a:effectLst/>
                        </a:rPr>
                        <a:t>Relational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&gt; &gt;= &lt; &lt;=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6"/>
                  </a:ext>
                </a:extLst>
              </a:tr>
              <a:tr h="309408">
                <a:tc>
                  <a:txBody>
                    <a:bodyPr/>
                    <a:lstStyle/>
                    <a:p>
                      <a:pPr marL="0" marR="0">
                        <a:lnSpc>
                          <a:spcPts val="1650"/>
                        </a:lnSpc>
                        <a:spcBef>
                          <a:spcPts val="0"/>
                        </a:spcBef>
                        <a:spcAft>
                          <a:spcPts val="1500"/>
                        </a:spcAft>
                      </a:pPr>
                      <a:r>
                        <a:rPr lang="en-US" sz="1050">
                          <a:effectLst/>
                        </a:rPr>
                        <a:t>Equality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7"/>
                  </a:ext>
                </a:extLst>
              </a:tr>
              <a:tr h="309408">
                <a:tc>
                  <a:txBody>
                    <a:bodyPr/>
                    <a:lstStyle/>
                    <a:p>
                      <a:pPr marL="0" marR="0">
                        <a:lnSpc>
                          <a:spcPts val="1650"/>
                        </a:lnSpc>
                        <a:spcBef>
                          <a:spcPts val="0"/>
                        </a:spcBef>
                        <a:spcAft>
                          <a:spcPts val="1500"/>
                        </a:spcAft>
                      </a:pPr>
                      <a:r>
                        <a:rPr lang="en-US" sz="1050">
                          <a:effectLst/>
                        </a:rPr>
                        <a:t>Bitwise AND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&amp;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8"/>
                  </a:ext>
                </a:extLst>
              </a:tr>
              <a:tr h="309408">
                <a:tc>
                  <a:txBody>
                    <a:bodyPr/>
                    <a:lstStyle/>
                    <a:p>
                      <a:pPr marL="0" marR="0">
                        <a:lnSpc>
                          <a:spcPts val="1650"/>
                        </a:lnSpc>
                        <a:spcBef>
                          <a:spcPts val="0"/>
                        </a:spcBef>
                        <a:spcAft>
                          <a:spcPts val="1500"/>
                        </a:spcAft>
                      </a:pPr>
                      <a:r>
                        <a:rPr lang="en-US" sz="1050">
                          <a:effectLst/>
                        </a:rPr>
                        <a:t>Bitwise XOR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09"/>
                  </a:ext>
                </a:extLst>
              </a:tr>
              <a:tr h="309408">
                <a:tc>
                  <a:txBody>
                    <a:bodyPr/>
                    <a:lstStyle/>
                    <a:p>
                      <a:pPr marL="0" marR="0">
                        <a:lnSpc>
                          <a:spcPts val="1650"/>
                        </a:lnSpc>
                        <a:spcBef>
                          <a:spcPts val="0"/>
                        </a:spcBef>
                        <a:spcAft>
                          <a:spcPts val="1500"/>
                        </a:spcAft>
                      </a:pPr>
                      <a:r>
                        <a:rPr lang="en-US" sz="1050">
                          <a:effectLst/>
                        </a:rPr>
                        <a:t>Bitwise 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10"/>
                  </a:ext>
                </a:extLst>
              </a:tr>
              <a:tr h="309408">
                <a:tc>
                  <a:txBody>
                    <a:bodyPr/>
                    <a:lstStyle/>
                    <a:p>
                      <a:pPr marL="0" marR="0">
                        <a:lnSpc>
                          <a:spcPts val="1650"/>
                        </a:lnSpc>
                        <a:spcBef>
                          <a:spcPts val="0"/>
                        </a:spcBef>
                        <a:spcAft>
                          <a:spcPts val="1500"/>
                        </a:spcAft>
                      </a:pPr>
                      <a:r>
                        <a:rPr lang="en-US" sz="1050">
                          <a:effectLst/>
                        </a:rPr>
                        <a:t>Logical AND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&amp;&amp;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11"/>
                  </a:ext>
                </a:extLst>
              </a:tr>
              <a:tr h="309408">
                <a:tc>
                  <a:txBody>
                    <a:bodyPr/>
                    <a:lstStyle/>
                    <a:p>
                      <a:pPr marL="0" marR="0">
                        <a:lnSpc>
                          <a:spcPts val="1650"/>
                        </a:lnSpc>
                        <a:spcBef>
                          <a:spcPts val="0"/>
                        </a:spcBef>
                        <a:spcAft>
                          <a:spcPts val="1500"/>
                        </a:spcAft>
                      </a:pPr>
                      <a:r>
                        <a:rPr lang="en-US" sz="1050">
                          <a:effectLst/>
                        </a:rPr>
                        <a:t>Logical 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12"/>
                  </a:ext>
                </a:extLst>
              </a:tr>
              <a:tr h="309408">
                <a:tc>
                  <a:txBody>
                    <a:bodyPr/>
                    <a:lstStyle/>
                    <a:p>
                      <a:pPr marL="0" marR="0">
                        <a:lnSpc>
                          <a:spcPts val="1650"/>
                        </a:lnSpc>
                        <a:spcBef>
                          <a:spcPts val="0"/>
                        </a:spcBef>
                        <a:spcAft>
                          <a:spcPts val="1500"/>
                        </a:spcAft>
                      </a:pPr>
                      <a:r>
                        <a:rPr lang="en-US" sz="1050">
                          <a:effectLst/>
                        </a:rPr>
                        <a:t>Conditional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Right to left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13"/>
                  </a:ext>
                </a:extLst>
              </a:tr>
              <a:tr h="309408">
                <a:tc>
                  <a:txBody>
                    <a:bodyPr/>
                    <a:lstStyle/>
                    <a:p>
                      <a:pPr marL="0" marR="0">
                        <a:lnSpc>
                          <a:spcPts val="1650"/>
                        </a:lnSpc>
                        <a:spcBef>
                          <a:spcPts val="0"/>
                        </a:spcBef>
                        <a:spcAft>
                          <a:spcPts val="1500"/>
                        </a:spcAft>
                      </a:pPr>
                      <a:r>
                        <a:rPr lang="en-US" sz="1050">
                          <a:effectLst/>
                        </a:rPr>
                        <a:t>Assignment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 -= *= /= %= &gt;&gt;= &lt;&lt;= &amp;=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Right to left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14"/>
                  </a:ext>
                </a:extLst>
              </a:tr>
              <a:tr h="309408">
                <a:tc>
                  <a:txBody>
                    <a:bodyPr/>
                    <a:lstStyle/>
                    <a:p>
                      <a:pPr marL="0" marR="0">
                        <a:lnSpc>
                          <a:spcPts val="1650"/>
                        </a:lnSpc>
                        <a:spcBef>
                          <a:spcPts val="0"/>
                        </a:spcBef>
                        <a:spcAft>
                          <a:spcPts val="1500"/>
                        </a:spcAft>
                      </a:pPr>
                      <a:r>
                        <a:rPr lang="en-US" sz="1050" dirty="0">
                          <a:effectLst/>
                        </a:rPr>
                        <a:t>Comma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dirty="0">
                          <a:effectLst/>
                        </a:rPr>
                        <a:t>Left to right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0015"/>
                  </a:ext>
                </a:extLst>
              </a:tr>
            </a:tbl>
          </a:graphicData>
        </a:graphic>
      </p:graphicFrame>
      <p:sp>
        <p:nvSpPr>
          <p:cNvPr id="2" name="Date Placeholder 1"/>
          <p:cNvSpPr>
            <a:spLocks noGrp="1"/>
          </p:cNvSpPr>
          <p:nvPr>
            <p:ph type="dt" sz="half" idx="10"/>
          </p:nvPr>
        </p:nvSpPr>
        <p:spPr/>
        <p:txBody>
          <a:bodyPr/>
          <a:lstStyle/>
          <a:p>
            <a:fld id="{03E417F2-2E06-40A5-8BF0-B2C4D57A618F}" type="datetime1">
              <a:rPr lang="en-US" smtClean="0"/>
              <a:t>8/22/2019</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40</a:t>
            </a:fld>
            <a:endParaRPr lang="en-US"/>
          </a:p>
        </p:txBody>
      </p:sp>
    </p:spTree>
    <p:extLst>
      <p:ext uri="{BB962C8B-B14F-4D97-AF65-F5344CB8AC3E}">
        <p14:creationId xmlns:p14="http://schemas.microsoft.com/office/powerpoint/2010/main" val="3426826114"/>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 by step calculation</a:t>
            </a:r>
          </a:p>
        </p:txBody>
      </p:sp>
      <p:sp>
        <p:nvSpPr>
          <p:cNvPr id="6" name="Content Placeholder 5"/>
          <p:cNvSpPr>
            <a:spLocks noGrp="1"/>
          </p:cNvSpPr>
          <p:nvPr>
            <p:ph idx="1"/>
          </p:nvPr>
        </p:nvSpPr>
        <p:spPr/>
        <p:txBody>
          <a:bodyPr/>
          <a:lstStyle/>
          <a:p>
            <a:r>
              <a:rPr lang="en-US" dirty="0"/>
              <a:t>20+50%2*(10-2)</a:t>
            </a:r>
          </a:p>
          <a:p>
            <a:r>
              <a:rPr lang="en-US" dirty="0"/>
              <a:t>20+50%2*8</a:t>
            </a:r>
          </a:p>
          <a:p>
            <a:r>
              <a:rPr lang="en-US" dirty="0"/>
              <a:t>20+0*8</a:t>
            </a:r>
          </a:p>
          <a:p>
            <a:r>
              <a:rPr lang="en-US" dirty="0"/>
              <a:t>20+0</a:t>
            </a:r>
          </a:p>
          <a:p>
            <a:r>
              <a:rPr lang="en-US" dirty="0"/>
              <a:t>20</a:t>
            </a:r>
          </a:p>
          <a:p>
            <a:endParaRPr lang="en-US" dirty="0"/>
          </a:p>
          <a:p>
            <a:r>
              <a:rPr lang="en-US" b="1" dirty="0" err="1"/>
              <a:t>int</a:t>
            </a:r>
            <a:r>
              <a:rPr lang="en-US" b="1" dirty="0"/>
              <a:t> x = 20+50%2*(10-2);</a:t>
            </a:r>
          </a:p>
          <a:p>
            <a:r>
              <a:rPr lang="en-US" dirty="0" err="1"/>
              <a:t>System.</a:t>
            </a:r>
            <a:r>
              <a:rPr lang="en-US" i="1" dirty="0" err="1"/>
              <a:t>out.println</a:t>
            </a:r>
            <a:r>
              <a:rPr lang="en-US" i="1" dirty="0"/>
              <a:t>("x value: "+x);</a:t>
            </a:r>
          </a:p>
          <a:p>
            <a:r>
              <a:rPr lang="en-US" i="1" dirty="0"/>
              <a:t>Output: </a:t>
            </a:r>
            <a:r>
              <a:rPr lang="en-US" i="1"/>
              <a:t>x value: 20</a:t>
            </a:r>
            <a:endParaRPr lang="en-US" dirty="0"/>
          </a:p>
          <a:p>
            <a:endParaRPr lang="en-US" dirty="0"/>
          </a:p>
        </p:txBody>
      </p:sp>
      <p:sp>
        <p:nvSpPr>
          <p:cNvPr id="2" name="Date Placeholder 1"/>
          <p:cNvSpPr>
            <a:spLocks noGrp="1"/>
          </p:cNvSpPr>
          <p:nvPr>
            <p:ph type="dt" sz="half" idx="10"/>
          </p:nvPr>
        </p:nvSpPr>
        <p:spPr/>
        <p:txBody>
          <a:bodyPr/>
          <a:lstStyle/>
          <a:p>
            <a:fld id="{F693CDA4-7DD0-440A-BB61-0BB5ECD8D016}" type="datetime1">
              <a:rPr lang="en-US" smtClean="0"/>
              <a:t>8/22/2019</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41</a:t>
            </a:fld>
            <a:endParaRPr lang="en-US"/>
          </a:p>
        </p:txBody>
      </p:sp>
    </p:spTree>
    <p:extLst>
      <p:ext uri="{BB962C8B-B14F-4D97-AF65-F5344CB8AC3E}">
        <p14:creationId xmlns:p14="http://schemas.microsoft.com/office/powerpoint/2010/main" val="889607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 and ==</a:t>
            </a:r>
          </a:p>
        </p:txBody>
      </p:sp>
      <p:sp>
        <p:nvSpPr>
          <p:cNvPr id="3" name="Content Placeholder 2"/>
          <p:cNvSpPr>
            <a:spLocks noGrp="1"/>
          </p:cNvSpPr>
          <p:nvPr>
            <p:ph idx="1"/>
          </p:nvPr>
        </p:nvSpPr>
        <p:spPr/>
        <p:txBody>
          <a:bodyPr/>
          <a:lstStyle/>
          <a:p>
            <a:r>
              <a:rPr lang="en-US" dirty="0"/>
              <a:t>= is assignment operator, it assigns value to the variable</a:t>
            </a:r>
          </a:p>
          <a:p>
            <a:r>
              <a:rPr lang="en-US" dirty="0"/>
              <a:t>== is comparison operator, it compares two values if both are same returns true, else returns false</a:t>
            </a:r>
          </a:p>
          <a:p>
            <a:r>
              <a:rPr lang="en-US" dirty="0"/>
              <a:t>Ex:</a:t>
            </a:r>
          </a:p>
          <a:p>
            <a:r>
              <a:rPr lang="en-US" dirty="0" err="1"/>
              <a:t>int</a:t>
            </a:r>
            <a:r>
              <a:rPr lang="en-US" dirty="0"/>
              <a:t> a = 10;</a:t>
            </a:r>
          </a:p>
          <a:p>
            <a:r>
              <a:rPr lang="en-US" dirty="0" err="1"/>
              <a:t>i</a:t>
            </a:r>
            <a:r>
              <a:rPr lang="en-US"/>
              <a:t>nt</a:t>
            </a:r>
            <a:r>
              <a:rPr lang="en-US" dirty="0"/>
              <a:t> b = 10;</a:t>
            </a:r>
          </a:p>
          <a:p>
            <a:r>
              <a:rPr lang="en-US" dirty="0"/>
              <a:t>If(a==b){</a:t>
            </a:r>
          </a:p>
          <a:p>
            <a:pPr lvl="1"/>
            <a:r>
              <a:rPr lang="en-US" dirty="0" err="1"/>
              <a:t>System.out.println</a:t>
            </a:r>
            <a:r>
              <a:rPr lang="en-US" dirty="0"/>
              <a:t>(“both are same”);</a:t>
            </a:r>
          </a:p>
          <a:p>
            <a:r>
              <a:rPr lang="en-US" dirty="0"/>
              <a:t>}</a:t>
            </a:r>
          </a:p>
        </p:txBody>
      </p:sp>
      <p:sp>
        <p:nvSpPr>
          <p:cNvPr id="4" name="Date Placeholder 3"/>
          <p:cNvSpPr>
            <a:spLocks noGrp="1"/>
          </p:cNvSpPr>
          <p:nvPr>
            <p:ph type="dt" sz="half" idx="10"/>
          </p:nvPr>
        </p:nvSpPr>
        <p:spPr/>
        <p:txBody>
          <a:bodyPr/>
          <a:lstStyle/>
          <a:p>
            <a:fld id="{7B0A90B6-B900-4611-BE3B-E8CEC6C4E5A6}"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42</a:t>
            </a:fld>
            <a:endParaRPr lang="en-US"/>
          </a:p>
        </p:txBody>
      </p:sp>
    </p:spTree>
    <p:extLst>
      <p:ext uri="{BB962C8B-B14F-4D97-AF65-F5344CB8AC3E}">
        <p14:creationId xmlns:p14="http://schemas.microsoft.com/office/powerpoint/2010/main" val="2147879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b="1" dirty="0"/>
              <a:t>public class Test {</a:t>
            </a:r>
          </a:p>
          <a:p>
            <a:r>
              <a:rPr lang="en-US" b="1" dirty="0"/>
              <a:t>public static void main(String[] </a:t>
            </a:r>
            <a:r>
              <a:rPr lang="en-US" b="1" dirty="0" err="1"/>
              <a:t>args</a:t>
            </a:r>
            <a:r>
              <a:rPr lang="en-US" b="1" dirty="0"/>
              <a:t>) {</a:t>
            </a:r>
          </a:p>
          <a:p>
            <a:r>
              <a:rPr lang="en-US" dirty="0"/>
              <a:t>Object no = 10.234;</a:t>
            </a:r>
          </a:p>
          <a:p>
            <a:r>
              <a:rPr lang="en-US" dirty="0"/>
              <a:t>String[] names = {"</a:t>
            </a:r>
            <a:r>
              <a:rPr lang="en-US" dirty="0" err="1"/>
              <a:t>Srinu</a:t>
            </a:r>
            <a:r>
              <a:rPr lang="en-US" dirty="0"/>
              <a:t>","Kiran"};</a:t>
            </a:r>
          </a:p>
          <a:p>
            <a:r>
              <a:rPr lang="en-US" dirty="0" err="1"/>
              <a:t>System.</a:t>
            </a:r>
            <a:r>
              <a:rPr lang="en-US" b="1" i="1" dirty="0" err="1"/>
              <a:t>out.println</a:t>
            </a:r>
            <a:r>
              <a:rPr lang="en-US" b="1" i="1" dirty="0"/>
              <a:t>(no </a:t>
            </a:r>
            <a:r>
              <a:rPr lang="en-US" b="1" i="1" dirty="0" err="1"/>
              <a:t>instanceof</a:t>
            </a:r>
            <a:r>
              <a:rPr lang="en-US" b="1" i="1" dirty="0"/>
              <a:t> Float);</a:t>
            </a:r>
          </a:p>
          <a:p>
            <a:r>
              <a:rPr lang="en-US" dirty="0" err="1"/>
              <a:t>System.</a:t>
            </a:r>
            <a:r>
              <a:rPr lang="en-US" b="1" i="1" dirty="0" err="1"/>
              <a:t>out.println</a:t>
            </a:r>
            <a:r>
              <a:rPr lang="en-US" b="1" i="1" dirty="0"/>
              <a:t>(no </a:t>
            </a:r>
            <a:r>
              <a:rPr lang="en-US" b="1" i="1" dirty="0" err="1"/>
              <a:t>instanceof</a:t>
            </a:r>
            <a:r>
              <a:rPr lang="en-US" b="1" i="1" dirty="0"/>
              <a:t> Double);</a:t>
            </a:r>
          </a:p>
          <a:p>
            <a:r>
              <a:rPr lang="en-US" dirty="0" err="1"/>
              <a:t>System.</a:t>
            </a:r>
            <a:r>
              <a:rPr lang="en-US" b="1" i="1" dirty="0" err="1"/>
              <a:t>out.println</a:t>
            </a:r>
            <a:r>
              <a:rPr lang="en-US" b="1" i="1" dirty="0"/>
              <a:t>(names </a:t>
            </a:r>
            <a:r>
              <a:rPr lang="en-US" b="1" i="1" dirty="0" err="1"/>
              <a:t>instanceof</a:t>
            </a:r>
            <a:r>
              <a:rPr lang="en-US" b="1" i="1" dirty="0"/>
              <a:t> String[]);</a:t>
            </a:r>
          </a:p>
          <a:p>
            <a:r>
              <a:rPr lang="en-US" dirty="0"/>
              <a:t>}</a:t>
            </a:r>
          </a:p>
          <a:p>
            <a:r>
              <a:rPr lang="en-US" dirty="0"/>
              <a:t>}</a:t>
            </a:r>
          </a:p>
          <a:p>
            <a:endParaRPr lang="en-US" dirty="0"/>
          </a:p>
        </p:txBody>
      </p:sp>
      <p:sp>
        <p:nvSpPr>
          <p:cNvPr id="4" name="Date Placeholder 3"/>
          <p:cNvSpPr>
            <a:spLocks noGrp="1"/>
          </p:cNvSpPr>
          <p:nvPr>
            <p:ph type="dt" sz="half" idx="10"/>
          </p:nvPr>
        </p:nvSpPr>
        <p:spPr/>
        <p:txBody>
          <a:bodyPr/>
          <a:lstStyle/>
          <a:p>
            <a:fld id="{9174C69C-387A-4115-B59A-5D1A4F57FB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43</a:t>
            </a:fld>
            <a:endParaRPr lang="en-US"/>
          </a:p>
        </p:txBody>
      </p:sp>
    </p:spTree>
    <p:extLst>
      <p:ext uri="{BB962C8B-B14F-4D97-AF65-F5344CB8AC3E}">
        <p14:creationId xmlns:p14="http://schemas.microsoft.com/office/powerpoint/2010/main" val="3995025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False</a:t>
            </a:r>
          </a:p>
          <a:p>
            <a:r>
              <a:rPr lang="en-US" dirty="0"/>
              <a:t>True</a:t>
            </a:r>
          </a:p>
          <a:p>
            <a:r>
              <a:rPr lang="en-US" dirty="0"/>
              <a:t>True</a:t>
            </a:r>
          </a:p>
          <a:p>
            <a:endParaRPr lang="en-US" dirty="0"/>
          </a:p>
        </p:txBody>
      </p:sp>
      <p:sp>
        <p:nvSpPr>
          <p:cNvPr id="4" name="Date Placeholder 3"/>
          <p:cNvSpPr>
            <a:spLocks noGrp="1"/>
          </p:cNvSpPr>
          <p:nvPr>
            <p:ph type="dt" sz="half" idx="10"/>
          </p:nvPr>
        </p:nvSpPr>
        <p:spPr/>
        <p:txBody>
          <a:bodyPr/>
          <a:lstStyle/>
          <a:p>
            <a:fld id="{9174C69C-387A-4115-B59A-5D1A4F57FB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44</a:t>
            </a:fld>
            <a:endParaRPr lang="en-US"/>
          </a:p>
        </p:txBody>
      </p:sp>
    </p:spTree>
    <p:extLst>
      <p:ext uri="{BB962C8B-B14F-4D97-AF65-F5344CB8AC3E}">
        <p14:creationId xmlns:p14="http://schemas.microsoft.com/office/powerpoint/2010/main" val="3873771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15D0D7D7-DFD9-456D-8CE5-9AF34C2AACFB}"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45</a:t>
            </a:fld>
            <a:endParaRPr lang="en-US"/>
          </a:p>
        </p:txBody>
      </p:sp>
    </p:spTree>
    <p:extLst>
      <p:ext uri="{BB962C8B-B14F-4D97-AF65-F5344CB8AC3E}">
        <p14:creationId xmlns:p14="http://schemas.microsoft.com/office/powerpoint/2010/main" val="3467684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Program to swap two numbers</a:t>
            </a:r>
          </a:p>
        </p:txBody>
      </p:sp>
      <p:sp>
        <p:nvSpPr>
          <p:cNvPr id="3" name="Content Placeholder 2"/>
          <p:cNvSpPr>
            <a:spLocks noGrp="1"/>
          </p:cNvSpPr>
          <p:nvPr>
            <p:ph idx="1"/>
          </p:nvPr>
        </p:nvSpPr>
        <p:spPr/>
        <p:txBody>
          <a:bodyPr/>
          <a:lstStyle/>
          <a:p>
            <a:r>
              <a:rPr lang="en-US" b="1" dirty="0" err="1"/>
              <a:t>int</a:t>
            </a:r>
            <a:r>
              <a:rPr lang="en-US" b="1" dirty="0"/>
              <a:t> a = 20, b = 10;</a:t>
            </a:r>
          </a:p>
          <a:p>
            <a:r>
              <a:rPr lang="en-US" dirty="0"/>
              <a:t>b = (</a:t>
            </a:r>
            <a:r>
              <a:rPr lang="en-US" dirty="0" err="1"/>
              <a:t>a+b</a:t>
            </a:r>
            <a:r>
              <a:rPr lang="en-US"/>
              <a:t>) - (a=b);</a:t>
            </a:r>
          </a:p>
        </p:txBody>
      </p:sp>
      <p:sp>
        <p:nvSpPr>
          <p:cNvPr id="4" name="Date Placeholder 3"/>
          <p:cNvSpPr>
            <a:spLocks noGrp="1"/>
          </p:cNvSpPr>
          <p:nvPr>
            <p:ph type="dt" sz="half" idx="10"/>
          </p:nvPr>
        </p:nvSpPr>
        <p:spPr/>
        <p:txBody>
          <a:bodyPr/>
          <a:lstStyle/>
          <a:p>
            <a:fld id="{9174C69C-387A-4115-B59A-5D1A4F57FB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46</a:t>
            </a:fld>
            <a:endParaRPr lang="en-US"/>
          </a:p>
        </p:txBody>
      </p:sp>
    </p:spTree>
    <p:extLst>
      <p:ext uri="{BB962C8B-B14F-4D97-AF65-F5344CB8AC3E}">
        <p14:creationId xmlns:p14="http://schemas.microsoft.com/office/powerpoint/2010/main" val="685274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Swapping of two numbers??</a:t>
            </a:r>
          </a:p>
        </p:txBody>
      </p:sp>
      <p:sp>
        <p:nvSpPr>
          <p:cNvPr id="4" name="Date Placeholder 3"/>
          <p:cNvSpPr>
            <a:spLocks noGrp="1"/>
          </p:cNvSpPr>
          <p:nvPr>
            <p:ph type="dt" sz="half" idx="10"/>
          </p:nvPr>
        </p:nvSpPr>
        <p:spPr/>
        <p:txBody>
          <a:bodyPr/>
          <a:lstStyle/>
          <a:p>
            <a:fld id="{9174C69C-387A-4115-B59A-5D1A4F57FB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47</a:t>
            </a:fld>
            <a:endParaRPr lang="en-US"/>
          </a:p>
        </p:txBody>
      </p:sp>
      <p:pic>
        <p:nvPicPr>
          <p:cNvPr id="1026" name="Picture 2" descr="https://scontent-sit4-1.xx.fbcdn.net/hphotos-xft1/v/t1.0-9/12802976_989922811056597_8723615146311432587_n.jpg?oh=fc0e092ea3ecd079f0ae396ade10811d&amp;oe=5793D0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300" y="2160588"/>
            <a:ext cx="38814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146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	</a:t>
            </a:r>
          </a:p>
        </p:txBody>
      </p:sp>
      <p:sp>
        <p:nvSpPr>
          <p:cNvPr id="3" name="Content Placeholder 2"/>
          <p:cNvSpPr>
            <a:spLocks noGrp="1"/>
          </p:cNvSpPr>
          <p:nvPr>
            <p:ph idx="1"/>
          </p:nvPr>
        </p:nvSpPr>
        <p:spPr/>
        <p:txBody>
          <a:bodyPr/>
          <a:lstStyle/>
          <a:p>
            <a:r>
              <a:rPr lang="en-US" dirty="0"/>
              <a:t>Write a program to swap two numbers with out using third variable??</a:t>
            </a:r>
          </a:p>
        </p:txBody>
      </p:sp>
      <p:sp>
        <p:nvSpPr>
          <p:cNvPr id="4" name="Date Placeholder 3"/>
          <p:cNvSpPr>
            <a:spLocks noGrp="1"/>
          </p:cNvSpPr>
          <p:nvPr>
            <p:ph type="dt" sz="half" idx="10"/>
          </p:nvPr>
        </p:nvSpPr>
        <p:spPr/>
        <p:txBody>
          <a:bodyPr/>
          <a:lstStyle/>
          <a:p>
            <a:fld id="{9174C69C-387A-4115-B59A-5D1A4F57FB4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48</a:t>
            </a:fld>
            <a:endParaRPr lang="en-US"/>
          </a:p>
        </p:txBody>
      </p:sp>
    </p:spTree>
    <p:extLst>
      <p:ext uri="{BB962C8B-B14F-4D97-AF65-F5344CB8AC3E}">
        <p14:creationId xmlns:p14="http://schemas.microsoft.com/office/powerpoint/2010/main" val="1941072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Write a program to find out the least number of two numbers (using conditional operator)</a:t>
            </a:r>
          </a:p>
        </p:txBody>
      </p:sp>
      <p:sp>
        <p:nvSpPr>
          <p:cNvPr id="4" name="Date Placeholder 3"/>
          <p:cNvSpPr>
            <a:spLocks noGrp="1"/>
          </p:cNvSpPr>
          <p:nvPr>
            <p:ph type="dt" sz="half" idx="10"/>
          </p:nvPr>
        </p:nvSpPr>
        <p:spPr/>
        <p:txBody>
          <a:bodyPr/>
          <a:lstStyle/>
          <a:p>
            <a:fld id="{ACFE0912-3305-4256-ACCD-FEF01645B277}"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49</a:t>
            </a:fld>
            <a:endParaRPr lang="en-US"/>
          </a:p>
        </p:txBody>
      </p:sp>
    </p:spTree>
    <p:extLst>
      <p:ext uri="{BB962C8B-B14F-4D97-AF65-F5344CB8AC3E}">
        <p14:creationId xmlns:p14="http://schemas.microsoft.com/office/powerpoint/2010/main" val="339272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Operator</a:t>
            </a:r>
          </a:p>
        </p:txBody>
      </p:sp>
      <p:sp>
        <p:nvSpPr>
          <p:cNvPr id="3" name="Content Placeholder 2"/>
          <p:cNvSpPr>
            <a:spLocks noGrp="1"/>
          </p:cNvSpPr>
          <p:nvPr>
            <p:ph idx="1"/>
          </p:nvPr>
        </p:nvSpPr>
        <p:spPr/>
        <p:txBody>
          <a:bodyPr/>
          <a:lstStyle/>
          <a:p>
            <a:r>
              <a:rPr lang="en-US" dirty="0"/>
              <a:t>Unary operator performs </a:t>
            </a:r>
            <a:r>
              <a:rPr lang="en-US"/>
              <a:t>action on single </a:t>
            </a:r>
            <a:r>
              <a:rPr lang="en-US" dirty="0"/>
              <a:t>operand</a:t>
            </a:r>
          </a:p>
          <a:p>
            <a:r>
              <a:rPr lang="en-US" dirty="0"/>
              <a:t>Ex: ++, --</a:t>
            </a:r>
          </a:p>
          <a:p>
            <a:r>
              <a:rPr lang="en-US" dirty="0"/>
              <a:t>A++, ++a, --a, a--</a:t>
            </a:r>
          </a:p>
        </p:txBody>
      </p:sp>
      <p:sp>
        <p:nvSpPr>
          <p:cNvPr id="4" name="Date Placeholder 3"/>
          <p:cNvSpPr>
            <a:spLocks noGrp="1"/>
          </p:cNvSpPr>
          <p:nvPr>
            <p:ph type="dt" sz="half" idx="10"/>
          </p:nvPr>
        </p:nvSpPr>
        <p:spPr/>
        <p:txBody>
          <a:bodyPr/>
          <a:lstStyle/>
          <a:p>
            <a:fld id="{C74A8852-D77D-4A29-A388-2C6B8FA2DBA6}"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5</a:t>
            </a:fld>
            <a:endParaRPr lang="en-US"/>
          </a:p>
        </p:txBody>
      </p:sp>
    </p:spTree>
    <p:extLst>
      <p:ext uri="{BB962C8B-B14F-4D97-AF65-F5344CB8AC3E}">
        <p14:creationId xmlns:p14="http://schemas.microsoft.com/office/powerpoint/2010/main" val="42543689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Operator	</a:t>
            </a:r>
          </a:p>
        </p:txBody>
      </p:sp>
      <p:sp>
        <p:nvSpPr>
          <p:cNvPr id="3" name="Content Placeholder 2"/>
          <p:cNvSpPr>
            <a:spLocks noGrp="1"/>
          </p:cNvSpPr>
          <p:nvPr>
            <p:ph idx="1"/>
          </p:nvPr>
        </p:nvSpPr>
        <p:spPr/>
        <p:txBody>
          <a:bodyPr/>
          <a:lstStyle/>
          <a:p>
            <a:r>
              <a:rPr lang="en-US" dirty="0"/>
              <a:t>It performs action on two operands</a:t>
            </a:r>
          </a:p>
          <a:p>
            <a:r>
              <a:rPr lang="en-US" dirty="0"/>
              <a:t>Ex: +, -, &amp;&amp;</a:t>
            </a:r>
          </a:p>
          <a:p>
            <a:r>
              <a:rPr lang="en-US" dirty="0" err="1"/>
              <a:t>A+b</a:t>
            </a:r>
            <a:r>
              <a:rPr lang="en-US" dirty="0"/>
              <a:t>, a-b, a*b, a&amp;&amp;b</a:t>
            </a:r>
          </a:p>
        </p:txBody>
      </p:sp>
      <p:sp>
        <p:nvSpPr>
          <p:cNvPr id="4" name="Date Placeholder 3"/>
          <p:cNvSpPr>
            <a:spLocks noGrp="1"/>
          </p:cNvSpPr>
          <p:nvPr>
            <p:ph type="dt" sz="half" idx="10"/>
          </p:nvPr>
        </p:nvSpPr>
        <p:spPr/>
        <p:txBody>
          <a:bodyPr/>
          <a:lstStyle/>
          <a:p>
            <a:fld id="{5956812C-1A70-4E9B-A6DF-0EE3B3A28D73}"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6</a:t>
            </a:fld>
            <a:endParaRPr lang="en-US"/>
          </a:p>
        </p:txBody>
      </p:sp>
    </p:spTree>
    <p:extLst>
      <p:ext uri="{BB962C8B-B14F-4D97-AF65-F5344CB8AC3E}">
        <p14:creationId xmlns:p14="http://schemas.microsoft.com/office/powerpoint/2010/main" val="42309409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r>
              <a:rPr lang="en-US" dirty="0"/>
              <a:t>It performs action on 3 operands</a:t>
            </a:r>
          </a:p>
          <a:p>
            <a:r>
              <a:rPr lang="en-US" dirty="0"/>
              <a:t>Ex: ?    :</a:t>
            </a:r>
          </a:p>
          <a:p>
            <a:r>
              <a:rPr lang="en-US" dirty="0"/>
              <a:t>Result = condition ? Result1 : result2;</a:t>
            </a:r>
          </a:p>
        </p:txBody>
      </p:sp>
      <p:sp>
        <p:nvSpPr>
          <p:cNvPr id="4" name="Date Placeholder 3"/>
          <p:cNvSpPr>
            <a:spLocks noGrp="1"/>
          </p:cNvSpPr>
          <p:nvPr>
            <p:ph type="dt" sz="half" idx="10"/>
          </p:nvPr>
        </p:nvSpPr>
        <p:spPr/>
        <p:txBody>
          <a:bodyPr/>
          <a:lstStyle/>
          <a:p>
            <a:fld id="{DC1727D6-6FE5-4E2B-86AA-11F06AFC380B}"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7</a:t>
            </a:fld>
            <a:endParaRPr lang="en-US"/>
          </a:p>
        </p:txBody>
      </p:sp>
    </p:spTree>
    <p:extLst>
      <p:ext uri="{BB962C8B-B14F-4D97-AF65-F5344CB8AC3E}">
        <p14:creationId xmlns:p14="http://schemas.microsoft.com/office/powerpoint/2010/main" val="18394336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Java provides a rich set of operators to manipulate variables. We can divide all the Java operators into the</a:t>
            </a:r>
            <a:br>
              <a:rPr lang="en-US" sz="2400" dirty="0"/>
            </a:br>
            <a:r>
              <a:rPr lang="en-US" sz="2400" dirty="0"/>
              <a:t> following groups:</a:t>
            </a:r>
            <a:br>
              <a:rPr lang="en-US" sz="2400" dirty="0"/>
            </a:br>
            <a:endParaRPr lang="en-US" sz="2400" dirty="0"/>
          </a:p>
        </p:txBody>
      </p:sp>
      <p:sp>
        <p:nvSpPr>
          <p:cNvPr id="3" name="Content Placeholder 2"/>
          <p:cNvSpPr>
            <a:spLocks noGrp="1"/>
          </p:cNvSpPr>
          <p:nvPr>
            <p:ph idx="1"/>
          </p:nvPr>
        </p:nvSpPr>
        <p:spPr/>
        <p:txBody>
          <a:bodyPr>
            <a:normAutofit/>
          </a:bodyPr>
          <a:lstStyle/>
          <a:p>
            <a:pPr lvl="0" hangingPunct="0"/>
            <a:r>
              <a:rPr lang="en-US" dirty="0"/>
              <a:t>Arithmetic Operators </a:t>
            </a:r>
          </a:p>
          <a:p>
            <a:r>
              <a:rPr lang="en-US" dirty="0"/>
              <a:t> Relational Operators </a:t>
            </a:r>
          </a:p>
          <a:p>
            <a:pPr lvl="0" hangingPunct="0"/>
            <a:r>
              <a:rPr lang="en-US" dirty="0"/>
              <a:t>Logical Operators </a:t>
            </a:r>
          </a:p>
          <a:p>
            <a:pPr lvl="0" hangingPunct="0"/>
            <a:r>
              <a:rPr lang="en-US" dirty="0"/>
              <a:t>Assignment Operators </a:t>
            </a:r>
          </a:p>
          <a:p>
            <a:pPr lvl="0" hangingPunct="0"/>
            <a:r>
              <a:rPr lang="en-US" dirty="0" err="1"/>
              <a:t>Misc</a:t>
            </a:r>
            <a:r>
              <a:rPr lang="en-US" dirty="0"/>
              <a:t> Operators </a:t>
            </a:r>
          </a:p>
          <a:p>
            <a:endParaRPr lang="en-US" dirty="0"/>
          </a:p>
        </p:txBody>
      </p:sp>
      <p:sp>
        <p:nvSpPr>
          <p:cNvPr id="4" name="Date Placeholder 3"/>
          <p:cNvSpPr>
            <a:spLocks noGrp="1"/>
          </p:cNvSpPr>
          <p:nvPr>
            <p:ph type="dt" sz="half" idx="10"/>
          </p:nvPr>
        </p:nvSpPr>
        <p:spPr/>
        <p:txBody>
          <a:bodyPr/>
          <a:lstStyle/>
          <a:p>
            <a:fld id="{CB9A3DAF-E215-43DB-8E15-7B92AFC6ACC2}"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8</a:t>
            </a:fld>
            <a:endParaRPr lang="en-US"/>
          </a:p>
        </p:txBody>
      </p:sp>
    </p:spTree>
    <p:extLst>
      <p:ext uri="{BB962C8B-B14F-4D97-AF65-F5344CB8AC3E}">
        <p14:creationId xmlns:p14="http://schemas.microsoft.com/office/powerpoint/2010/main" val="28677982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Arithmetic Operators:</a:t>
            </a:r>
            <a:br>
              <a:rPr lang="en-US" dirty="0"/>
            </a:br>
            <a:endParaRPr lang="en-US" dirty="0"/>
          </a:p>
        </p:txBody>
      </p:sp>
      <p:sp>
        <p:nvSpPr>
          <p:cNvPr id="3" name="Content Placeholder 2"/>
          <p:cNvSpPr>
            <a:spLocks noGrp="1"/>
          </p:cNvSpPr>
          <p:nvPr>
            <p:ph idx="1"/>
          </p:nvPr>
        </p:nvSpPr>
        <p:spPr/>
        <p:txBody>
          <a:bodyPr/>
          <a:lstStyle/>
          <a:p>
            <a:pPr hangingPunct="0"/>
            <a:r>
              <a:rPr lang="en-US" dirty="0"/>
              <a:t>Arithmetic operators are used in mathematical expressions in the same way that they are used in algebra. The following table lists the arithmetic operators:</a:t>
            </a:r>
          </a:p>
          <a:p>
            <a:r>
              <a:rPr lang="en-US" dirty="0"/>
              <a:t>Assume integer variable A holds 10 and variable B holds 20, then:</a:t>
            </a:r>
          </a:p>
          <a:p>
            <a:endParaRPr lang="en-US" dirty="0"/>
          </a:p>
        </p:txBody>
      </p:sp>
      <p:sp>
        <p:nvSpPr>
          <p:cNvPr id="4" name="Date Placeholder 3"/>
          <p:cNvSpPr>
            <a:spLocks noGrp="1"/>
          </p:cNvSpPr>
          <p:nvPr>
            <p:ph type="dt" sz="half" idx="10"/>
          </p:nvPr>
        </p:nvSpPr>
        <p:spPr/>
        <p:txBody>
          <a:bodyPr/>
          <a:lstStyle/>
          <a:p>
            <a:fld id="{AEC4391D-CBBE-41DA-B0B9-5A15380E9FDA}" type="datetime1">
              <a:rPr lang="en-US" smtClean="0"/>
              <a:t>8/22/2019</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9</a:t>
            </a:fld>
            <a:endParaRPr lang="en-US"/>
          </a:p>
        </p:txBody>
      </p:sp>
    </p:spTree>
    <p:extLst>
      <p:ext uri="{BB962C8B-B14F-4D97-AF65-F5344CB8AC3E}">
        <p14:creationId xmlns:p14="http://schemas.microsoft.com/office/powerpoint/2010/main" val="586520938"/>
      </p:ext>
    </p:extLst>
  </p:cSld>
  <p:clrMapOvr>
    <a:masterClrMapping/>
  </p:clrMapOvr>
  <p:transition spd="slow">
    <p:push dir="u"/>
  </p:transition>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759</TotalTime>
  <Words>2203</Words>
  <Application>Microsoft Office PowerPoint</Application>
  <PresentationFormat>Widescreen</PresentationFormat>
  <Paragraphs>558</Paragraphs>
  <Slides>49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Consolas</vt:lpstr>
      <vt:lpstr>Courier New</vt:lpstr>
      <vt:lpstr>Times New Roman</vt:lpstr>
      <vt:lpstr>Trebuchet MS</vt:lpstr>
      <vt:lpstr>Wingdings</vt:lpstr>
      <vt:lpstr>Wingdings 3</vt:lpstr>
      <vt:lpstr>Facet</vt:lpstr>
      <vt:lpstr>Java Basic Operators </vt:lpstr>
      <vt:lpstr>Operator</vt:lpstr>
      <vt:lpstr>Operand</vt:lpstr>
      <vt:lpstr>Types of Operators based on operands</vt:lpstr>
      <vt:lpstr>Unary Operator</vt:lpstr>
      <vt:lpstr>Binary Operator </vt:lpstr>
      <vt:lpstr>Ternary Operator</vt:lpstr>
      <vt:lpstr>Java provides a rich set of operators to manipulate variables. We can divide all the Java operators into the  following groups: </vt:lpstr>
      <vt:lpstr>The Arithmetic Operators: </vt:lpstr>
      <vt:lpstr>PowerPoint Presentation</vt:lpstr>
      <vt:lpstr> </vt:lpstr>
      <vt:lpstr>Pre Increment Operator</vt:lpstr>
      <vt:lpstr>Post Increment operator</vt:lpstr>
      <vt:lpstr>Example </vt:lpstr>
      <vt:lpstr>PowerPoint Presentation</vt:lpstr>
      <vt:lpstr>This would produce the following result: </vt:lpstr>
      <vt:lpstr>The Relational Operators: </vt:lpstr>
      <vt:lpstr>PowerPoint Presentation</vt:lpstr>
      <vt:lpstr>&lt;=, &gt;= Explanation</vt:lpstr>
      <vt:lpstr>Example  </vt:lpstr>
      <vt:lpstr>==</vt:lpstr>
      <vt:lpstr>The Logical Operators</vt:lpstr>
      <vt:lpstr>&amp;&amp; (AND) truth table</vt:lpstr>
      <vt:lpstr>Logical|| (OR ) operator</vt:lpstr>
      <vt:lpstr>Logical Not (!) operator</vt:lpstr>
      <vt:lpstr>Example</vt:lpstr>
      <vt:lpstr>The Assignment Operators: </vt:lpstr>
      <vt:lpstr>Composite Assignment operators</vt:lpstr>
      <vt:lpstr>Example</vt:lpstr>
      <vt:lpstr>Misc Operators  </vt:lpstr>
      <vt:lpstr>Conditional Operator (?:): </vt:lpstr>
      <vt:lpstr>Example</vt:lpstr>
      <vt:lpstr>Example to find biggest number of two numbers using if else</vt:lpstr>
      <vt:lpstr>Example to find biggest number of two numbers using conditional operator</vt:lpstr>
      <vt:lpstr>Guess the funny answer ???</vt:lpstr>
      <vt:lpstr>instanceof Operator </vt:lpstr>
      <vt:lpstr>Example </vt:lpstr>
      <vt:lpstr>Example 2</vt:lpstr>
      <vt:lpstr>Precedence of Java Operators: </vt:lpstr>
      <vt:lpstr>PowerPoint Presentation</vt:lpstr>
      <vt:lpstr>Step by step calculation</vt:lpstr>
      <vt:lpstr>Difference between = and ==</vt:lpstr>
      <vt:lpstr>Quiz</vt:lpstr>
      <vt:lpstr>Output</vt:lpstr>
      <vt:lpstr>Questions????????</vt:lpstr>
      <vt:lpstr>Write a Program to swap two numbers</vt:lpstr>
      <vt:lpstr>Swapping of two numbers??</vt:lpstr>
      <vt:lpstr>Assignment ? </vt:lpstr>
      <vt:lpstr>Assignment</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 Operators</dc:title>
  <dc:creator>Arepalli, Manga Rao</dc:creator>
  <cp:lastModifiedBy>Windows User</cp:lastModifiedBy>
  <cp:revision>127</cp:revision>
  <dcterms:created xsi:type="dcterms:W3CDTF">2015-07-27T12:17:17Z</dcterms:created>
  <dcterms:modified xsi:type="dcterms:W3CDTF">2019-08-22T14:40:33Z</dcterms:modified>
</cp:coreProperties>
</file>