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6" r:id="rId6"/>
    <p:sldId id="259" r:id="rId7"/>
    <p:sldId id="260" r:id="rId8"/>
    <p:sldId id="265" r:id="rId9"/>
    <p:sldId id="264"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94622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424197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4879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120760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685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1734391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905732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41753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270580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BE81D9-9CC4-4B03-948D-F35E51C930B8}" type="datetimeFigureOut">
              <a:rPr lang="en-US" smtClean="0"/>
              <a:t>6/24/2016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425256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BE81D9-9CC4-4B03-948D-F35E51C930B8}"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148617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BE81D9-9CC4-4B03-948D-F35E51C930B8}" type="datetimeFigureOut">
              <a:rPr lang="en-US" smtClean="0"/>
              <a:t>6/24/2016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3466426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BE81D9-9CC4-4B03-948D-F35E51C930B8}" type="datetimeFigureOut">
              <a:rPr lang="en-US" smtClean="0"/>
              <a:t>6/24/2016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382871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BE81D9-9CC4-4B03-948D-F35E51C930B8}" type="datetimeFigureOut">
              <a:rPr lang="en-US" smtClean="0"/>
              <a:t>6/24/2016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325266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E81D9-9CC4-4B03-948D-F35E51C930B8}"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156858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BE81D9-9CC4-4B03-948D-F35E51C930B8}" type="datetimeFigureOut">
              <a:rPr lang="en-US" smtClean="0"/>
              <a:t>6/24/2016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333A2-8F30-4413-B1EE-FE1AD67464EB}" type="slidenum">
              <a:rPr lang="en-US" smtClean="0"/>
              <a:t>‹#›</a:t>
            </a:fld>
            <a:endParaRPr lang="en-US"/>
          </a:p>
        </p:txBody>
      </p:sp>
    </p:spTree>
    <p:extLst>
      <p:ext uri="{BB962C8B-B14F-4D97-AF65-F5344CB8AC3E}">
        <p14:creationId xmlns:p14="http://schemas.microsoft.com/office/powerpoint/2010/main" val="392787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BE81D9-9CC4-4B03-948D-F35E51C930B8}" type="datetimeFigureOut">
              <a:rPr lang="en-US" smtClean="0"/>
              <a:t>6/24/2016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B333A2-8F30-4413-B1EE-FE1AD67464EB}" type="slidenum">
              <a:rPr lang="en-US" smtClean="0"/>
              <a:t>‹#›</a:t>
            </a:fld>
            <a:endParaRPr lang="en-US"/>
          </a:p>
        </p:txBody>
      </p:sp>
    </p:spTree>
    <p:extLst>
      <p:ext uri="{BB962C8B-B14F-4D97-AF65-F5344CB8AC3E}">
        <p14:creationId xmlns:p14="http://schemas.microsoft.com/office/powerpoint/2010/main" val="3023519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esign_pattern_(computer_science)" TargetMode="External"/><Relationship Id="rId2" Type="http://schemas.openxmlformats.org/officeDocument/2006/relationships/hyperlink" Target="https://en.wikipedia.org/wiki/Software_engineering" TargetMode="External"/><Relationship Id="rId1" Type="http://schemas.openxmlformats.org/officeDocument/2006/relationships/slideLayout" Target="../slideLayouts/slideLayout2.xml"/><Relationship Id="rId6" Type="http://schemas.openxmlformats.org/officeDocument/2006/relationships/hyperlink" Target="https://en.wikipedia.org/wiki/Singleton_(mathematics)" TargetMode="External"/><Relationship Id="rId5" Type="http://schemas.openxmlformats.org/officeDocument/2006/relationships/hyperlink" Target="https://en.wikipedia.org/wiki/Object_(computer_science)" TargetMode="External"/><Relationship Id="rId4" Type="http://schemas.openxmlformats.org/officeDocument/2006/relationships/hyperlink" Target="https://en.wikipedia.org/wiki/Instantiation_(computer_scienc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Singleton classes</a:t>
            </a:r>
            <a:endParaRPr lang="en-US" dirty="0"/>
          </a:p>
        </p:txBody>
      </p:sp>
    </p:spTree>
    <p:extLst>
      <p:ext uri="{BB962C8B-B14F-4D97-AF65-F5344CB8AC3E}">
        <p14:creationId xmlns:p14="http://schemas.microsoft.com/office/powerpoint/2010/main" val="229853020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9432"/>
          </a:xfrm>
        </p:spPr>
        <p:txBody>
          <a:bodyPr/>
          <a:lstStyle/>
          <a:p>
            <a:r>
              <a:rPr lang="en-US" dirty="0"/>
              <a:t>classic Singleton design pattern</a:t>
            </a:r>
          </a:p>
        </p:txBody>
      </p:sp>
      <p:sp>
        <p:nvSpPr>
          <p:cNvPr id="3" name="Content Placeholder 2"/>
          <p:cNvSpPr>
            <a:spLocks noGrp="1"/>
          </p:cNvSpPr>
          <p:nvPr>
            <p:ph idx="1"/>
          </p:nvPr>
        </p:nvSpPr>
        <p:spPr>
          <a:xfrm>
            <a:off x="677334" y="1399033"/>
            <a:ext cx="8596668" cy="4642330"/>
          </a:xfrm>
        </p:spPr>
        <p:txBody>
          <a:bodyPr>
            <a:normAutofit lnSpcReduction="10000"/>
          </a:bodyPr>
          <a:lstStyle/>
          <a:p>
            <a:r>
              <a:rPr lang="en-US" dirty="0"/>
              <a:t>public class </a:t>
            </a:r>
            <a:r>
              <a:rPr lang="en-US" dirty="0" err="1"/>
              <a:t>ClassicSingleton</a:t>
            </a:r>
            <a:r>
              <a:rPr lang="en-US" dirty="0"/>
              <a:t>{</a:t>
            </a:r>
          </a:p>
          <a:p>
            <a:pPr hangingPunct="0"/>
            <a:r>
              <a:rPr lang="en-US" dirty="0" smtClean="0"/>
              <a:t>private </a:t>
            </a:r>
            <a:r>
              <a:rPr lang="en-US" dirty="0"/>
              <a:t>static </a:t>
            </a:r>
            <a:r>
              <a:rPr lang="en-US" dirty="0" err="1"/>
              <a:t>ClassicSingleton</a:t>
            </a:r>
            <a:r>
              <a:rPr lang="en-US" dirty="0"/>
              <a:t> instance =null; </a:t>
            </a:r>
            <a:endParaRPr lang="en-US" dirty="0" smtClean="0"/>
          </a:p>
          <a:p>
            <a:pPr hangingPunct="0"/>
            <a:r>
              <a:rPr lang="en-US" dirty="0" smtClean="0"/>
              <a:t>Private </a:t>
            </a:r>
            <a:r>
              <a:rPr lang="en-US" dirty="0" err="1" smtClean="0"/>
              <a:t>ClassicSingleton</a:t>
            </a:r>
            <a:r>
              <a:rPr lang="en-US" dirty="0"/>
              <a:t>(){</a:t>
            </a:r>
          </a:p>
          <a:p>
            <a:r>
              <a:rPr lang="en-US" dirty="0" smtClean="0"/>
              <a:t>// </a:t>
            </a:r>
            <a:r>
              <a:rPr lang="en-US" dirty="0"/>
              <a:t>Exists only to defeat instantiation.</a:t>
            </a:r>
          </a:p>
          <a:p>
            <a:r>
              <a:rPr lang="en-US" dirty="0"/>
              <a:t>}</a:t>
            </a:r>
          </a:p>
          <a:p>
            <a:pPr hangingPunct="0"/>
            <a:r>
              <a:rPr lang="en-US" dirty="0" smtClean="0"/>
              <a:t>public </a:t>
            </a:r>
            <a:r>
              <a:rPr lang="en-US" dirty="0"/>
              <a:t>static </a:t>
            </a:r>
            <a:r>
              <a:rPr lang="en-US" dirty="0" err="1"/>
              <a:t>ClassicSingleton</a:t>
            </a:r>
            <a:r>
              <a:rPr lang="en-US" dirty="0"/>
              <a:t> </a:t>
            </a:r>
            <a:r>
              <a:rPr lang="en-US" dirty="0" err="1"/>
              <a:t>getInstance</a:t>
            </a:r>
            <a:r>
              <a:rPr lang="en-US" dirty="0"/>
              <a:t>(){ </a:t>
            </a:r>
            <a:endParaRPr lang="en-US" dirty="0" smtClean="0"/>
          </a:p>
          <a:p>
            <a:pPr hangingPunct="0"/>
            <a:r>
              <a:rPr lang="en-US" dirty="0" smtClean="0"/>
              <a:t>if(instance </a:t>
            </a:r>
            <a:r>
              <a:rPr lang="en-US" dirty="0"/>
              <a:t>==null){</a:t>
            </a:r>
          </a:p>
          <a:p>
            <a:r>
              <a:rPr lang="en-US" dirty="0"/>
              <a:t>instance =new </a:t>
            </a:r>
            <a:r>
              <a:rPr lang="en-US" dirty="0" err="1"/>
              <a:t>ClassicSingleton</a:t>
            </a:r>
            <a:r>
              <a:rPr lang="en-US" dirty="0"/>
              <a:t>();</a:t>
            </a:r>
          </a:p>
          <a:p>
            <a:r>
              <a:rPr lang="en-US" dirty="0"/>
              <a:t>}</a:t>
            </a:r>
          </a:p>
          <a:p>
            <a:r>
              <a:rPr lang="en-US" dirty="0"/>
              <a:t>return instance;</a:t>
            </a:r>
          </a:p>
          <a:p>
            <a:r>
              <a:rPr lang="en-US" dirty="0"/>
              <a:t>}</a:t>
            </a:r>
          </a:p>
          <a:p>
            <a:r>
              <a:rPr lang="en-US" dirty="0" smtClean="0"/>
              <a:t>}</a:t>
            </a:r>
            <a:endParaRPr lang="en-US" dirty="0"/>
          </a:p>
          <a:p>
            <a:endParaRPr lang="en-US" dirty="0"/>
          </a:p>
        </p:txBody>
      </p:sp>
    </p:spTree>
    <p:extLst>
      <p:ext uri="{BB962C8B-B14F-4D97-AF65-F5344CB8AC3E}">
        <p14:creationId xmlns:p14="http://schemas.microsoft.com/office/powerpoint/2010/main" val="235845229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8641"/>
            <a:ext cx="8596668" cy="5492722"/>
          </a:xfrm>
        </p:spPr>
        <p:txBody>
          <a:bodyPr/>
          <a:lstStyle/>
          <a:p>
            <a:pPr hangingPunct="0"/>
            <a:r>
              <a:rPr lang="en-US" dirty="0"/>
              <a:t>The </a:t>
            </a:r>
            <a:r>
              <a:rPr lang="en-US" dirty="0" err="1"/>
              <a:t>ClassicSingleton</a:t>
            </a:r>
            <a:r>
              <a:rPr lang="en-US" dirty="0"/>
              <a:t> class maintains a static reference to the lone singleton instance and returns that reference from the static </a:t>
            </a:r>
            <a:r>
              <a:rPr lang="en-US" dirty="0" err="1"/>
              <a:t>getInstance</a:t>
            </a:r>
            <a:r>
              <a:rPr lang="en-US" dirty="0"/>
              <a:t>() method.</a:t>
            </a:r>
          </a:p>
          <a:p>
            <a:r>
              <a:rPr lang="en-US" dirty="0"/>
              <a:t> </a:t>
            </a:r>
            <a:r>
              <a:rPr lang="en-US" dirty="0" smtClean="0"/>
              <a:t>Here </a:t>
            </a:r>
            <a:r>
              <a:rPr lang="en-US" dirty="0" err="1"/>
              <a:t>ClassicSingleton</a:t>
            </a:r>
            <a:r>
              <a:rPr lang="en-US" dirty="0"/>
              <a:t> class employs a technique known as lazy instantiation to create the singleton; as a result, the singleton instance is not created until the </a:t>
            </a:r>
            <a:r>
              <a:rPr lang="en-US" dirty="0" err="1"/>
              <a:t>getInstance</a:t>
            </a:r>
            <a:r>
              <a:rPr lang="en-US" dirty="0"/>
              <a:t>() method is called for the first time. This technique ensures that singleton instances are created only when needed.</a:t>
            </a:r>
          </a:p>
          <a:p>
            <a:endParaRPr lang="en-US" dirty="0"/>
          </a:p>
        </p:txBody>
      </p:sp>
    </p:spTree>
    <p:extLst>
      <p:ext uri="{BB962C8B-B14F-4D97-AF65-F5344CB8AC3E}">
        <p14:creationId xmlns:p14="http://schemas.microsoft.com/office/powerpoint/2010/main" val="17414002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Classes</a:t>
            </a:r>
            <a:endParaRPr lang="en-US" dirty="0"/>
          </a:p>
        </p:txBody>
      </p:sp>
      <p:sp>
        <p:nvSpPr>
          <p:cNvPr id="3" name="Content Placeholder 2"/>
          <p:cNvSpPr>
            <a:spLocks noGrp="1"/>
          </p:cNvSpPr>
          <p:nvPr>
            <p:ph idx="1"/>
          </p:nvPr>
        </p:nvSpPr>
        <p:spPr>
          <a:xfrm>
            <a:off x="677334" y="1335025"/>
            <a:ext cx="8596668" cy="4706338"/>
          </a:xfrm>
        </p:spPr>
        <p:txBody>
          <a:bodyPr>
            <a:normAutofit lnSpcReduction="10000"/>
          </a:bodyPr>
          <a:lstStyle/>
          <a:p>
            <a:r>
              <a:rPr lang="en-US" dirty="0"/>
              <a:t>In </a:t>
            </a:r>
            <a:r>
              <a:rPr lang="en-US" dirty="0">
                <a:hlinkClick r:id="rId2" tooltip="Software engineering"/>
              </a:rPr>
              <a:t>software engineering</a:t>
            </a:r>
            <a:r>
              <a:rPr lang="en-US" dirty="0"/>
              <a:t>, the </a:t>
            </a:r>
            <a:r>
              <a:rPr lang="en-US" b="1" dirty="0"/>
              <a:t>singleton pattern</a:t>
            </a:r>
            <a:r>
              <a:rPr lang="en-US" dirty="0"/>
              <a:t> is a </a:t>
            </a:r>
            <a:r>
              <a:rPr lang="en-US" dirty="0">
                <a:hlinkClick r:id="rId3" tooltip="Design pattern (computer science)"/>
              </a:rPr>
              <a:t>design pattern</a:t>
            </a:r>
            <a:r>
              <a:rPr lang="en-US" dirty="0"/>
              <a:t> that restricts the </a:t>
            </a:r>
            <a:r>
              <a:rPr lang="en-US" dirty="0">
                <a:hlinkClick r:id="rId4" tooltip="Instantiation (computer science)"/>
              </a:rPr>
              <a:t>instantiation</a:t>
            </a:r>
            <a:r>
              <a:rPr lang="en-US" dirty="0"/>
              <a:t> of a class to one </a:t>
            </a:r>
            <a:r>
              <a:rPr lang="en-US" dirty="0">
                <a:hlinkClick r:id="rId5" tooltip="Object (computer science)"/>
              </a:rPr>
              <a:t>object</a:t>
            </a:r>
            <a:r>
              <a:rPr lang="en-US" dirty="0"/>
              <a:t>. This is useful when exactly one object is needed to coordinate actions across the system. The concept is sometimes generalized to systems that operate more efficiently when only one object exists, or that restrict the instantiation to a certain number of objects. The term comes from the </a:t>
            </a:r>
            <a:r>
              <a:rPr lang="en-US" dirty="0">
                <a:hlinkClick r:id="rId6" tooltip="Singleton (mathematics)"/>
              </a:rPr>
              <a:t>mathematical concept of a singleton</a:t>
            </a:r>
            <a:r>
              <a:rPr lang="en-US" dirty="0"/>
              <a:t>.</a:t>
            </a:r>
            <a:endParaRPr lang="en-US" dirty="0" smtClean="0"/>
          </a:p>
          <a:p>
            <a:r>
              <a:rPr lang="en-US" dirty="0" smtClean="0"/>
              <a:t>Java </a:t>
            </a:r>
            <a:r>
              <a:rPr lang="en-US" dirty="0"/>
              <a:t>also supports </a:t>
            </a:r>
            <a:r>
              <a:rPr lang="en-US" u="sng" dirty="0"/>
              <a:t>Singleton Classes</a:t>
            </a:r>
            <a:r>
              <a:rPr lang="en-US" dirty="0"/>
              <a:t> where you would be able to create only one instance of a class.</a:t>
            </a:r>
          </a:p>
          <a:p>
            <a:r>
              <a:rPr lang="en-US" dirty="0"/>
              <a:t> The Singleton's purpose is to control object creation, limiting the number of objects to one only. Since there is only one Singleton instance, any instance fields of a Singleton will occur only once per class, just like static fields. Singletons often control access to resources such as database connections or sockets</a:t>
            </a:r>
            <a:r>
              <a:rPr lang="en-US" dirty="0" smtClean="0"/>
              <a:t>.</a:t>
            </a:r>
          </a:p>
          <a:p>
            <a:r>
              <a:rPr lang="en-US" dirty="0"/>
              <a:t>For example, if you have a license for only one connection for your database or your JDBC driver has trouble with multithreading, the Singleton makes sure that only one connection is made or that only one thread can access the connection at a time.</a:t>
            </a:r>
          </a:p>
          <a:p>
            <a:endParaRPr lang="en-US" dirty="0"/>
          </a:p>
          <a:p>
            <a:endParaRPr lang="en-US" dirty="0"/>
          </a:p>
          <a:p>
            <a:endParaRPr lang="en-US" dirty="0"/>
          </a:p>
        </p:txBody>
      </p:sp>
    </p:spTree>
    <p:extLst>
      <p:ext uri="{BB962C8B-B14F-4D97-AF65-F5344CB8AC3E}">
        <p14:creationId xmlns:p14="http://schemas.microsoft.com/office/powerpoint/2010/main" val="309776017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representation of Singleton class</a:t>
            </a:r>
            <a:endParaRPr lang="en-US" dirty="0"/>
          </a:p>
        </p:txBody>
      </p:sp>
      <p:pic>
        <p:nvPicPr>
          <p:cNvPr id="4" name="Content Placeholder 3"/>
          <p:cNvPicPr>
            <a:picLocks noGrp="1" noChangeAspect="1"/>
          </p:cNvPicPr>
          <p:nvPr>
            <p:ph idx="1"/>
          </p:nvPr>
        </p:nvPicPr>
        <p:blipFill>
          <a:blip r:embed="rId2"/>
          <a:stretch>
            <a:fillRect/>
          </a:stretch>
        </p:blipFill>
        <p:spPr>
          <a:xfrm>
            <a:off x="2029180" y="1930401"/>
            <a:ext cx="6072403" cy="3842966"/>
          </a:xfrm>
          <a:prstGeom prst="rect">
            <a:avLst/>
          </a:prstGeom>
        </p:spPr>
      </p:pic>
    </p:spTree>
    <p:extLst>
      <p:ext uri="{BB962C8B-B14F-4D97-AF65-F5344CB8AC3E}">
        <p14:creationId xmlns:p14="http://schemas.microsoft.com/office/powerpoint/2010/main" val="96276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038" y="124968"/>
            <a:ext cx="8596668" cy="597408"/>
          </a:xfrm>
        </p:spPr>
        <p:txBody>
          <a:bodyPr>
            <a:normAutofit fontScale="90000"/>
          </a:bodyPr>
          <a:lstStyle/>
          <a:p>
            <a:r>
              <a:rPr lang="en-US" dirty="0"/>
              <a:t>Implementing Singletons</a:t>
            </a:r>
            <a:r>
              <a:rPr lang="en-US" dirty="0" smtClean="0"/>
              <a:t>:</a:t>
            </a:r>
            <a:br>
              <a:rPr lang="en-US" dirty="0" smtClean="0"/>
            </a:br>
            <a:r>
              <a:rPr lang="en-US" dirty="0"/>
              <a:t/>
            </a:r>
            <a:br>
              <a:rPr lang="en-US" dirty="0"/>
            </a:br>
            <a:endParaRPr lang="en-US" dirty="0"/>
          </a:p>
        </p:txBody>
      </p:sp>
      <p:sp>
        <p:nvSpPr>
          <p:cNvPr id="3" name="Content Placeholder 2"/>
          <p:cNvSpPr>
            <a:spLocks noGrp="1"/>
          </p:cNvSpPr>
          <p:nvPr>
            <p:ph idx="1"/>
          </p:nvPr>
        </p:nvSpPr>
        <p:spPr>
          <a:xfrm>
            <a:off x="677334" y="722377"/>
            <a:ext cx="8596668" cy="5318986"/>
          </a:xfrm>
        </p:spPr>
        <p:txBody>
          <a:bodyPr/>
          <a:lstStyle/>
          <a:p>
            <a:r>
              <a:rPr lang="en-US" dirty="0"/>
              <a:t>The easiest implementation consists of a private constructor and a field to hold its result, and a static </a:t>
            </a:r>
            <a:r>
              <a:rPr lang="en-US" dirty="0" err="1"/>
              <a:t>accessor</a:t>
            </a:r>
            <a:r>
              <a:rPr lang="en-US" dirty="0"/>
              <a:t> method with a name like </a:t>
            </a:r>
            <a:r>
              <a:rPr lang="en-US" dirty="0" err="1"/>
              <a:t>getInstance</a:t>
            </a:r>
            <a:r>
              <a:rPr lang="en-US" dirty="0"/>
              <a:t>().</a:t>
            </a:r>
          </a:p>
          <a:p>
            <a:r>
              <a:rPr lang="en-US" dirty="0"/>
              <a:t>The private field can be assigned from within a static initializer block or, more simply, using an initializer. The </a:t>
            </a:r>
            <a:r>
              <a:rPr lang="en-US" dirty="0" err="1"/>
              <a:t>getInstance</a:t>
            </a:r>
            <a:r>
              <a:rPr lang="en-US" dirty="0"/>
              <a:t>( ) method (which must be public) then simply returns this instance:</a:t>
            </a:r>
          </a:p>
          <a:p>
            <a:endParaRPr lang="en-US" dirty="0"/>
          </a:p>
        </p:txBody>
      </p:sp>
    </p:spTree>
    <p:extLst>
      <p:ext uri="{BB962C8B-B14F-4D97-AF65-F5344CB8AC3E}">
        <p14:creationId xmlns:p14="http://schemas.microsoft.com/office/powerpoint/2010/main" val="21838523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a:t>
            </a:r>
            <a:endParaRPr lang="en-US" dirty="0"/>
          </a:p>
        </p:txBody>
      </p:sp>
      <p:sp>
        <p:nvSpPr>
          <p:cNvPr id="3" name="Content Placeholder 2"/>
          <p:cNvSpPr>
            <a:spLocks noGrp="1"/>
          </p:cNvSpPr>
          <p:nvPr>
            <p:ph idx="1"/>
          </p:nvPr>
        </p:nvSpPr>
        <p:spPr/>
        <p:txBody>
          <a:bodyPr/>
          <a:lstStyle/>
          <a:p>
            <a:r>
              <a:rPr lang="en-US" dirty="0" smtClean="0"/>
              <a:t>Factory method is implemented based on factory design pattern.</a:t>
            </a:r>
          </a:p>
          <a:p>
            <a:r>
              <a:rPr lang="en-US" dirty="0" smtClean="0"/>
              <a:t>What is factory method?</a:t>
            </a:r>
          </a:p>
          <a:p>
            <a:r>
              <a:rPr lang="en-US" dirty="0" smtClean="0"/>
              <a:t>It’s a static </a:t>
            </a:r>
            <a:r>
              <a:rPr lang="en-US" dirty="0" err="1" smtClean="0"/>
              <a:t>method.It</a:t>
            </a:r>
            <a:r>
              <a:rPr lang="en-US" dirty="0" smtClean="0"/>
              <a:t> returns the object of the same class.</a:t>
            </a:r>
          </a:p>
          <a:p>
            <a:r>
              <a:rPr lang="en-US" dirty="0" smtClean="0"/>
              <a:t>Example:</a:t>
            </a:r>
          </a:p>
          <a:p>
            <a:r>
              <a:rPr lang="en-US" dirty="0" smtClean="0"/>
              <a:t>Calendar c = </a:t>
            </a:r>
            <a:r>
              <a:rPr lang="en-US" dirty="0" err="1" smtClean="0"/>
              <a:t>c.getInstance</a:t>
            </a:r>
            <a:r>
              <a:rPr lang="en-US" dirty="0" smtClean="0"/>
              <a:t>();</a:t>
            </a:r>
          </a:p>
          <a:p>
            <a:r>
              <a:rPr lang="en-US" dirty="0" smtClean="0"/>
              <a:t>Class c = </a:t>
            </a:r>
            <a:r>
              <a:rPr lang="en-US" dirty="0" err="1" smtClean="0"/>
              <a:t>class.forName</a:t>
            </a:r>
            <a:r>
              <a:rPr lang="en-US" dirty="0" smtClean="0"/>
              <a:t>(“</a:t>
            </a:r>
            <a:r>
              <a:rPr lang="en-US" dirty="0" err="1" smtClean="0"/>
              <a:t>Sample.class</a:t>
            </a:r>
            <a:r>
              <a:rPr lang="en-US" dirty="0" smtClean="0"/>
              <a:t>”);</a:t>
            </a:r>
          </a:p>
          <a:p>
            <a:r>
              <a:rPr lang="en-US" dirty="0" smtClean="0"/>
              <a:t>Singleton s = </a:t>
            </a:r>
            <a:r>
              <a:rPr lang="en-US" dirty="0" err="1" smtClean="0"/>
              <a:t>Singleton.getInstance</a:t>
            </a:r>
            <a:r>
              <a:rPr lang="en-US" dirty="0" smtClean="0"/>
              <a:t>();</a:t>
            </a:r>
            <a:endParaRPr lang="en-US" dirty="0"/>
          </a:p>
        </p:txBody>
      </p:sp>
    </p:spTree>
    <p:extLst>
      <p:ext uri="{BB962C8B-B14F-4D97-AF65-F5344CB8AC3E}">
        <p14:creationId xmlns:p14="http://schemas.microsoft.com/office/powerpoint/2010/main" val="367794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677334" y="1197865"/>
            <a:ext cx="8596668" cy="4843498"/>
          </a:xfrm>
        </p:spPr>
        <p:txBody>
          <a:bodyPr>
            <a:normAutofit/>
          </a:bodyPr>
          <a:lstStyle/>
          <a:p>
            <a:pPr hangingPunct="0"/>
            <a:r>
              <a:rPr lang="en-US" dirty="0"/>
              <a:t>public class Singleton{</a:t>
            </a:r>
          </a:p>
          <a:p>
            <a:r>
              <a:rPr lang="en-US" dirty="0" smtClean="0"/>
              <a:t>private </a:t>
            </a:r>
            <a:r>
              <a:rPr lang="en-US" dirty="0"/>
              <a:t>static Singleton </a:t>
            </a:r>
            <a:r>
              <a:rPr lang="en-US" dirty="0" err="1"/>
              <a:t>singleton</a:t>
            </a:r>
            <a:r>
              <a:rPr lang="en-US" dirty="0"/>
              <a:t> =new Singleton();</a:t>
            </a:r>
          </a:p>
          <a:p>
            <a:pPr hangingPunct="0"/>
            <a:r>
              <a:rPr lang="en-US" dirty="0" smtClean="0"/>
              <a:t>/* </a:t>
            </a:r>
            <a:r>
              <a:rPr lang="en-US" dirty="0"/>
              <a:t>A private Constructor prevents any other * class from instantiating.</a:t>
            </a:r>
          </a:p>
          <a:p>
            <a:r>
              <a:rPr lang="en-US" dirty="0"/>
              <a:t>*/</a:t>
            </a:r>
          </a:p>
          <a:p>
            <a:r>
              <a:rPr lang="en-US" dirty="0"/>
              <a:t>private Singleton(){}</a:t>
            </a:r>
          </a:p>
          <a:p>
            <a:r>
              <a:rPr lang="en-US" dirty="0" smtClean="0"/>
              <a:t>/* </a:t>
            </a:r>
            <a:r>
              <a:rPr lang="en-US" dirty="0"/>
              <a:t>Static 'instance' method </a:t>
            </a:r>
            <a:r>
              <a:rPr lang="en-US" dirty="0" smtClean="0"/>
              <a:t>*/</a:t>
            </a:r>
            <a:endParaRPr lang="en-US" dirty="0"/>
          </a:p>
          <a:p>
            <a:pPr hangingPunct="0"/>
            <a:r>
              <a:rPr lang="en-US" dirty="0"/>
              <a:t>public static Singleton </a:t>
            </a:r>
            <a:r>
              <a:rPr lang="en-US" dirty="0" err="1"/>
              <a:t>getInstance</a:t>
            </a:r>
            <a:r>
              <a:rPr lang="en-US" dirty="0"/>
              <a:t>(){ return singleton;</a:t>
            </a:r>
          </a:p>
          <a:p>
            <a:r>
              <a:rPr lang="en-US" dirty="0"/>
              <a:t>}</a:t>
            </a:r>
          </a:p>
          <a:p>
            <a:pPr hangingPunct="0"/>
            <a:r>
              <a:rPr lang="en-US" dirty="0"/>
              <a:t>/* Other methods protected by singleton-ness */ protected static void </a:t>
            </a:r>
            <a:r>
              <a:rPr lang="en-US" dirty="0" err="1"/>
              <a:t>demoMethod</a:t>
            </a:r>
            <a:r>
              <a:rPr lang="en-US" dirty="0"/>
              <a:t>(){ </a:t>
            </a:r>
            <a:r>
              <a:rPr lang="en-US" dirty="0" err="1"/>
              <a:t>System.out.println</a:t>
            </a:r>
            <a:r>
              <a:rPr lang="en-US" dirty="0"/>
              <a:t>("</a:t>
            </a:r>
            <a:r>
              <a:rPr lang="en-US" dirty="0" err="1"/>
              <a:t>demoMethod</a:t>
            </a:r>
            <a:r>
              <a:rPr lang="en-US" dirty="0"/>
              <a:t> for singleton");</a:t>
            </a:r>
          </a:p>
          <a:p>
            <a:r>
              <a:rPr lang="en-US" dirty="0" smtClean="0"/>
              <a:t>}</a:t>
            </a:r>
            <a:endParaRPr lang="en-US" dirty="0"/>
          </a:p>
          <a:p>
            <a:r>
              <a:rPr lang="en-US" dirty="0"/>
              <a:t>}</a:t>
            </a:r>
          </a:p>
          <a:p>
            <a:endParaRPr lang="en-US" dirty="0"/>
          </a:p>
        </p:txBody>
      </p:sp>
    </p:spTree>
    <p:extLst>
      <p:ext uri="{BB962C8B-B14F-4D97-AF65-F5344CB8AC3E}">
        <p14:creationId xmlns:p14="http://schemas.microsoft.com/office/powerpoint/2010/main" val="1135935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Example 1</a:t>
            </a:r>
            <a:endParaRPr lang="en-US" dirty="0"/>
          </a:p>
        </p:txBody>
      </p:sp>
      <p:sp>
        <p:nvSpPr>
          <p:cNvPr id="3" name="Content Placeholder 2"/>
          <p:cNvSpPr>
            <a:spLocks noGrp="1"/>
          </p:cNvSpPr>
          <p:nvPr>
            <p:ph idx="1"/>
          </p:nvPr>
        </p:nvSpPr>
        <p:spPr/>
        <p:txBody>
          <a:bodyPr/>
          <a:lstStyle/>
          <a:p>
            <a:pPr hangingPunct="0"/>
            <a:r>
              <a:rPr lang="en-US" dirty="0"/>
              <a:t>// File Name: SingletonDemo.java </a:t>
            </a:r>
            <a:endParaRPr lang="en-US" dirty="0" smtClean="0"/>
          </a:p>
          <a:p>
            <a:pPr hangingPunct="0"/>
            <a:r>
              <a:rPr lang="en-US" dirty="0" smtClean="0"/>
              <a:t>public </a:t>
            </a:r>
            <a:r>
              <a:rPr lang="en-US" dirty="0" err="1" smtClean="0"/>
              <a:t>classSingletonDemo</a:t>
            </a:r>
            <a:r>
              <a:rPr lang="en-US" dirty="0"/>
              <a:t>{</a:t>
            </a:r>
          </a:p>
          <a:p>
            <a:pPr hangingPunct="0"/>
            <a:r>
              <a:rPr lang="en-US" dirty="0"/>
              <a:t>public </a:t>
            </a:r>
            <a:r>
              <a:rPr lang="en-US" dirty="0" err="1"/>
              <a:t>staticvoid</a:t>
            </a:r>
            <a:r>
              <a:rPr lang="en-US" dirty="0"/>
              <a:t> main(String[] </a:t>
            </a:r>
            <a:r>
              <a:rPr lang="en-US" dirty="0" err="1"/>
              <a:t>args</a:t>
            </a:r>
            <a:r>
              <a:rPr lang="en-US" dirty="0"/>
              <a:t>){ </a:t>
            </a:r>
            <a:endParaRPr lang="en-US" dirty="0" smtClean="0"/>
          </a:p>
          <a:p>
            <a:pPr hangingPunct="0"/>
            <a:r>
              <a:rPr lang="en-US" dirty="0" smtClean="0"/>
              <a:t>Singleton </a:t>
            </a:r>
            <a:r>
              <a:rPr lang="en-US" dirty="0" err="1"/>
              <a:t>tmp</a:t>
            </a:r>
            <a:r>
              <a:rPr lang="en-US" dirty="0"/>
              <a:t> =</a:t>
            </a:r>
            <a:r>
              <a:rPr lang="en-US" dirty="0" err="1"/>
              <a:t>Singleton.getInstance</a:t>
            </a:r>
            <a:r>
              <a:rPr lang="en-US" dirty="0"/>
              <a:t>();</a:t>
            </a:r>
          </a:p>
          <a:p>
            <a:r>
              <a:rPr lang="en-US" dirty="0" err="1"/>
              <a:t>tmp.demoMethod</a:t>
            </a:r>
            <a:r>
              <a:rPr lang="en-US" dirty="0"/>
              <a:t>();</a:t>
            </a:r>
          </a:p>
          <a:p>
            <a:r>
              <a:rPr lang="en-US" dirty="0" smtClean="0"/>
              <a:t>}</a:t>
            </a:r>
            <a:endParaRPr lang="en-US" dirty="0"/>
          </a:p>
          <a:p>
            <a:r>
              <a:rPr lang="en-US" dirty="0" smtClean="0"/>
              <a:t>}</a:t>
            </a:r>
            <a:endParaRPr lang="en-US" dirty="0"/>
          </a:p>
          <a:p>
            <a:endParaRPr lang="en-US" dirty="0"/>
          </a:p>
        </p:txBody>
      </p:sp>
    </p:spTree>
    <p:extLst>
      <p:ext uri="{BB962C8B-B14F-4D97-AF65-F5344CB8AC3E}">
        <p14:creationId xmlns:p14="http://schemas.microsoft.com/office/powerpoint/2010/main" val="350687171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Eager Initialization</a:t>
            </a:r>
            <a:endParaRPr lang="en-US" dirty="0"/>
          </a:p>
        </p:txBody>
      </p:sp>
      <p:sp>
        <p:nvSpPr>
          <p:cNvPr id="3" name="Content Placeholder 2"/>
          <p:cNvSpPr>
            <a:spLocks noGrp="1"/>
          </p:cNvSpPr>
          <p:nvPr>
            <p:ph idx="1"/>
          </p:nvPr>
        </p:nvSpPr>
        <p:spPr/>
        <p:txBody>
          <a:bodyPr/>
          <a:lstStyle/>
          <a:p>
            <a:r>
              <a:rPr lang="en-US" dirty="0"/>
              <a:t>This is a design pattern where an instance of a class is created much before it is actually </a:t>
            </a:r>
            <a:r>
              <a:rPr lang="en-US" dirty="0" smtClean="0"/>
              <a:t>required</a:t>
            </a:r>
          </a:p>
          <a:p>
            <a:endParaRPr lang="en-US" dirty="0"/>
          </a:p>
        </p:txBody>
      </p:sp>
    </p:spTree>
    <p:extLst>
      <p:ext uri="{BB962C8B-B14F-4D97-AF65-F5344CB8AC3E}">
        <p14:creationId xmlns:p14="http://schemas.microsoft.com/office/powerpoint/2010/main" val="141241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Lazy Initialization</a:t>
            </a:r>
            <a:endParaRPr lang="en-US" dirty="0"/>
          </a:p>
        </p:txBody>
      </p:sp>
      <p:sp>
        <p:nvSpPr>
          <p:cNvPr id="3" name="Content Placeholder 2"/>
          <p:cNvSpPr>
            <a:spLocks noGrp="1"/>
          </p:cNvSpPr>
          <p:nvPr>
            <p:ph idx="1"/>
          </p:nvPr>
        </p:nvSpPr>
        <p:spPr/>
        <p:txBody>
          <a:bodyPr/>
          <a:lstStyle/>
          <a:p>
            <a:r>
              <a:rPr lang="en-US" dirty="0"/>
              <a:t>it restricts the creation of instance until requested first time</a:t>
            </a:r>
          </a:p>
        </p:txBody>
      </p:sp>
    </p:spTree>
    <p:extLst>
      <p:ext uri="{BB962C8B-B14F-4D97-AF65-F5344CB8AC3E}">
        <p14:creationId xmlns:p14="http://schemas.microsoft.com/office/powerpoint/2010/main" val="2686860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21</TotalTime>
  <Words>415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Singleton classes</vt:lpstr>
      <vt:lpstr>Singleton Classes</vt:lpstr>
      <vt:lpstr>UML representation of Singleton class</vt:lpstr>
      <vt:lpstr>Implementing Singletons:  </vt:lpstr>
      <vt:lpstr>Factory method</vt:lpstr>
      <vt:lpstr>Example 1</vt:lpstr>
      <vt:lpstr>Test Example 1</vt:lpstr>
      <vt:lpstr>Eager Initialization</vt:lpstr>
      <vt:lpstr>Lazy Initialization</vt:lpstr>
      <vt:lpstr>classic Singleton design pattern</vt:lpstr>
      <vt:lpstr>PowerPoint Presentation</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classes</dc:title>
  <dc:creator>Arepalli, Manga Rao</dc:creator>
  <cp:lastModifiedBy>Arepalli, Manga Rao</cp:lastModifiedBy>
  <cp:revision>20</cp:revision>
  <dcterms:created xsi:type="dcterms:W3CDTF">2015-07-30T15:15:48Z</dcterms:created>
  <dcterms:modified xsi:type="dcterms:W3CDTF">2016-06-24T02:50:24Z</dcterms:modified>
</cp:coreProperties>
</file>