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38"/>
  </p:notesMasterIdLst>
  <p:sldIdLst>
    <p:sldId id="256" r:id="rId2"/>
    <p:sldId id="257" r:id="rId3"/>
    <p:sldId id="258" r:id="rId4"/>
    <p:sldId id="259" r:id="rId5"/>
    <p:sldId id="277" r:id="rId6"/>
    <p:sldId id="278" r:id="rId7"/>
    <p:sldId id="285" r:id="rId8"/>
    <p:sldId id="272" r:id="rId9"/>
    <p:sldId id="292" r:id="rId10"/>
    <p:sldId id="291" r:id="rId11"/>
    <p:sldId id="273" r:id="rId12"/>
    <p:sldId id="282" r:id="rId13"/>
    <p:sldId id="281" r:id="rId14"/>
    <p:sldId id="293" r:id="rId15"/>
    <p:sldId id="266" r:id="rId16"/>
    <p:sldId id="295" r:id="rId17"/>
    <p:sldId id="296" r:id="rId18"/>
    <p:sldId id="297" r:id="rId19"/>
    <p:sldId id="298" r:id="rId20"/>
    <p:sldId id="299" r:id="rId21"/>
    <p:sldId id="300" r:id="rId22"/>
    <p:sldId id="303" r:id="rId23"/>
    <p:sldId id="304" r:id="rId24"/>
    <p:sldId id="305" r:id="rId25"/>
    <p:sldId id="301" r:id="rId26"/>
    <p:sldId id="302" r:id="rId27"/>
    <p:sldId id="290" r:id="rId28"/>
    <p:sldId id="261" r:id="rId29"/>
    <p:sldId id="268" r:id="rId30"/>
    <p:sldId id="269" r:id="rId31"/>
    <p:sldId id="270" r:id="rId32"/>
    <p:sldId id="271" r:id="rId33"/>
    <p:sldId id="286" r:id="rId34"/>
    <p:sldId id="287" r:id="rId35"/>
    <p:sldId id="288" r:id="rId36"/>
    <p:sldId id="306"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8" autoAdjust="0"/>
    <p:restoredTop sz="94660"/>
  </p:normalViewPr>
  <p:slideViewPr>
    <p:cSldViewPr>
      <p:cViewPr>
        <p:scale>
          <a:sx n="89" d="100"/>
          <a:sy n="89" d="100"/>
        </p:scale>
        <p:origin x="-852" y="-138"/>
      </p:cViewPr>
      <p:guideLst>
        <p:guide orient="horz" pos="1620"/>
        <p:guide pos="2880"/>
      </p:guideLst>
    </p:cSldViewPr>
  </p:slideViewPr>
  <p:notesTextViewPr>
    <p:cViewPr>
      <p:scale>
        <a:sx n="100" d="100"/>
        <a:sy n="100" d="100"/>
      </p:scale>
      <p:origin x="0" y="0"/>
    </p:cViewPr>
  </p:notesTextViewPr>
  <p:sorterViewPr>
    <p:cViewPr>
      <p:scale>
        <a:sx n="97" d="100"/>
        <a:sy n="97" d="100"/>
      </p:scale>
      <p:origin x="0" y="684"/>
    </p:cViewPr>
  </p:sorterViewPr>
  <p:notesViewPr>
    <p:cSldViewPr>
      <p:cViewPr varScale="1">
        <p:scale>
          <a:sx n="56" d="100"/>
          <a:sy n="56"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DCE30A-6858-4BD6-8063-1524997A4914}" type="doc">
      <dgm:prSet loTypeId="urn:microsoft.com/office/officeart/2009/3/layout/PhasedProcess" loCatId="process" qsTypeId="urn:microsoft.com/office/officeart/2005/8/quickstyle/simple5" qsCatId="simple" csTypeId="urn:microsoft.com/office/officeart/2005/8/colors/colorful1" csCatId="colorful" phldr="1"/>
      <dgm:spPr/>
      <dgm:t>
        <a:bodyPr/>
        <a:lstStyle/>
        <a:p>
          <a:endParaRPr lang="en-US"/>
        </a:p>
      </dgm:t>
    </dgm:pt>
    <dgm:pt modelId="{FD90553A-765B-4711-9A43-59641307BC29}">
      <dgm:prSet phldrT="[Text]" custT="1"/>
      <dgm:spPr/>
      <dgm:t>
        <a:bodyPr/>
        <a:lstStyle/>
        <a:p>
          <a:r>
            <a:rPr lang="en-IN" sz="1000" dirty="0" smtClean="0"/>
            <a:t>Data Loading</a:t>
          </a:r>
          <a:endParaRPr lang="en-US" sz="1000" dirty="0"/>
        </a:p>
      </dgm:t>
    </dgm:pt>
    <dgm:pt modelId="{B0C6349A-7F20-4B12-9987-1C309610D1A2}" type="parTrans" cxnId="{8B953EBA-CAD4-4F24-9533-5A0361508270}">
      <dgm:prSet/>
      <dgm:spPr/>
      <dgm:t>
        <a:bodyPr/>
        <a:lstStyle/>
        <a:p>
          <a:endParaRPr lang="en-US"/>
        </a:p>
      </dgm:t>
    </dgm:pt>
    <dgm:pt modelId="{87795254-56EF-4C2B-A362-586888C7EC7F}" type="sibTrans" cxnId="{8B953EBA-CAD4-4F24-9533-5A0361508270}">
      <dgm:prSet/>
      <dgm:spPr/>
      <dgm:t>
        <a:bodyPr/>
        <a:lstStyle/>
        <a:p>
          <a:endParaRPr lang="en-US"/>
        </a:p>
      </dgm:t>
    </dgm:pt>
    <dgm:pt modelId="{7CCD9338-9A9D-4B46-9BEC-7255669103C0}">
      <dgm:prSet phldrT="[Text]" custT="1"/>
      <dgm:spPr/>
      <dgm:t>
        <a:bodyPr/>
        <a:lstStyle/>
        <a:p>
          <a:r>
            <a:rPr lang="en-US" sz="1000" dirty="0" smtClean="0"/>
            <a:t>Statistical Summary</a:t>
          </a:r>
          <a:endParaRPr lang="en-US" sz="1000" dirty="0"/>
        </a:p>
      </dgm:t>
    </dgm:pt>
    <dgm:pt modelId="{66B57608-678D-4675-8847-D506E337CBCB}" type="parTrans" cxnId="{0CB08E21-B98E-4B02-9E71-C6184EDE2967}">
      <dgm:prSet/>
      <dgm:spPr/>
      <dgm:t>
        <a:bodyPr/>
        <a:lstStyle/>
        <a:p>
          <a:endParaRPr lang="en-US"/>
        </a:p>
      </dgm:t>
    </dgm:pt>
    <dgm:pt modelId="{AD7A4A66-D662-42F4-8024-3153E0D6EB25}" type="sibTrans" cxnId="{0CB08E21-B98E-4B02-9E71-C6184EDE2967}">
      <dgm:prSet/>
      <dgm:spPr/>
      <dgm:t>
        <a:bodyPr/>
        <a:lstStyle/>
        <a:p>
          <a:endParaRPr lang="en-US"/>
        </a:p>
      </dgm:t>
    </dgm:pt>
    <dgm:pt modelId="{7A352452-5C6E-4217-A1B0-EEC3852A06AF}">
      <dgm:prSet phldrT="[Text]" custT="1"/>
      <dgm:spPr/>
      <dgm:t>
        <a:bodyPr/>
        <a:lstStyle/>
        <a:p>
          <a:r>
            <a:rPr lang="en-IN" sz="1000" dirty="0" smtClean="0"/>
            <a:t>Information about Variable D-types</a:t>
          </a:r>
          <a:endParaRPr lang="en-US" sz="1000" dirty="0"/>
        </a:p>
      </dgm:t>
    </dgm:pt>
    <dgm:pt modelId="{9033DD98-B98B-426B-995C-60B0BEEC255F}" type="parTrans" cxnId="{B52F61D5-1596-461C-A279-CCC577AE9C24}">
      <dgm:prSet/>
      <dgm:spPr/>
      <dgm:t>
        <a:bodyPr/>
        <a:lstStyle/>
        <a:p>
          <a:endParaRPr lang="en-US"/>
        </a:p>
      </dgm:t>
    </dgm:pt>
    <dgm:pt modelId="{69284246-DBAB-4E86-86AD-8FBE574514CE}" type="sibTrans" cxnId="{B52F61D5-1596-461C-A279-CCC577AE9C24}">
      <dgm:prSet/>
      <dgm:spPr/>
      <dgm:t>
        <a:bodyPr/>
        <a:lstStyle/>
        <a:p>
          <a:endParaRPr lang="en-US"/>
        </a:p>
      </dgm:t>
    </dgm:pt>
    <dgm:pt modelId="{8C24A441-53D1-4FC3-BC93-1437BC65E10F}">
      <dgm:prSet phldrT="[Text]" custT="1"/>
      <dgm:spPr/>
      <dgm:t>
        <a:bodyPr/>
        <a:lstStyle/>
        <a:p>
          <a:r>
            <a:rPr lang="en-US" sz="1000" dirty="0" smtClean="0"/>
            <a:t>Exploratory Data Analysis</a:t>
          </a:r>
          <a:endParaRPr lang="en-US" sz="1000" dirty="0"/>
        </a:p>
      </dgm:t>
    </dgm:pt>
    <dgm:pt modelId="{6EDC428D-63DA-4F0B-9129-90E0B7F18378}" type="parTrans" cxnId="{C1D131E7-470D-4809-B8E6-71CF24555FDA}">
      <dgm:prSet/>
      <dgm:spPr/>
      <dgm:t>
        <a:bodyPr/>
        <a:lstStyle/>
        <a:p>
          <a:endParaRPr lang="en-US"/>
        </a:p>
      </dgm:t>
    </dgm:pt>
    <dgm:pt modelId="{854DAEA4-6926-45C2-8F1F-D9B93841B482}" type="sibTrans" cxnId="{C1D131E7-470D-4809-B8E6-71CF24555FDA}">
      <dgm:prSet/>
      <dgm:spPr/>
      <dgm:t>
        <a:bodyPr/>
        <a:lstStyle/>
        <a:p>
          <a:endParaRPr lang="en-US"/>
        </a:p>
      </dgm:t>
    </dgm:pt>
    <dgm:pt modelId="{19A9B794-76AE-4C7C-97A8-59F7D9E33864}">
      <dgm:prSet phldrT="[Text]" custT="1"/>
      <dgm:spPr/>
      <dgm:t>
        <a:bodyPr/>
        <a:lstStyle/>
        <a:p>
          <a:r>
            <a:rPr lang="en-US" sz="900" dirty="0" smtClean="0"/>
            <a:t>Missing Data Analysis</a:t>
          </a:r>
          <a:endParaRPr lang="en-US" sz="900" dirty="0"/>
        </a:p>
      </dgm:t>
    </dgm:pt>
    <dgm:pt modelId="{37FCE006-DB41-459F-8CED-97929EDF561A}" type="parTrans" cxnId="{4293E1F1-638B-44CD-BE75-3E9C6DC2D3D4}">
      <dgm:prSet/>
      <dgm:spPr/>
      <dgm:t>
        <a:bodyPr/>
        <a:lstStyle/>
        <a:p>
          <a:endParaRPr lang="en-US"/>
        </a:p>
      </dgm:t>
    </dgm:pt>
    <dgm:pt modelId="{EC281163-10CE-44AD-95F4-03619B195593}" type="sibTrans" cxnId="{4293E1F1-638B-44CD-BE75-3E9C6DC2D3D4}">
      <dgm:prSet/>
      <dgm:spPr/>
      <dgm:t>
        <a:bodyPr/>
        <a:lstStyle/>
        <a:p>
          <a:endParaRPr lang="en-US"/>
        </a:p>
      </dgm:t>
    </dgm:pt>
    <dgm:pt modelId="{7AFFEAC1-C164-490A-8B88-26FE48EF86C9}">
      <dgm:prSet phldrT="[Text]" custT="1"/>
      <dgm:spPr/>
      <dgm:t>
        <a:bodyPr/>
        <a:lstStyle/>
        <a:p>
          <a:pPr algn="l"/>
          <a:r>
            <a:rPr lang="en-US" sz="900" dirty="0" smtClean="0"/>
            <a:t>Splitting Target Variable</a:t>
          </a:r>
          <a:endParaRPr lang="en-US" sz="900" dirty="0"/>
        </a:p>
      </dgm:t>
    </dgm:pt>
    <dgm:pt modelId="{5C48D34C-5339-42FE-9756-2CEC594A708F}" type="parTrans" cxnId="{056B2EBC-1AC9-4959-A213-E729CAD8FE8C}">
      <dgm:prSet/>
      <dgm:spPr/>
      <dgm:t>
        <a:bodyPr/>
        <a:lstStyle/>
        <a:p>
          <a:endParaRPr lang="en-US"/>
        </a:p>
      </dgm:t>
    </dgm:pt>
    <dgm:pt modelId="{4F540216-C25C-453D-A441-DDC68923364A}" type="sibTrans" cxnId="{056B2EBC-1AC9-4959-A213-E729CAD8FE8C}">
      <dgm:prSet/>
      <dgm:spPr/>
      <dgm:t>
        <a:bodyPr/>
        <a:lstStyle/>
        <a:p>
          <a:endParaRPr lang="en-US"/>
        </a:p>
      </dgm:t>
    </dgm:pt>
    <dgm:pt modelId="{510A3675-6D19-463E-AE5C-EF2CF75CE015}">
      <dgm:prSet phldrT="[Text]" custT="1"/>
      <dgm:spPr/>
      <dgm:t>
        <a:bodyPr/>
        <a:lstStyle/>
        <a:p>
          <a:r>
            <a:rPr lang="en-US" sz="1000" dirty="0" smtClean="0"/>
            <a:t>Feature Engineering</a:t>
          </a:r>
          <a:endParaRPr lang="en-US" sz="1000" dirty="0"/>
        </a:p>
      </dgm:t>
    </dgm:pt>
    <dgm:pt modelId="{9A99251A-2A8D-4627-B864-5FA81936B994}" type="parTrans" cxnId="{2B7A07EE-7D52-476F-8DC2-211CCC909D7F}">
      <dgm:prSet/>
      <dgm:spPr/>
      <dgm:t>
        <a:bodyPr/>
        <a:lstStyle/>
        <a:p>
          <a:endParaRPr lang="en-US"/>
        </a:p>
      </dgm:t>
    </dgm:pt>
    <dgm:pt modelId="{471E4223-9BF1-45F3-9C13-1AE6B5A13E66}" type="sibTrans" cxnId="{2B7A07EE-7D52-476F-8DC2-211CCC909D7F}">
      <dgm:prSet/>
      <dgm:spPr/>
      <dgm:t>
        <a:bodyPr/>
        <a:lstStyle/>
        <a:p>
          <a:endParaRPr lang="en-US"/>
        </a:p>
      </dgm:t>
    </dgm:pt>
    <dgm:pt modelId="{9F672967-78E8-416F-A28F-AD3DC4965850}">
      <dgm:prSet phldrT="[Text]" custT="1"/>
      <dgm:spPr/>
      <dgm:t>
        <a:bodyPr/>
        <a:lstStyle/>
        <a:p>
          <a:r>
            <a:rPr lang="en-US" sz="1000" dirty="0" smtClean="0"/>
            <a:t>Dummy Variables encoding</a:t>
          </a:r>
          <a:endParaRPr lang="en-US" sz="1000" dirty="0"/>
        </a:p>
      </dgm:t>
    </dgm:pt>
    <dgm:pt modelId="{A29E4C95-BD86-4008-802E-060F01114881}" type="parTrans" cxnId="{94EBA54B-BA0A-4F82-86EE-AAB069F07C71}">
      <dgm:prSet/>
      <dgm:spPr/>
      <dgm:t>
        <a:bodyPr/>
        <a:lstStyle/>
        <a:p>
          <a:endParaRPr lang="en-US"/>
        </a:p>
      </dgm:t>
    </dgm:pt>
    <dgm:pt modelId="{C5E54B9E-A2D2-4284-B3F9-8F14D2E4024A}" type="sibTrans" cxnId="{94EBA54B-BA0A-4F82-86EE-AAB069F07C71}">
      <dgm:prSet/>
      <dgm:spPr/>
      <dgm:t>
        <a:bodyPr/>
        <a:lstStyle/>
        <a:p>
          <a:endParaRPr lang="en-US"/>
        </a:p>
      </dgm:t>
    </dgm:pt>
    <dgm:pt modelId="{1752C90C-B0B8-4076-88D1-877B18A223DB}">
      <dgm:prSet phldrT="[Text]" custT="1"/>
      <dgm:spPr/>
      <dgm:t>
        <a:bodyPr/>
        <a:lstStyle/>
        <a:p>
          <a:r>
            <a:rPr lang="en-IN" sz="1000" dirty="0" smtClean="0"/>
            <a:t>Removing unwanted variables</a:t>
          </a:r>
          <a:endParaRPr lang="en-US" sz="1000" dirty="0"/>
        </a:p>
      </dgm:t>
    </dgm:pt>
    <dgm:pt modelId="{9B9F29A3-C3A3-4D48-9D93-01056C1701B0}" type="parTrans" cxnId="{73B3E167-F897-4A62-82EF-32DDF9B37ADC}">
      <dgm:prSet/>
      <dgm:spPr/>
      <dgm:t>
        <a:bodyPr/>
        <a:lstStyle/>
        <a:p>
          <a:endParaRPr lang="en-US"/>
        </a:p>
      </dgm:t>
    </dgm:pt>
    <dgm:pt modelId="{48679D42-A18A-46BF-BC4D-9B9DF205F2E2}" type="sibTrans" cxnId="{73B3E167-F897-4A62-82EF-32DDF9B37ADC}">
      <dgm:prSet/>
      <dgm:spPr/>
      <dgm:t>
        <a:bodyPr/>
        <a:lstStyle/>
        <a:p>
          <a:endParaRPr lang="en-US"/>
        </a:p>
      </dgm:t>
    </dgm:pt>
    <dgm:pt modelId="{B0185BCB-2215-4002-9152-828CFA3A3DA3}">
      <dgm:prSet custT="1"/>
      <dgm:spPr/>
      <dgm:t>
        <a:bodyPr/>
        <a:lstStyle/>
        <a:p>
          <a:r>
            <a:rPr lang="en-US" sz="900" dirty="0" smtClean="0"/>
            <a:t>EDA on Independent variables</a:t>
          </a:r>
          <a:endParaRPr lang="en-US" sz="900" dirty="0"/>
        </a:p>
      </dgm:t>
    </dgm:pt>
    <dgm:pt modelId="{65C3DEC4-96F1-4DAA-B891-61D24A42FCE3}" type="parTrans" cxnId="{C6782B20-ED66-4BD5-8DCD-1996ABC91689}">
      <dgm:prSet/>
      <dgm:spPr/>
      <dgm:t>
        <a:bodyPr/>
        <a:lstStyle/>
        <a:p>
          <a:endParaRPr lang="en-US"/>
        </a:p>
      </dgm:t>
    </dgm:pt>
    <dgm:pt modelId="{EE7B6E38-1575-4868-97F5-AD7405CDB856}" type="sibTrans" cxnId="{C6782B20-ED66-4BD5-8DCD-1996ABC91689}">
      <dgm:prSet/>
      <dgm:spPr/>
      <dgm:t>
        <a:bodyPr/>
        <a:lstStyle/>
        <a:p>
          <a:endParaRPr lang="en-US"/>
        </a:p>
      </dgm:t>
    </dgm:pt>
    <dgm:pt modelId="{5A2843D6-C253-4163-A9E3-9F2694678BA7}">
      <dgm:prSet custT="1"/>
      <dgm:spPr/>
      <dgm:t>
        <a:bodyPr/>
        <a:lstStyle/>
        <a:p>
          <a:pPr algn="l"/>
          <a:r>
            <a:rPr lang="en-IN" sz="900" dirty="0" smtClean="0"/>
            <a:t>Visualization</a:t>
          </a:r>
          <a:endParaRPr lang="en-US" sz="900" dirty="0"/>
        </a:p>
      </dgm:t>
    </dgm:pt>
    <dgm:pt modelId="{F680B5CB-3939-4B57-8D7F-AD5A95A6D9A4}" type="parTrans" cxnId="{C1928D98-99C3-4EA2-B192-F015CBD39DE9}">
      <dgm:prSet/>
      <dgm:spPr/>
      <dgm:t>
        <a:bodyPr/>
        <a:lstStyle/>
        <a:p>
          <a:endParaRPr lang="en-US"/>
        </a:p>
      </dgm:t>
    </dgm:pt>
    <dgm:pt modelId="{B5C3047E-4598-4504-8570-D96ED3410599}" type="sibTrans" cxnId="{C1928D98-99C3-4EA2-B192-F015CBD39DE9}">
      <dgm:prSet/>
      <dgm:spPr/>
      <dgm:t>
        <a:bodyPr/>
        <a:lstStyle/>
        <a:p>
          <a:endParaRPr lang="en-US"/>
        </a:p>
      </dgm:t>
    </dgm:pt>
    <dgm:pt modelId="{CA585CF9-81B7-4EC4-913F-320CB425A949}">
      <dgm:prSet custT="1"/>
      <dgm:spPr/>
      <dgm:t>
        <a:bodyPr/>
        <a:lstStyle/>
        <a:p>
          <a:r>
            <a:rPr lang="en-IN" sz="1000" dirty="0" smtClean="0"/>
            <a:t>Viewing Shape of Data</a:t>
          </a:r>
          <a:endParaRPr lang="en-US" sz="1000" dirty="0"/>
        </a:p>
      </dgm:t>
    </dgm:pt>
    <dgm:pt modelId="{DC5CFF89-58A8-41F0-8B1F-3109996847D2}" type="parTrans" cxnId="{4CE26289-1F15-4983-A50A-D44F40536A73}">
      <dgm:prSet/>
      <dgm:spPr/>
      <dgm:t>
        <a:bodyPr/>
        <a:lstStyle/>
        <a:p>
          <a:endParaRPr lang="en-US"/>
        </a:p>
      </dgm:t>
    </dgm:pt>
    <dgm:pt modelId="{1A0AFC16-9F0D-4CFC-8230-CDD7EC0CFF77}" type="sibTrans" cxnId="{4CE26289-1F15-4983-A50A-D44F40536A73}">
      <dgm:prSet/>
      <dgm:spPr/>
      <dgm:t>
        <a:bodyPr/>
        <a:lstStyle/>
        <a:p>
          <a:endParaRPr lang="en-US"/>
        </a:p>
      </dgm:t>
    </dgm:pt>
    <dgm:pt modelId="{189065EA-C5A3-4242-B676-64209B684728}" type="pres">
      <dgm:prSet presAssocID="{33DCE30A-6858-4BD6-8063-1524997A4914}" presName="Name0" presStyleCnt="0">
        <dgm:presLayoutVars>
          <dgm:chMax val="3"/>
          <dgm:chPref val="3"/>
          <dgm:bulletEnabled val="1"/>
          <dgm:dir/>
          <dgm:animLvl val="lvl"/>
        </dgm:presLayoutVars>
      </dgm:prSet>
      <dgm:spPr/>
      <dgm:t>
        <a:bodyPr/>
        <a:lstStyle/>
        <a:p>
          <a:endParaRPr lang="en-US"/>
        </a:p>
      </dgm:t>
    </dgm:pt>
    <dgm:pt modelId="{716E5B22-CCC0-43C1-835A-9F3A70FF89DB}" type="pres">
      <dgm:prSet presAssocID="{33DCE30A-6858-4BD6-8063-1524997A4914}" presName="arc1" presStyleLbl="node1" presStyleIdx="0" presStyleCnt="4"/>
      <dgm:spPr/>
    </dgm:pt>
    <dgm:pt modelId="{21381484-039E-4450-B3FB-B66B771AAAEF}" type="pres">
      <dgm:prSet presAssocID="{33DCE30A-6858-4BD6-8063-1524997A4914}" presName="arc3" presStyleLbl="node1" presStyleIdx="1" presStyleCnt="4" custLinFactNeighborX="868"/>
      <dgm:spPr/>
    </dgm:pt>
    <dgm:pt modelId="{BCC51FA7-12DC-4468-AF35-F8FBD4E84D9A}" type="pres">
      <dgm:prSet presAssocID="{33DCE30A-6858-4BD6-8063-1524997A4914}" presName="parentText2" presStyleLbl="revTx" presStyleIdx="0" presStyleCnt="3">
        <dgm:presLayoutVars>
          <dgm:chMax val="4"/>
          <dgm:chPref val="3"/>
          <dgm:bulletEnabled val="1"/>
        </dgm:presLayoutVars>
      </dgm:prSet>
      <dgm:spPr/>
      <dgm:t>
        <a:bodyPr/>
        <a:lstStyle/>
        <a:p>
          <a:endParaRPr lang="en-US"/>
        </a:p>
      </dgm:t>
    </dgm:pt>
    <dgm:pt modelId="{143FC21D-F8DD-4F67-8F5B-DDB58452FE9A}" type="pres">
      <dgm:prSet presAssocID="{33DCE30A-6858-4BD6-8063-1524997A4914}" presName="arc2" presStyleLbl="node1" presStyleIdx="2" presStyleCnt="4" custLinFactNeighborX="10250"/>
      <dgm:spPr/>
      <dgm:t>
        <a:bodyPr/>
        <a:lstStyle/>
        <a:p>
          <a:endParaRPr lang="en-US"/>
        </a:p>
      </dgm:t>
    </dgm:pt>
    <dgm:pt modelId="{FA2A0EF5-B739-4269-BE02-679803D85FFF}" type="pres">
      <dgm:prSet presAssocID="{33DCE30A-6858-4BD6-8063-1524997A4914}" presName="arc4" presStyleLbl="node1" presStyleIdx="3" presStyleCnt="4" custLinFactNeighborX="10463"/>
      <dgm:spPr/>
    </dgm:pt>
    <dgm:pt modelId="{78753649-E907-4EBE-9D9C-333B482D023E}" type="pres">
      <dgm:prSet presAssocID="{33DCE30A-6858-4BD6-8063-1524997A4914}" presName="parentText3" presStyleLbl="revTx" presStyleIdx="1" presStyleCnt="3">
        <dgm:presLayoutVars>
          <dgm:chMax val="1"/>
          <dgm:chPref val="1"/>
          <dgm:bulletEnabled val="1"/>
        </dgm:presLayoutVars>
      </dgm:prSet>
      <dgm:spPr/>
      <dgm:t>
        <a:bodyPr/>
        <a:lstStyle/>
        <a:p>
          <a:endParaRPr lang="en-US"/>
        </a:p>
      </dgm:t>
    </dgm:pt>
    <dgm:pt modelId="{5FE3A3EF-8865-463B-8AA6-B9BDFBEC6A67}" type="pres">
      <dgm:prSet presAssocID="{33DCE30A-6858-4BD6-8063-1524997A4914}" presName="middleComposite" presStyleCnt="0"/>
      <dgm:spPr/>
    </dgm:pt>
    <dgm:pt modelId="{B61A9F3C-6D2D-47FD-B9C5-7F94F0F071D3}" type="pres">
      <dgm:prSet presAssocID="{19A9B794-76AE-4C7C-97A8-59F7D9E33864}" presName="circ1" presStyleLbl="vennNode1" presStyleIdx="0" presStyleCnt="10" custScaleX="137937" custScaleY="96026" custLinFactNeighborY="-28842"/>
      <dgm:spPr>
        <a:prstGeom prst="ellipse">
          <a:avLst/>
        </a:prstGeom>
      </dgm:spPr>
      <dgm:t>
        <a:bodyPr/>
        <a:lstStyle/>
        <a:p>
          <a:endParaRPr lang="en-US"/>
        </a:p>
      </dgm:t>
    </dgm:pt>
    <dgm:pt modelId="{44320D12-41B3-48DE-95BF-EC200363CE7F}" type="pres">
      <dgm:prSet presAssocID="{19A9B794-76AE-4C7C-97A8-59F7D9E33864}" presName="circ1Tx" presStyleLbl="revTx" presStyleIdx="1" presStyleCnt="3">
        <dgm:presLayoutVars>
          <dgm:chMax val="0"/>
          <dgm:chPref val="0"/>
        </dgm:presLayoutVars>
      </dgm:prSet>
      <dgm:spPr/>
      <dgm:t>
        <a:bodyPr/>
        <a:lstStyle/>
        <a:p>
          <a:endParaRPr lang="en-US"/>
        </a:p>
      </dgm:t>
    </dgm:pt>
    <dgm:pt modelId="{B278F40C-CD62-4E5F-9063-80E55EC1926B}" type="pres">
      <dgm:prSet presAssocID="{7AFFEAC1-C164-490A-8B88-26FE48EF86C9}" presName="circ2" presStyleLbl="vennNode1" presStyleIdx="1" presStyleCnt="10" custScaleX="166904" custScaleY="116192" custLinFactNeighborX="11569"/>
      <dgm:spPr>
        <a:prstGeom prst="ellipse">
          <a:avLst/>
        </a:prstGeom>
      </dgm:spPr>
      <dgm:t>
        <a:bodyPr/>
        <a:lstStyle/>
        <a:p>
          <a:endParaRPr lang="en-US"/>
        </a:p>
      </dgm:t>
    </dgm:pt>
    <dgm:pt modelId="{71760A0B-19A2-4DE3-AD46-1ED08D2038BB}" type="pres">
      <dgm:prSet presAssocID="{7AFFEAC1-C164-490A-8B88-26FE48EF86C9}" presName="circ2Tx" presStyleLbl="revTx" presStyleIdx="1" presStyleCnt="3">
        <dgm:presLayoutVars>
          <dgm:chMax val="0"/>
          <dgm:chPref val="0"/>
        </dgm:presLayoutVars>
      </dgm:prSet>
      <dgm:spPr/>
      <dgm:t>
        <a:bodyPr/>
        <a:lstStyle/>
        <a:p>
          <a:endParaRPr lang="en-US"/>
        </a:p>
      </dgm:t>
    </dgm:pt>
    <dgm:pt modelId="{38E406C4-180D-45D3-B5F5-65167FF97A35}" type="pres">
      <dgm:prSet presAssocID="{B0185BCB-2215-4002-9152-828CFA3A3DA3}" presName="circ3" presStyleLbl="vennNode1" presStyleIdx="2" presStyleCnt="10" custScaleX="166904" custScaleY="116192" custLinFactNeighborX="-16922" custLinFactNeighborY="8461"/>
      <dgm:spPr>
        <a:prstGeom prst="ellipse">
          <a:avLst/>
        </a:prstGeom>
      </dgm:spPr>
      <dgm:t>
        <a:bodyPr/>
        <a:lstStyle/>
        <a:p>
          <a:endParaRPr lang="en-US"/>
        </a:p>
      </dgm:t>
    </dgm:pt>
    <dgm:pt modelId="{43D54BC3-3A5E-49E9-B890-26C7D51F8898}" type="pres">
      <dgm:prSet presAssocID="{B0185BCB-2215-4002-9152-828CFA3A3DA3}" presName="circ3Tx" presStyleLbl="revTx" presStyleIdx="1" presStyleCnt="3">
        <dgm:presLayoutVars>
          <dgm:chMax val="0"/>
          <dgm:chPref val="0"/>
        </dgm:presLayoutVars>
      </dgm:prSet>
      <dgm:spPr/>
      <dgm:t>
        <a:bodyPr/>
        <a:lstStyle/>
        <a:p>
          <a:endParaRPr lang="en-US"/>
        </a:p>
      </dgm:t>
    </dgm:pt>
    <dgm:pt modelId="{04363B77-07E9-4978-9D80-356FEDC0E33E}" type="pres">
      <dgm:prSet presAssocID="{5A2843D6-C253-4163-A9E3-9F2694678BA7}" presName="circ4" presStyleLbl="vennNode1" presStyleIdx="3" presStyleCnt="10" custScaleX="171335" custScaleY="109748" custLinFactNeighborX="13455" custLinFactNeighborY="-8802"/>
      <dgm:spPr>
        <a:prstGeom prst="ellipse">
          <a:avLst/>
        </a:prstGeom>
      </dgm:spPr>
      <dgm:t>
        <a:bodyPr/>
        <a:lstStyle/>
        <a:p>
          <a:endParaRPr lang="en-US"/>
        </a:p>
      </dgm:t>
    </dgm:pt>
    <dgm:pt modelId="{1D828A0D-9F1B-46E6-BC41-CB31AA71E956}" type="pres">
      <dgm:prSet presAssocID="{5A2843D6-C253-4163-A9E3-9F2694678BA7}" presName="circ4Tx" presStyleLbl="revTx" presStyleIdx="1" presStyleCnt="3">
        <dgm:presLayoutVars>
          <dgm:chMax val="0"/>
          <dgm:chPref val="0"/>
          <dgm:bulletEnabled val="1"/>
        </dgm:presLayoutVars>
      </dgm:prSet>
      <dgm:spPr/>
      <dgm:t>
        <a:bodyPr/>
        <a:lstStyle/>
        <a:p>
          <a:endParaRPr lang="en-US"/>
        </a:p>
      </dgm:t>
    </dgm:pt>
    <dgm:pt modelId="{06891AD6-7509-4E04-8C39-6DF21298B32D}" type="pres">
      <dgm:prSet presAssocID="{33DCE30A-6858-4BD6-8063-1524997A4914}" presName="leftComposite" presStyleCnt="0"/>
      <dgm:spPr/>
    </dgm:pt>
    <dgm:pt modelId="{6E70D8DF-2ACB-4B8B-BE59-F8AE4FEF763E}" type="pres">
      <dgm:prSet presAssocID="{7CCD9338-9A9D-4B46-9BEC-7255669103C0}" presName="childText1_1" presStyleLbl="vennNode1" presStyleIdx="4" presStyleCnt="10" custScaleX="107753" custScaleY="92734">
        <dgm:presLayoutVars>
          <dgm:chMax val="0"/>
          <dgm:chPref val="0"/>
        </dgm:presLayoutVars>
      </dgm:prSet>
      <dgm:spPr/>
      <dgm:t>
        <a:bodyPr/>
        <a:lstStyle/>
        <a:p>
          <a:endParaRPr lang="en-US"/>
        </a:p>
      </dgm:t>
    </dgm:pt>
    <dgm:pt modelId="{FBF6BDA8-D174-4A44-B3B4-50CAC3EBC042}" type="pres">
      <dgm:prSet presAssocID="{7CCD9338-9A9D-4B46-9BEC-7255669103C0}" presName="ellipse1" presStyleLbl="vennNode1" presStyleIdx="5" presStyleCnt="10"/>
      <dgm:spPr/>
    </dgm:pt>
    <dgm:pt modelId="{452E7841-91C6-4B64-AC73-DEC5B8ADA170}" type="pres">
      <dgm:prSet presAssocID="{7CCD9338-9A9D-4B46-9BEC-7255669103C0}" presName="ellipse2" presStyleLbl="vennNode1" presStyleIdx="6" presStyleCnt="10"/>
      <dgm:spPr/>
    </dgm:pt>
    <dgm:pt modelId="{0FDAD42D-5C63-4027-B4C9-F68ABE1A6571}" type="pres">
      <dgm:prSet presAssocID="{7A352452-5C6E-4217-A1B0-EEC3852A06AF}" presName="childText1_2" presStyleLbl="vennNode1" presStyleIdx="7" presStyleCnt="10" custScaleX="152181" custScaleY="113347">
        <dgm:presLayoutVars>
          <dgm:chMax val="0"/>
          <dgm:chPref val="0"/>
        </dgm:presLayoutVars>
      </dgm:prSet>
      <dgm:spPr/>
      <dgm:t>
        <a:bodyPr/>
        <a:lstStyle/>
        <a:p>
          <a:endParaRPr lang="en-US"/>
        </a:p>
      </dgm:t>
    </dgm:pt>
    <dgm:pt modelId="{DA7FE4B7-C125-46C0-9A47-CA4E91D083A3}" type="pres">
      <dgm:prSet presAssocID="{7A352452-5C6E-4217-A1B0-EEC3852A06AF}" presName="ellipse3" presStyleLbl="vennNode1" presStyleIdx="8" presStyleCnt="10"/>
      <dgm:spPr/>
    </dgm:pt>
    <dgm:pt modelId="{B2C01890-E0BB-48B5-98F5-85486D16E282}" type="pres">
      <dgm:prSet presAssocID="{CA585CF9-81B7-4EC4-913F-320CB425A949}" presName="childText1_3" presStyleLbl="vennNode1" presStyleIdx="9" presStyleCnt="10" custLinFactNeighborX="-11552">
        <dgm:presLayoutVars>
          <dgm:chMax val="0"/>
          <dgm:chPref val="0"/>
        </dgm:presLayoutVars>
      </dgm:prSet>
      <dgm:spPr/>
      <dgm:t>
        <a:bodyPr/>
        <a:lstStyle/>
        <a:p>
          <a:endParaRPr lang="en-US"/>
        </a:p>
      </dgm:t>
    </dgm:pt>
    <dgm:pt modelId="{A1FE70F0-88C5-46E7-B67E-6E5E14246DA1}" type="pres">
      <dgm:prSet presAssocID="{33DCE30A-6858-4BD6-8063-1524997A4914}" presName="rightChild" presStyleLbl="node2" presStyleIdx="0" presStyleCnt="1" custLinFactNeighborX="10573">
        <dgm:presLayoutVars>
          <dgm:chMax val="0"/>
          <dgm:chPref val="0"/>
        </dgm:presLayoutVars>
      </dgm:prSet>
      <dgm:spPr/>
      <dgm:t>
        <a:bodyPr/>
        <a:lstStyle/>
        <a:p>
          <a:endParaRPr lang="en-US"/>
        </a:p>
      </dgm:t>
    </dgm:pt>
    <dgm:pt modelId="{E2513B23-391A-49C0-9AF2-346405E5B96C}" type="pres">
      <dgm:prSet presAssocID="{33DCE30A-6858-4BD6-8063-1524997A4914}" presName="parentText1" presStyleLbl="revTx" presStyleIdx="2" presStyleCnt="3">
        <dgm:presLayoutVars>
          <dgm:chMax val="4"/>
          <dgm:chPref val="3"/>
          <dgm:bulletEnabled val="1"/>
        </dgm:presLayoutVars>
      </dgm:prSet>
      <dgm:spPr/>
      <dgm:t>
        <a:bodyPr/>
        <a:lstStyle/>
        <a:p>
          <a:endParaRPr lang="en-US"/>
        </a:p>
      </dgm:t>
    </dgm:pt>
  </dgm:ptLst>
  <dgm:cxnLst>
    <dgm:cxn modelId="{8B953EBA-CAD4-4F24-9533-5A0361508270}" srcId="{33DCE30A-6858-4BD6-8063-1524997A4914}" destId="{FD90553A-765B-4711-9A43-59641307BC29}" srcOrd="0" destOrd="0" parTransId="{B0C6349A-7F20-4B12-9987-1C309610D1A2}" sibTransId="{87795254-56EF-4C2B-A362-586888C7EC7F}"/>
    <dgm:cxn modelId="{D1B6FA57-264F-40DE-9188-D76C9FAE93CF}" type="presOf" srcId="{19A9B794-76AE-4C7C-97A8-59F7D9E33864}" destId="{B61A9F3C-6D2D-47FD-B9C5-7F94F0F071D3}" srcOrd="0" destOrd="0" presId="urn:microsoft.com/office/officeart/2009/3/layout/PhasedProcess"/>
    <dgm:cxn modelId="{3F9CFE0D-4E70-43CC-8E22-AF685CD2E642}" type="presOf" srcId="{19A9B794-76AE-4C7C-97A8-59F7D9E33864}" destId="{44320D12-41B3-48DE-95BF-EC200363CE7F}" srcOrd="1" destOrd="0" presId="urn:microsoft.com/office/officeart/2009/3/layout/PhasedProcess"/>
    <dgm:cxn modelId="{567E46DC-9C11-4F43-A5B4-78A77DF3B6B4}" type="presOf" srcId="{7A352452-5C6E-4217-A1B0-EEC3852A06AF}" destId="{0FDAD42D-5C63-4027-B4C9-F68ABE1A6571}" srcOrd="0" destOrd="0" presId="urn:microsoft.com/office/officeart/2009/3/layout/PhasedProcess"/>
    <dgm:cxn modelId="{C4A2FC24-BA8A-40AE-A555-A3ADD81A2CA7}" type="presOf" srcId="{8C24A441-53D1-4FC3-BC93-1437BC65E10F}" destId="{BCC51FA7-12DC-4468-AF35-F8FBD4E84D9A}" srcOrd="0" destOrd="0" presId="urn:microsoft.com/office/officeart/2009/3/layout/PhasedProcess"/>
    <dgm:cxn modelId="{056B2EBC-1AC9-4959-A213-E729CAD8FE8C}" srcId="{8C24A441-53D1-4FC3-BC93-1437BC65E10F}" destId="{7AFFEAC1-C164-490A-8B88-26FE48EF86C9}" srcOrd="1" destOrd="0" parTransId="{5C48D34C-5339-42FE-9756-2CEC594A708F}" sibTransId="{4F540216-C25C-453D-A441-DDC68923364A}"/>
    <dgm:cxn modelId="{BB01A8B6-3ED7-473F-8FB2-364884F4A569}" type="presOf" srcId="{7AFFEAC1-C164-490A-8B88-26FE48EF86C9}" destId="{B278F40C-CD62-4E5F-9063-80E55EC1926B}" srcOrd="0" destOrd="0" presId="urn:microsoft.com/office/officeart/2009/3/layout/PhasedProcess"/>
    <dgm:cxn modelId="{3600587D-3BC4-4A42-AAA1-0E5B179F783C}" type="presOf" srcId="{B0185BCB-2215-4002-9152-828CFA3A3DA3}" destId="{43D54BC3-3A5E-49E9-B890-26C7D51F8898}" srcOrd="1" destOrd="0" presId="urn:microsoft.com/office/officeart/2009/3/layout/PhasedProcess"/>
    <dgm:cxn modelId="{6EA3A0FB-230B-4FBC-8E33-9CE80665B3CD}" type="presOf" srcId="{7AFFEAC1-C164-490A-8B88-26FE48EF86C9}" destId="{71760A0B-19A2-4DE3-AD46-1ED08D2038BB}" srcOrd="1" destOrd="0" presId="urn:microsoft.com/office/officeart/2009/3/layout/PhasedProcess"/>
    <dgm:cxn modelId="{73B3E167-F897-4A62-82EF-32DDF9B37ADC}" srcId="{510A3675-6D19-463E-AE5C-EF2CF75CE015}" destId="{1752C90C-B0B8-4076-88D1-877B18A223DB}" srcOrd="1" destOrd="0" parTransId="{9B9F29A3-C3A3-4D48-9D93-01056C1701B0}" sibTransId="{48679D42-A18A-46BF-BC4D-9B9DF205F2E2}"/>
    <dgm:cxn modelId="{30ED2CAA-25DF-43A7-9A7C-7BDC4E5610CA}" type="presOf" srcId="{7CCD9338-9A9D-4B46-9BEC-7255669103C0}" destId="{6E70D8DF-2ACB-4B8B-BE59-F8AE4FEF763E}" srcOrd="0" destOrd="0" presId="urn:microsoft.com/office/officeart/2009/3/layout/PhasedProcess"/>
    <dgm:cxn modelId="{C6782B20-ED66-4BD5-8DCD-1996ABC91689}" srcId="{8C24A441-53D1-4FC3-BC93-1437BC65E10F}" destId="{B0185BCB-2215-4002-9152-828CFA3A3DA3}" srcOrd="2" destOrd="0" parTransId="{65C3DEC4-96F1-4DAA-B891-61D24A42FCE3}" sibTransId="{EE7B6E38-1575-4868-97F5-AD7405CDB856}"/>
    <dgm:cxn modelId="{C1928D98-99C3-4EA2-B192-F015CBD39DE9}" srcId="{8C24A441-53D1-4FC3-BC93-1437BC65E10F}" destId="{5A2843D6-C253-4163-A9E3-9F2694678BA7}" srcOrd="3" destOrd="0" parTransId="{F680B5CB-3939-4B57-8D7F-AD5A95A6D9A4}" sibTransId="{B5C3047E-4598-4504-8570-D96ED3410599}"/>
    <dgm:cxn modelId="{C1D131E7-470D-4809-B8E6-71CF24555FDA}" srcId="{33DCE30A-6858-4BD6-8063-1524997A4914}" destId="{8C24A441-53D1-4FC3-BC93-1437BC65E10F}" srcOrd="1" destOrd="0" parTransId="{6EDC428D-63DA-4F0B-9129-90E0B7F18378}" sibTransId="{854DAEA4-6926-45C2-8F1F-D9B93841B482}"/>
    <dgm:cxn modelId="{C882679A-A329-4908-8067-150273AB6A72}" type="presOf" srcId="{9F672967-78E8-416F-A28F-AD3DC4965850}" destId="{A1FE70F0-88C5-46E7-B67E-6E5E14246DA1}" srcOrd="0" destOrd="0" presId="urn:microsoft.com/office/officeart/2009/3/layout/PhasedProcess"/>
    <dgm:cxn modelId="{10AA66AC-3E1D-42F0-AEFC-3880F0B637D1}" type="presOf" srcId="{FD90553A-765B-4711-9A43-59641307BC29}" destId="{E2513B23-391A-49C0-9AF2-346405E5B96C}" srcOrd="0" destOrd="0" presId="urn:microsoft.com/office/officeart/2009/3/layout/PhasedProcess"/>
    <dgm:cxn modelId="{99C28D3E-9BD1-4949-8F09-0CA6FFA4875A}" type="presOf" srcId="{5A2843D6-C253-4163-A9E3-9F2694678BA7}" destId="{1D828A0D-9F1B-46E6-BC41-CB31AA71E956}" srcOrd="1" destOrd="0" presId="urn:microsoft.com/office/officeart/2009/3/layout/PhasedProcess"/>
    <dgm:cxn modelId="{F81EAFBC-9101-486E-B86C-8831D9E8A8BE}" type="presOf" srcId="{33DCE30A-6858-4BD6-8063-1524997A4914}" destId="{189065EA-C5A3-4242-B676-64209B684728}" srcOrd="0" destOrd="0" presId="urn:microsoft.com/office/officeart/2009/3/layout/PhasedProcess"/>
    <dgm:cxn modelId="{B52F61D5-1596-461C-A279-CCC577AE9C24}" srcId="{FD90553A-765B-4711-9A43-59641307BC29}" destId="{7A352452-5C6E-4217-A1B0-EEC3852A06AF}" srcOrd="1" destOrd="0" parTransId="{9033DD98-B98B-426B-995C-60B0BEEC255F}" sibTransId="{69284246-DBAB-4E86-86AD-8FBE574514CE}"/>
    <dgm:cxn modelId="{6B262176-2660-4BAA-A55A-609712DFA523}" type="presOf" srcId="{CA585CF9-81B7-4EC4-913F-320CB425A949}" destId="{B2C01890-E0BB-48B5-98F5-85486D16E282}" srcOrd="0" destOrd="0" presId="urn:microsoft.com/office/officeart/2009/3/layout/PhasedProcess"/>
    <dgm:cxn modelId="{C29A524B-DFD0-43B1-A9CC-343E18E5FC25}" type="presOf" srcId="{510A3675-6D19-463E-AE5C-EF2CF75CE015}" destId="{78753649-E907-4EBE-9D9C-333B482D023E}" srcOrd="0" destOrd="0" presId="urn:microsoft.com/office/officeart/2009/3/layout/PhasedProcess"/>
    <dgm:cxn modelId="{0CB08E21-B98E-4B02-9E71-C6184EDE2967}" srcId="{FD90553A-765B-4711-9A43-59641307BC29}" destId="{7CCD9338-9A9D-4B46-9BEC-7255669103C0}" srcOrd="0" destOrd="0" parTransId="{66B57608-678D-4675-8847-D506E337CBCB}" sibTransId="{AD7A4A66-D662-42F4-8024-3153E0D6EB25}"/>
    <dgm:cxn modelId="{509AB675-B346-4B3E-AEE9-DF6EB9CE95E6}" type="presOf" srcId="{B0185BCB-2215-4002-9152-828CFA3A3DA3}" destId="{38E406C4-180D-45D3-B5F5-65167FF97A35}" srcOrd="0" destOrd="0" presId="urn:microsoft.com/office/officeart/2009/3/layout/PhasedProcess"/>
    <dgm:cxn modelId="{4293E1F1-638B-44CD-BE75-3E9C6DC2D3D4}" srcId="{8C24A441-53D1-4FC3-BC93-1437BC65E10F}" destId="{19A9B794-76AE-4C7C-97A8-59F7D9E33864}" srcOrd="0" destOrd="0" parTransId="{37FCE006-DB41-459F-8CED-97929EDF561A}" sibTransId="{EC281163-10CE-44AD-95F4-03619B195593}"/>
    <dgm:cxn modelId="{94EBA54B-BA0A-4F82-86EE-AAB069F07C71}" srcId="{510A3675-6D19-463E-AE5C-EF2CF75CE015}" destId="{9F672967-78E8-416F-A28F-AD3DC4965850}" srcOrd="0" destOrd="0" parTransId="{A29E4C95-BD86-4008-802E-060F01114881}" sibTransId="{C5E54B9E-A2D2-4284-B3F9-8F14D2E4024A}"/>
    <dgm:cxn modelId="{2B7A07EE-7D52-476F-8DC2-211CCC909D7F}" srcId="{33DCE30A-6858-4BD6-8063-1524997A4914}" destId="{510A3675-6D19-463E-AE5C-EF2CF75CE015}" srcOrd="2" destOrd="0" parTransId="{9A99251A-2A8D-4627-B864-5FA81936B994}" sibTransId="{471E4223-9BF1-45F3-9C13-1AE6B5A13E66}"/>
    <dgm:cxn modelId="{81C612E6-F378-44C1-820C-0FDB4B327FF4}" type="presOf" srcId="{5A2843D6-C253-4163-A9E3-9F2694678BA7}" destId="{04363B77-07E9-4978-9D80-356FEDC0E33E}" srcOrd="0" destOrd="0" presId="urn:microsoft.com/office/officeart/2009/3/layout/PhasedProcess"/>
    <dgm:cxn modelId="{4CE26289-1F15-4983-A50A-D44F40536A73}" srcId="{FD90553A-765B-4711-9A43-59641307BC29}" destId="{CA585CF9-81B7-4EC4-913F-320CB425A949}" srcOrd="2" destOrd="0" parTransId="{DC5CFF89-58A8-41F0-8B1F-3109996847D2}" sibTransId="{1A0AFC16-9F0D-4CFC-8230-CDD7EC0CFF77}"/>
    <dgm:cxn modelId="{D67B626E-43F2-4EE2-BC49-6EB3827690CC}" type="presOf" srcId="{1752C90C-B0B8-4076-88D1-877B18A223DB}" destId="{A1FE70F0-88C5-46E7-B67E-6E5E14246DA1}" srcOrd="0" destOrd="1" presId="urn:microsoft.com/office/officeart/2009/3/layout/PhasedProcess"/>
    <dgm:cxn modelId="{07CA3B0E-9728-4A6B-B053-C9C456FABEA1}" type="presParOf" srcId="{189065EA-C5A3-4242-B676-64209B684728}" destId="{716E5B22-CCC0-43C1-835A-9F3A70FF89DB}" srcOrd="0" destOrd="0" presId="urn:microsoft.com/office/officeart/2009/3/layout/PhasedProcess"/>
    <dgm:cxn modelId="{83C18347-6464-4656-B86F-B6CC98BE839E}" type="presParOf" srcId="{189065EA-C5A3-4242-B676-64209B684728}" destId="{21381484-039E-4450-B3FB-B66B771AAAEF}" srcOrd="1" destOrd="0" presId="urn:microsoft.com/office/officeart/2009/3/layout/PhasedProcess"/>
    <dgm:cxn modelId="{6B71C725-CBD0-4A2B-8396-9BAB45D69E25}" type="presParOf" srcId="{189065EA-C5A3-4242-B676-64209B684728}" destId="{BCC51FA7-12DC-4468-AF35-F8FBD4E84D9A}" srcOrd="2" destOrd="0" presId="urn:microsoft.com/office/officeart/2009/3/layout/PhasedProcess"/>
    <dgm:cxn modelId="{1ED3F4D2-3F68-4B19-A437-03F742B160C5}" type="presParOf" srcId="{189065EA-C5A3-4242-B676-64209B684728}" destId="{143FC21D-F8DD-4F67-8F5B-DDB58452FE9A}" srcOrd="3" destOrd="0" presId="urn:microsoft.com/office/officeart/2009/3/layout/PhasedProcess"/>
    <dgm:cxn modelId="{E4876E73-A1D7-443F-9844-3A942F86006D}" type="presParOf" srcId="{189065EA-C5A3-4242-B676-64209B684728}" destId="{FA2A0EF5-B739-4269-BE02-679803D85FFF}" srcOrd="4" destOrd="0" presId="urn:microsoft.com/office/officeart/2009/3/layout/PhasedProcess"/>
    <dgm:cxn modelId="{A4C957CE-3C88-46F4-866D-BA00E82C8B65}" type="presParOf" srcId="{189065EA-C5A3-4242-B676-64209B684728}" destId="{78753649-E907-4EBE-9D9C-333B482D023E}" srcOrd="5" destOrd="0" presId="urn:microsoft.com/office/officeart/2009/3/layout/PhasedProcess"/>
    <dgm:cxn modelId="{92F0A518-0234-40DB-9B8B-EE3317698CF9}" type="presParOf" srcId="{189065EA-C5A3-4242-B676-64209B684728}" destId="{5FE3A3EF-8865-463B-8AA6-B9BDFBEC6A67}" srcOrd="6" destOrd="0" presId="urn:microsoft.com/office/officeart/2009/3/layout/PhasedProcess"/>
    <dgm:cxn modelId="{03E8566D-5553-4460-84DD-C31601B60E6D}" type="presParOf" srcId="{5FE3A3EF-8865-463B-8AA6-B9BDFBEC6A67}" destId="{B61A9F3C-6D2D-47FD-B9C5-7F94F0F071D3}" srcOrd="0" destOrd="0" presId="urn:microsoft.com/office/officeart/2009/3/layout/PhasedProcess"/>
    <dgm:cxn modelId="{30ED6545-579C-4F33-ACDB-028D6A6CCF8F}" type="presParOf" srcId="{5FE3A3EF-8865-463B-8AA6-B9BDFBEC6A67}" destId="{44320D12-41B3-48DE-95BF-EC200363CE7F}" srcOrd="1" destOrd="0" presId="urn:microsoft.com/office/officeart/2009/3/layout/PhasedProcess"/>
    <dgm:cxn modelId="{9537D825-FC35-426F-B2BA-53C09E29885B}" type="presParOf" srcId="{5FE3A3EF-8865-463B-8AA6-B9BDFBEC6A67}" destId="{B278F40C-CD62-4E5F-9063-80E55EC1926B}" srcOrd="2" destOrd="0" presId="urn:microsoft.com/office/officeart/2009/3/layout/PhasedProcess"/>
    <dgm:cxn modelId="{3B5CC3A1-0406-44BA-9D5E-37981848EB72}" type="presParOf" srcId="{5FE3A3EF-8865-463B-8AA6-B9BDFBEC6A67}" destId="{71760A0B-19A2-4DE3-AD46-1ED08D2038BB}" srcOrd="3" destOrd="0" presId="urn:microsoft.com/office/officeart/2009/3/layout/PhasedProcess"/>
    <dgm:cxn modelId="{A69C89EC-FF60-450E-8D61-9D1757A9C2D6}" type="presParOf" srcId="{5FE3A3EF-8865-463B-8AA6-B9BDFBEC6A67}" destId="{38E406C4-180D-45D3-B5F5-65167FF97A35}" srcOrd="4" destOrd="0" presId="urn:microsoft.com/office/officeart/2009/3/layout/PhasedProcess"/>
    <dgm:cxn modelId="{DC8FC641-81EA-4C00-9BEF-4240FEB63667}" type="presParOf" srcId="{5FE3A3EF-8865-463B-8AA6-B9BDFBEC6A67}" destId="{43D54BC3-3A5E-49E9-B890-26C7D51F8898}" srcOrd="5" destOrd="0" presId="urn:microsoft.com/office/officeart/2009/3/layout/PhasedProcess"/>
    <dgm:cxn modelId="{17EAFDC2-D0F9-45AB-B195-3AA588502ED0}" type="presParOf" srcId="{5FE3A3EF-8865-463B-8AA6-B9BDFBEC6A67}" destId="{04363B77-07E9-4978-9D80-356FEDC0E33E}" srcOrd="6" destOrd="0" presId="urn:microsoft.com/office/officeart/2009/3/layout/PhasedProcess"/>
    <dgm:cxn modelId="{F44DB5EA-2979-4E0E-BA93-F43BF566A5FA}" type="presParOf" srcId="{5FE3A3EF-8865-463B-8AA6-B9BDFBEC6A67}" destId="{1D828A0D-9F1B-46E6-BC41-CB31AA71E956}" srcOrd="7" destOrd="0" presId="urn:microsoft.com/office/officeart/2009/3/layout/PhasedProcess"/>
    <dgm:cxn modelId="{BBCAD3D2-684B-4113-8C05-541CD0526A19}" type="presParOf" srcId="{189065EA-C5A3-4242-B676-64209B684728}" destId="{06891AD6-7509-4E04-8C39-6DF21298B32D}" srcOrd="7" destOrd="0" presId="urn:microsoft.com/office/officeart/2009/3/layout/PhasedProcess"/>
    <dgm:cxn modelId="{BCCC7E0A-D540-4E54-8E3F-C4D0011BC8B0}" type="presParOf" srcId="{06891AD6-7509-4E04-8C39-6DF21298B32D}" destId="{6E70D8DF-2ACB-4B8B-BE59-F8AE4FEF763E}" srcOrd="0" destOrd="0" presId="urn:microsoft.com/office/officeart/2009/3/layout/PhasedProcess"/>
    <dgm:cxn modelId="{EC73B3E3-336A-4097-B028-4EF6142CEC25}" type="presParOf" srcId="{06891AD6-7509-4E04-8C39-6DF21298B32D}" destId="{FBF6BDA8-D174-4A44-B3B4-50CAC3EBC042}" srcOrd="1" destOrd="0" presId="urn:microsoft.com/office/officeart/2009/3/layout/PhasedProcess"/>
    <dgm:cxn modelId="{E69361F9-17E0-4ADC-8DB2-F6A4423195B7}" type="presParOf" srcId="{06891AD6-7509-4E04-8C39-6DF21298B32D}" destId="{452E7841-91C6-4B64-AC73-DEC5B8ADA170}" srcOrd="2" destOrd="0" presId="urn:microsoft.com/office/officeart/2009/3/layout/PhasedProcess"/>
    <dgm:cxn modelId="{DB0C61A0-FB56-4344-AEFB-A5B4745DDFDC}" type="presParOf" srcId="{06891AD6-7509-4E04-8C39-6DF21298B32D}" destId="{0FDAD42D-5C63-4027-B4C9-F68ABE1A6571}" srcOrd="3" destOrd="0" presId="urn:microsoft.com/office/officeart/2009/3/layout/PhasedProcess"/>
    <dgm:cxn modelId="{25645662-A0B5-4770-9BF3-D3F5A6BD633B}" type="presParOf" srcId="{06891AD6-7509-4E04-8C39-6DF21298B32D}" destId="{DA7FE4B7-C125-46C0-9A47-CA4E91D083A3}" srcOrd="4" destOrd="0" presId="urn:microsoft.com/office/officeart/2009/3/layout/PhasedProcess"/>
    <dgm:cxn modelId="{2D14A305-9948-472D-8FD5-954225DD929A}" type="presParOf" srcId="{06891AD6-7509-4E04-8C39-6DF21298B32D}" destId="{B2C01890-E0BB-48B5-98F5-85486D16E282}" srcOrd="5" destOrd="0" presId="urn:microsoft.com/office/officeart/2009/3/layout/PhasedProcess"/>
    <dgm:cxn modelId="{F83AC95B-3A75-420E-8BF2-EC0DA5B66F04}" type="presParOf" srcId="{189065EA-C5A3-4242-B676-64209B684728}" destId="{A1FE70F0-88C5-46E7-B67E-6E5E14246DA1}" srcOrd="8" destOrd="0" presId="urn:microsoft.com/office/officeart/2009/3/layout/PhasedProcess"/>
    <dgm:cxn modelId="{AFCA0724-590A-414D-9B1B-26C59779876E}" type="presParOf" srcId="{189065EA-C5A3-4242-B676-64209B684728}" destId="{E2513B23-391A-49C0-9AF2-346405E5B96C}" srcOrd="9" destOrd="0" presId="urn:microsoft.com/office/officeart/2009/3/layout/Phased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DCE30A-6858-4BD6-8063-1524997A4914}" type="doc">
      <dgm:prSet loTypeId="urn:microsoft.com/office/officeart/2009/3/layout/PhasedProcess" loCatId="process" qsTypeId="urn:microsoft.com/office/officeart/2005/8/quickstyle/simple5" qsCatId="simple" csTypeId="urn:microsoft.com/office/officeart/2005/8/colors/colorful1" csCatId="colorful" phldr="1"/>
      <dgm:spPr/>
      <dgm:t>
        <a:bodyPr/>
        <a:lstStyle/>
        <a:p>
          <a:endParaRPr lang="en-US"/>
        </a:p>
      </dgm:t>
    </dgm:pt>
    <dgm:pt modelId="{CA672672-B9E1-4DDF-9D67-3C920CF13780}">
      <dgm:prSet phldrT="[Text]"/>
      <dgm:spPr/>
      <dgm:t>
        <a:bodyPr/>
        <a:lstStyle/>
        <a:p>
          <a:r>
            <a:rPr lang="en-US" dirty="0" smtClean="0"/>
            <a:t>Model Building</a:t>
          </a:r>
          <a:endParaRPr lang="en-US" dirty="0"/>
        </a:p>
      </dgm:t>
    </dgm:pt>
    <dgm:pt modelId="{66AA0DC1-78EC-4383-9660-AC49137D9281}" type="parTrans" cxnId="{C7B8C1F0-5393-41E6-9635-EA33F2E8936B}">
      <dgm:prSet/>
      <dgm:spPr/>
      <dgm:t>
        <a:bodyPr/>
        <a:lstStyle/>
        <a:p>
          <a:endParaRPr lang="en-US"/>
        </a:p>
      </dgm:t>
    </dgm:pt>
    <dgm:pt modelId="{B36E4AC1-6FEE-4A3F-8D74-08B112B76633}" type="sibTrans" cxnId="{C7B8C1F0-5393-41E6-9635-EA33F2E8936B}">
      <dgm:prSet/>
      <dgm:spPr/>
      <dgm:t>
        <a:bodyPr/>
        <a:lstStyle/>
        <a:p>
          <a:endParaRPr lang="en-US"/>
        </a:p>
      </dgm:t>
    </dgm:pt>
    <dgm:pt modelId="{02E541B0-0E28-410E-A56E-F0E930D12D38}">
      <dgm:prSet phldrT="[Text]"/>
      <dgm:spPr/>
      <dgm:t>
        <a:bodyPr/>
        <a:lstStyle/>
        <a:p>
          <a:r>
            <a:rPr lang="en-US" dirty="0" smtClean="0"/>
            <a:t>Running different classifier</a:t>
          </a:r>
          <a:endParaRPr lang="en-US" dirty="0"/>
        </a:p>
      </dgm:t>
    </dgm:pt>
    <dgm:pt modelId="{8A94A86F-5014-462A-9B64-14ECC23DC859}" type="parTrans" cxnId="{14F0D5E7-57A0-4D43-B638-1A46C51A83AB}">
      <dgm:prSet/>
      <dgm:spPr/>
      <dgm:t>
        <a:bodyPr/>
        <a:lstStyle/>
        <a:p>
          <a:endParaRPr lang="en-US"/>
        </a:p>
      </dgm:t>
    </dgm:pt>
    <dgm:pt modelId="{0323FC11-BC1D-4393-A36C-513125889CC3}" type="sibTrans" cxnId="{14F0D5E7-57A0-4D43-B638-1A46C51A83AB}">
      <dgm:prSet/>
      <dgm:spPr/>
      <dgm:t>
        <a:bodyPr/>
        <a:lstStyle/>
        <a:p>
          <a:endParaRPr lang="en-US"/>
        </a:p>
      </dgm:t>
    </dgm:pt>
    <dgm:pt modelId="{F9BEEFFE-1873-437E-92EB-112E98C42E81}">
      <dgm:prSet/>
      <dgm:spPr/>
      <dgm:t>
        <a:bodyPr/>
        <a:lstStyle/>
        <a:p>
          <a:r>
            <a:rPr lang="en-US" dirty="0" smtClean="0"/>
            <a:t>GridSearchCV (Hypertuning Parameters)</a:t>
          </a:r>
          <a:endParaRPr lang="en-US" dirty="0"/>
        </a:p>
      </dgm:t>
    </dgm:pt>
    <dgm:pt modelId="{F3F97899-F2E3-48B0-9F35-89B46D761542}" type="parTrans" cxnId="{022FF9CD-6E5C-441C-B2F6-7FAC0866E9B3}">
      <dgm:prSet/>
      <dgm:spPr/>
      <dgm:t>
        <a:bodyPr/>
        <a:lstStyle/>
        <a:p>
          <a:endParaRPr lang="en-US"/>
        </a:p>
      </dgm:t>
    </dgm:pt>
    <dgm:pt modelId="{A9533C11-7BC1-40F6-BE8A-2ECDFD9973A2}" type="sibTrans" cxnId="{022FF9CD-6E5C-441C-B2F6-7FAC0866E9B3}">
      <dgm:prSet/>
      <dgm:spPr/>
      <dgm:t>
        <a:bodyPr/>
        <a:lstStyle/>
        <a:p>
          <a:endParaRPr lang="en-US"/>
        </a:p>
      </dgm:t>
    </dgm:pt>
    <dgm:pt modelId="{1AD75A72-152F-49F3-BCCC-50D49BA15CE0}">
      <dgm:prSet phldrT="[Text]"/>
      <dgm:spPr/>
      <dgm:t>
        <a:bodyPr/>
        <a:lstStyle/>
        <a:p>
          <a:r>
            <a:rPr lang="en-US" dirty="0" smtClean="0"/>
            <a:t>Final Model Building</a:t>
          </a:r>
          <a:endParaRPr lang="en-US" dirty="0"/>
        </a:p>
      </dgm:t>
    </dgm:pt>
    <dgm:pt modelId="{D71F684B-2F05-43F3-9C0B-231EBF07CD95}" type="parTrans" cxnId="{7C6AB758-6D8B-4D5D-B878-1A0FB31F2AF9}">
      <dgm:prSet/>
      <dgm:spPr/>
      <dgm:t>
        <a:bodyPr/>
        <a:lstStyle/>
        <a:p>
          <a:endParaRPr lang="en-US"/>
        </a:p>
      </dgm:t>
    </dgm:pt>
    <dgm:pt modelId="{8EDB72A1-9ABD-4BD8-91D6-DE8721327FEE}" type="sibTrans" cxnId="{7C6AB758-6D8B-4D5D-B878-1A0FB31F2AF9}">
      <dgm:prSet/>
      <dgm:spPr/>
      <dgm:t>
        <a:bodyPr/>
        <a:lstStyle/>
        <a:p>
          <a:endParaRPr lang="en-US"/>
        </a:p>
      </dgm:t>
    </dgm:pt>
    <dgm:pt modelId="{06525C73-1A56-4A7B-962E-BEF462F0EABE}">
      <dgm:prSet phldrT="[Text]"/>
      <dgm:spPr/>
      <dgm:t>
        <a:bodyPr/>
        <a:lstStyle/>
        <a:p>
          <a:r>
            <a:rPr lang="en-US" dirty="0" smtClean="0"/>
            <a:t>Validating Test Data with model</a:t>
          </a:r>
          <a:endParaRPr lang="en-US" dirty="0"/>
        </a:p>
      </dgm:t>
    </dgm:pt>
    <dgm:pt modelId="{CEFBBEAF-B17B-4FA4-BFDF-48AD2FDA7A32}" type="parTrans" cxnId="{9F5BEEB0-D29F-4B30-A695-D91D287884C9}">
      <dgm:prSet/>
      <dgm:spPr/>
      <dgm:t>
        <a:bodyPr/>
        <a:lstStyle/>
        <a:p>
          <a:endParaRPr lang="en-US"/>
        </a:p>
      </dgm:t>
    </dgm:pt>
    <dgm:pt modelId="{7EE721B1-DA6B-4AEE-AEF1-15C42B8506B3}" type="sibTrans" cxnId="{9F5BEEB0-D29F-4B30-A695-D91D287884C9}">
      <dgm:prSet/>
      <dgm:spPr/>
      <dgm:t>
        <a:bodyPr/>
        <a:lstStyle/>
        <a:p>
          <a:endParaRPr lang="en-US"/>
        </a:p>
      </dgm:t>
    </dgm:pt>
    <dgm:pt modelId="{AB76B85E-966F-4CAE-ABB3-D2CDAB0B2CE4}">
      <dgm:prSet/>
      <dgm:spPr/>
      <dgm:t>
        <a:bodyPr/>
        <a:lstStyle/>
        <a:p>
          <a:r>
            <a:rPr lang="en-US" dirty="0" smtClean="0"/>
            <a:t>Train Data(For metrics Comparison)</a:t>
          </a:r>
          <a:endParaRPr lang="en-US" dirty="0"/>
        </a:p>
      </dgm:t>
    </dgm:pt>
    <dgm:pt modelId="{38EE2E3F-41A3-4651-B4AF-84ED6B5B885E}" type="parTrans" cxnId="{E319D150-3A5F-4473-95E9-09CE6D8D7EAF}">
      <dgm:prSet/>
      <dgm:spPr/>
      <dgm:t>
        <a:bodyPr/>
        <a:lstStyle/>
        <a:p>
          <a:endParaRPr lang="en-US"/>
        </a:p>
      </dgm:t>
    </dgm:pt>
    <dgm:pt modelId="{5F27C526-EEAB-4F26-A061-89878916EE74}" type="sibTrans" cxnId="{E319D150-3A5F-4473-95E9-09CE6D8D7EAF}">
      <dgm:prSet/>
      <dgm:spPr/>
      <dgm:t>
        <a:bodyPr/>
        <a:lstStyle/>
        <a:p>
          <a:endParaRPr lang="en-US"/>
        </a:p>
      </dgm:t>
    </dgm:pt>
    <dgm:pt modelId="{6AECF83C-06A3-4850-A830-7DCD19D0AD21}">
      <dgm:prSet/>
      <dgm:spPr/>
      <dgm:t>
        <a:bodyPr/>
        <a:lstStyle/>
        <a:p>
          <a:r>
            <a:rPr lang="en-IN" dirty="0" smtClean="0"/>
            <a:t>Finalizing the better model  with Recall Score</a:t>
          </a:r>
          <a:endParaRPr lang="en-US" dirty="0"/>
        </a:p>
      </dgm:t>
    </dgm:pt>
    <dgm:pt modelId="{553D14C9-1251-4130-A150-55D63DFD232A}" type="parTrans" cxnId="{D0CB0436-ADFB-4DE6-88EC-91709CE7189B}">
      <dgm:prSet/>
      <dgm:spPr/>
      <dgm:t>
        <a:bodyPr/>
        <a:lstStyle/>
        <a:p>
          <a:endParaRPr lang="en-US"/>
        </a:p>
      </dgm:t>
    </dgm:pt>
    <dgm:pt modelId="{063CA5A2-7CC6-4492-BD64-AE424E9110FA}" type="sibTrans" cxnId="{D0CB0436-ADFB-4DE6-88EC-91709CE7189B}">
      <dgm:prSet/>
      <dgm:spPr/>
      <dgm:t>
        <a:bodyPr/>
        <a:lstStyle/>
        <a:p>
          <a:endParaRPr lang="en-US"/>
        </a:p>
      </dgm:t>
    </dgm:pt>
    <dgm:pt modelId="{DD120E81-32BD-46F2-B423-311EC65E0A04}">
      <dgm:prSet/>
      <dgm:spPr/>
      <dgm:t>
        <a:bodyPr/>
        <a:lstStyle/>
        <a:p>
          <a:r>
            <a:rPr lang="en-US" dirty="0" smtClean="0"/>
            <a:t>SMOTE (Sampling Minority)</a:t>
          </a:r>
          <a:endParaRPr lang="en-US" dirty="0"/>
        </a:p>
      </dgm:t>
    </dgm:pt>
    <dgm:pt modelId="{E8687E0E-CC28-4518-A43A-21A51AA4A90B}">
      <dgm:prSet/>
      <dgm:spPr/>
      <dgm:t>
        <a:bodyPr/>
        <a:lstStyle/>
        <a:p>
          <a:r>
            <a:rPr lang="en-US" dirty="0" smtClean="0"/>
            <a:t>Scaling the Data</a:t>
          </a:r>
          <a:endParaRPr lang="en-US" dirty="0"/>
        </a:p>
      </dgm:t>
    </dgm:pt>
    <dgm:pt modelId="{AA0C203A-895A-4FCE-8128-B288D1CB5A8D}">
      <dgm:prSet phldrT="[Text]"/>
      <dgm:spPr/>
      <dgm:t>
        <a:bodyPr/>
        <a:lstStyle/>
        <a:p>
          <a:r>
            <a:rPr lang="en-IN" dirty="0" smtClean="0"/>
            <a:t>Train data (train &amp; test set splitting)</a:t>
          </a:r>
          <a:endParaRPr lang="en-US" dirty="0"/>
        </a:p>
      </dgm:t>
    </dgm:pt>
    <dgm:pt modelId="{EFF31884-2336-4C8D-A3B7-19755326C0BC}">
      <dgm:prSet phldrT="[Text]"/>
      <dgm:spPr/>
      <dgm:t>
        <a:bodyPr/>
        <a:lstStyle/>
        <a:p>
          <a:r>
            <a:rPr lang="en-IN" dirty="0" smtClean="0"/>
            <a:t>Train &amp; Test (as per requirement)</a:t>
          </a:r>
          <a:endParaRPr lang="en-US" dirty="0"/>
        </a:p>
      </dgm:t>
    </dgm:pt>
    <dgm:pt modelId="{D5B4A486-C754-4032-B3C5-E259AF5F4F0B}">
      <dgm:prSet phldrT="[Text]"/>
      <dgm:spPr/>
      <dgm:t>
        <a:bodyPr/>
        <a:lstStyle/>
        <a:p>
          <a:r>
            <a:rPr lang="en-US" smtClean="0"/>
            <a:t>Datasets Preparation</a:t>
          </a:r>
          <a:endParaRPr lang="en-US" dirty="0"/>
        </a:p>
      </dgm:t>
    </dgm:pt>
    <dgm:pt modelId="{3C8CC69C-D936-4B55-BC2F-90AAA7CEDDC8}" type="sibTrans" cxnId="{15E85571-1F71-4FF5-80CA-6095266F63E9}">
      <dgm:prSet/>
      <dgm:spPr/>
      <dgm:t>
        <a:bodyPr/>
        <a:lstStyle/>
        <a:p>
          <a:endParaRPr lang="en-US"/>
        </a:p>
      </dgm:t>
    </dgm:pt>
    <dgm:pt modelId="{29B7615B-F167-4AB7-BE69-C42E359DF35B}" type="parTrans" cxnId="{15E85571-1F71-4FF5-80CA-6095266F63E9}">
      <dgm:prSet/>
      <dgm:spPr/>
      <dgm:t>
        <a:bodyPr/>
        <a:lstStyle/>
        <a:p>
          <a:endParaRPr lang="en-US"/>
        </a:p>
      </dgm:t>
    </dgm:pt>
    <dgm:pt modelId="{5C293798-54BD-44B5-8F74-BE31B9F9087E}" type="sibTrans" cxnId="{3A9D905F-49E8-416A-AA5A-EB632E0DAD18}">
      <dgm:prSet/>
      <dgm:spPr/>
      <dgm:t>
        <a:bodyPr/>
        <a:lstStyle/>
        <a:p>
          <a:endParaRPr lang="en-US"/>
        </a:p>
      </dgm:t>
    </dgm:pt>
    <dgm:pt modelId="{1E0930AC-C44E-43D8-BFB7-947E6593909A}" type="parTrans" cxnId="{3A9D905F-49E8-416A-AA5A-EB632E0DAD18}">
      <dgm:prSet/>
      <dgm:spPr/>
      <dgm:t>
        <a:bodyPr/>
        <a:lstStyle/>
        <a:p>
          <a:endParaRPr lang="en-US"/>
        </a:p>
      </dgm:t>
    </dgm:pt>
    <dgm:pt modelId="{CA3D6296-4E4C-4944-82FE-17893C0B63A9}" type="sibTrans" cxnId="{6BCCB940-85BE-439F-A201-BCF35C995C56}">
      <dgm:prSet/>
      <dgm:spPr/>
      <dgm:t>
        <a:bodyPr/>
        <a:lstStyle/>
        <a:p>
          <a:endParaRPr lang="en-US"/>
        </a:p>
      </dgm:t>
    </dgm:pt>
    <dgm:pt modelId="{AD212103-36EC-4B80-84DD-0EB3B377B2AC}" type="parTrans" cxnId="{6BCCB940-85BE-439F-A201-BCF35C995C56}">
      <dgm:prSet/>
      <dgm:spPr/>
      <dgm:t>
        <a:bodyPr/>
        <a:lstStyle/>
        <a:p>
          <a:endParaRPr lang="en-US"/>
        </a:p>
      </dgm:t>
    </dgm:pt>
    <dgm:pt modelId="{36ADCF77-CF03-4325-A1CF-751CA7079263}" type="sibTrans" cxnId="{B7FCAD28-AA82-4DF6-AC26-206E0FABDD35}">
      <dgm:prSet/>
      <dgm:spPr/>
      <dgm:t>
        <a:bodyPr/>
        <a:lstStyle/>
        <a:p>
          <a:endParaRPr lang="en-US"/>
        </a:p>
      </dgm:t>
    </dgm:pt>
    <dgm:pt modelId="{48B25051-28E0-4D47-857D-A96419F9BEE2}" type="parTrans" cxnId="{B7FCAD28-AA82-4DF6-AC26-206E0FABDD35}">
      <dgm:prSet/>
      <dgm:spPr/>
      <dgm:t>
        <a:bodyPr/>
        <a:lstStyle/>
        <a:p>
          <a:endParaRPr lang="en-US"/>
        </a:p>
      </dgm:t>
    </dgm:pt>
    <dgm:pt modelId="{EF651D13-F621-4152-8081-275CE39BA6C0}" type="sibTrans" cxnId="{4EAF5B40-7062-4B5D-8E50-52708196F917}">
      <dgm:prSet/>
      <dgm:spPr/>
      <dgm:t>
        <a:bodyPr/>
        <a:lstStyle/>
        <a:p>
          <a:endParaRPr lang="en-US"/>
        </a:p>
      </dgm:t>
    </dgm:pt>
    <dgm:pt modelId="{7F403B9E-408D-4C52-9CC2-579958A6B6B2}" type="parTrans" cxnId="{4EAF5B40-7062-4B5D-8E50-52708196F917}">
      <dgm:prSet/>
      <dgm:spPr/>
      <dgm:t>
        <a:bodyPr/>
        <a:lstStyle/>
        <a:p>
          <a:endParaRPr lang="en-US"/>
        </a:p>
      </dgm:t>
    </dgm:pt>
    <dgm:pt modelId="{4361098D-DFB2-4511-BBA8-ADFC1FFBAB41}">
      <dgm:prSet phldrT="[Text]"/>
      <dgm:spPr/>
      <dgm:t>
        <a:bodyPr/>
        <a:lstStyle/>
        <a:p>
          <a:endParaRPr lang="en-US"/>
        </a:p>
      </dgm:t>
    </dgm:pt>
    <dgm:pt modelId="{FABFB4EC-EF45-4C78-A49A-15B2791B21DB}" type="parTrans" cxnId="{95F84480-C8E8-47DC-9FE4-059E9DDFA229}">
      <dgm:prSet/>
      <dgm:spPr/>
      <dgm:t>
        <a:bodyPr/>
        <a:lstStyle/>
        <a:p>
          <a:endParaRPr lang="en-US"/>
        </a:p>
      </dgm:t>
    </dgm:pt>
    <dgm:pt modelId="{C6C51C79-58BA-4D65-B2AF-BBC5A3173A0F}" type="sibTrans" cxnId="{95F84480-C8E8-47DC-9FE4-059E9DDFA229}">
      <dgm:prSet/>
      <dgm:spPr/>
      <dgm:t>
        <a:bodyPr/>
        <a:lstStyle/>
        <a:p>
          <a:endParaRPr lang="en-US"/>
        </a:p>
      </dgm:t>
    </dgm:pt>
    <dgm:pt modelId="{CB5D841D-2D7D-4538-AC68-726139D6BF0C}">
      <dgm:prSet phldrT="[Text]"/>
      <dgm:spPr/>
      <dgm:t>
        <a:bodyPr/>
        <a:lstStyle/>
        <a:p>
          <a:endParaRPr lang="en-US"/>
        </a:p>
      </dgm:t>
    </dgm:pt>
    <dgm:pt modelId="{D5B8694A-325E-41F8-81FC-182D4768C176}" type="parTrans" cxnId="{7B3FC692-A237-4D43-AFC7-D0F12CA0E52C}">
      <dgm:prSet/>
      <dgm:spPr/>
      <dgm:t>
        <a:bodyPr/>
        <a:lstStyle/>
        <a:p>
          <a:endParaRPr lang="en-US"/>
        </a:p>
      </dgm:t>
    </dgm:pt>
    <dgm:pt modelId="{F1BE98BF-93E7-40D5-8327-D1C54727294C}" type="sibTrans" cxnId="{7B3FC692-A237-4D43-AFC7-D0F12CA0E52C}">
      <dgm:prSet/>
      <dgm:spPr/>
      <dgm:t>
        <a:bodyPr/>
        <a:lstStyle/>
        <a:p>
          <a:endParaRPr lang="en-US"/>
        </a:p>
      </dgm:t>
    </dgm:pt>
    <dgm:pt modelId="{647AC51F-3B59-4815-A31E-C5400090D6AD}" type="pres">
      <dgm:prSet presAssocID="{33DCE30A-6858-4BD6-8063-1524997A4914}" presName="Name0" presStyleCnt="0">
        <dgm:presLayoutVars>
          <dgm:chMax val="3"/>
          <dgm:chPref val="3"/>
          <dgm:bulletEnabled val="1"/>
          <dgm:dir/>
          <dgm:animLvl val="lvl"/>
        </dgm:presLayoutVars>
      </dgm:prSet>
      <dgm:spPr/>
      <dgm:t>
        <a:bodyPr/>
        <a:lstStyle/>
        <a:p>
          <a:endParaRPr lang="en-US"/>
        </a:p>
      </dgm:t>
    </dgm:pt>
    <dgm:pt modelId="{F68E865E-ACF4-46B7-AD1C-3583AA7BC129}" type="pres">
      <dgm:prSet presAssocID="{33DCE30A-6858-4BD6-8063-1524997A4914}" presName="arc1" presStyleLbl="node1" presStyleIdx="0" presStyleCnt="4"/>
      <dgm:spPr/>
    </dgm:pt>
    <dgm:pt modelId="{CD8130A4-1758-4BEE-A76A-DD7DF54812F4}" type="pres">
      <dgm:prSet presAssocID="{33DCE30A-6858-4BD6-8063-1524997A4914}" presName="arc3" presStyleLbl="node1" presStyleIdx="1" presStyleCnt="4"/>
      <dgm:spPr/>
    </dgm:pt>
    <dgm:pt modelId="{6FE0AFA2-2504-4D23-9882-116E6648611E}" type="pres">
      <dgm:prSet presAssocID="{33DCE30A-6858-4BD6-8063-1524997A4914}" presName="parentText2" presStyleLbl="revTx" presStyleIdx="0" presStyleCnt="3">
        <dgm:presLayoutVars>
          <dgm:chMax val="4"/>
          <dgm:chPref val="3"/>
          <dgm:bulletEnabled val="1"/>
        </dgm:presLayoutVars>
      </dgm:prSet>
      <dgm:spPr/>
      <dgm:t>
        <a:bodyPr/>
        <a:lstStyle/>
        <a:p>
          <a:endParaRPr lang="en-US"/>
        </a:p>
      </dgm:t>
    </dgm:pt>
    <dgm:pt modelId="{C764420A-900C-46DF-9251-83FDF64E95DD}" type="pres">
      <dgm:prSet presAssocID="{33DCE30A-6858-4BD6-8063-1524997A4914}" presName="arc2" presStyleLbl="node1" presStyleIdx="2" presStyleCnt="4"/>
      <dgm:spPr/>
    </dgm:pt>
    <dgm:pt modelId="{6FB04FC3-64C0-4A9D-829D-6261F54C58E7}" type="pres">
      <dgm:prSet presAssocID="{33DCE30A-6858-4BD6-8063-1524997A4914}" presName="arc4" presStyleLbl="node1" presStyleIdx="3" presStyleCnt="4"/>
      <dgm:spPr/>
    </dgm:pt>
    <dgm:pt modelId="{CF19A443-DE87-4E90-9F8C-CF5D48E3502E}" type="pres">
      <dgm:prSet presAssocID="{33DCE30A-6858-4BD6-8063-1524997A4914}" presName="parentText3" presStyleLbl="revTx" presStyleIdx="1" presStyleCnt="3">
        <dgm:presLayoutVars>
          <dgm:chMax val="1"/>
          <dgm:chPref val="1"/>
          <dgm:bulletEnabled val="1"/>
        </dgm:presLayoutVars>
      </dgm:prSet>
      <dgm:spPr/>
      <dgm:t>
        <a:bodyPr/>
        <a:lstStyle/>
        <a:p>
          <a:endParaRPr lang="en-US"/>
        </a:p>
      </dgm:t>
    </dgm:pt>
    <dgm:pt modelId="{8167206C-D096-4F8B-9EBC-B00C5CB6E416}" type="pres">
      <dgm:prSet presAssocID="{33DCE30A-6858-4BD6-8063-1524997A4914}" presName="middleComposite" presStyleCnt="0"/>
      <dgm:spPr/>
    </dgm:pt>
    <dgm:pt modelId="{EE3EC1DF-66FA-4A27-8E54-2DFD49DC5AED}" type="pres">
      <dgm:prSet presAssocID="{02E541B0-0E28-410E-A56E-F0E930D12D38}" presName="circ1" presStyleLbl="vennNode1" presStyleIdx="0" presStyleCnt="12"/>
      <dgm:spPr/>
      <dgm:t>
        <a:bodyPr/>
        <a:lstStyle/>
        <a:p>
          <a:endParaRPr lang="en-US"/>
        </a:p>
      </dgm:t>
    </dgm:pt>
    <dgm:pt modelId="{795DF064-85DE-4779-A7F2-E8041693B7B6}" type="pres">
      <dgm:prSet presAssocID="{02E541B0-0E28-410E-A56E-F0E930D12D38}" presName="circ1Tx" presStyleLbl="revTx" presStyleIdx="1" presStyleCnt="3">
        <dgm:presLayoutVars>
          <dgm:chMax val="0"/>
          <dgm:chPref val="0"/>
        </dgm:presLayoutVars>
      </dgm:prSet>
      <dgm:spPr/>
      <dgm:t>
        <a:bodyPr/>
        <a:lstStyle/>
        <a:p>
          <a:endParaRPr lang="en-US"/>
        </a:p>
      </dgm:t>
    </dgm:pt>
    <dgm:pt modelId="{1734285B-91D0-452C-8F2D-C6EE3307D1C4}" type="pres">
      <dgm:prSet presAssocID="{F9BEEFFE-1873-437E-92EB-112E98C42E81}" presName="circ2" presStyleLbl="vennNode1" presStyleIdx="1" presStyleCnt="12"/>
      <dgm:spPr/>
      <dgm:t>
        <a:bodyPr/>
        <a:lstStyle/>
        <a:p>
          <a:endParaRPr lang="en-US"/>
        </a:p>
      </dgm:t>
    </dgm:pt>
    <dgm:pt modelId="{2CE23E7E-A5CB-4FC4-AD1F-37E563D539E5}" type="pres">
      <dgm:prSet presAssocID="{F9BEEFFE-1873-437E-92EB-112E98C42E81}" presName="circ2Tx" presStyleLbl="revTx" presStyleIdx="1" presStyleCnt="3">
        <dgm:presLayoutVars>
          <dgm:chMax val="0"/>
          <dgm:chPref val="0"/>
        </dgm:presLayoutVars>
      </dgm:prSet>
      <dgm:spPr/>
      <dgm:t>
        <a:bodyPr/>
        <a:lstStyle/>
        <a:p>
          <a:endParaRPr lang="en-US"/>
        </a:p>
      </dgm:t>
    </dgm:pt>
    <dgm:pt modelId="{3138A8D5-29A9-4933-BA38-25000189419E}" type="pres">
      <dgm:prSet presAssocID="{6AECF83C-06A3-4850-A830-7DCD19D0AD21}" presName="circ3" presStyleLbl="vennNode1" presStyleIdx="2" presStyleCnt="12"/>
      <dgm:spPr/>
      <dgm:t>
        <a:bodyPr/>
        <a:lstStyle/>
        <a:p>
          <a:endParaRPr lang="en-US"/>
        </a:p>
      </dgm:t>
    </dgm:pt>
    <dgm:pt modelId="{D93A38DD-4BD7-453B-8852-FF0F34B55816}" type="pres">
      <dgm:prSet presAssocID="{6AECF83C-06A3-4850-A830-7DCD19D0AD21}" presName="circ3Tx" presStyleLbl="revTx" presStyleIdx="1" presStyleCnt="3">
        <dgm:presLayoutVars>
          <dgm:chMax val="0"/>
          <dgm:chPref val="0"/>
        </dgm:presLayoutVars>
      </dgm:prSet>
      <dgm:spPr/>
      <dgm:t>
        <a:bodyPr/>
        <a:lstStyle/>
        <a:p>
          <a:endParaRPr lang="en-US"/>
        </a:p>
      </dgm:t>
    </dgm:pt>
    <dgm:pt modelId="{DA98727C-7080-41B1-861D-FF090980B497}" type="pres">
      <dgm:prSet presAssocID="{33DCE30A-6858-4BD6-8063-1524997A4914}" presName="leftComposite" presStyleCnt="0"/>
      <dgm:spPr/>
    </dgm:pt>
    <dgm:pt modelId="{D2029BFB-BAB8-4883-8A61-A83F60B3C034}" type="pres">
      <dgm:prSet presAssocID="{EFF31884-2336-4C8D-A3B7-19755326C0BC}" presName="childText1_1" presStyleLbl="vennNode1" presStyleIdx="3" presStyleCnt="12" custScaleX="150821" custScaleY="146221" custLinFactNeighborX="-48652" custLinFactNeighborY="2244">
        <dgm:presLayoutVars>
          <dgm:chMax val="0"/>
          <dgm:chPref val="0"/>
        </dgm:presLayoutVars>
      </dgm:prSet>
      <dgm:spPr/>
      <dgm:t>
        <a:bodyPr/>
        <a:lstStyle/>
        <a:p>
          <a:endParaRPr lang="en-US"/>
        </a:p>
      </dgm:t>
    </dgm:pt>
    <dgm:pt modelId="{9371E72A-D938-42BA-A01C-919DE6238635}" type="pres">
      <dgm:prSet presAssocID="{EFF31884-2336-4C8D-A3B7-19755326C0BC}" presName="ellipse1" presStyleLbl="vennNode1" presStyleIdx="4" presStyleCnt="12" custLinFactNeighborX="-81563" custLinFactNeighborY="6513"/>
      <dgm:spPr/>
    </dgm:pt>
    <dgm:pt modelId="{FF2BBEAE-07FF-477D-84CF-C1B3F7BF6C76}" type="pres">
      <dgm:prSet presAssocID="{EFF31884-2336-4C8D-A3B7-19755326C0BC}" presName="ellipse2" presStyleLbl="vennNode1" presStyleIdx="5" presStyleCnt="12"/>
      <dgm:spPr/>
    </dgm:pt>
    <dgm:pt modelId="{67B8C5A0-1CED-430A-AE1C-44411E35FCD2}" type="pres">
      <dgm:prSet presAssocID="{AA0C203A-895A-4FCE-8128-B288D1CB5A8D}" presName="childText1_2" presStyleLbl="vennNode1" presStyleIdx="6" presStyleCnt="12" custScaleX="102138" custScaleY="127928">
        <dgm:presLayoutVars>
          <dgm:chMax val="0"/>
          <dgm:chPref val="0"/>
        </dgm:presLayoutVars>
      </dgm:prSet>
      <dgm:spPr/>
      <dgm:t>
        <a:bodyPr/>
        <a:lstStyle/>
        <a:p>
          <a:endParaRPr lang="en-US"/>
        </a:p>
      </dgm:t>
    </dgm:pt>
    <dgm:pt modelId="{91550BCA-9E26-4130-B86B-FBFCD52C5AB1}" type="pres">
      <dgm:prSet presAssocID="{AA0C203A-895A-4FCE-8128-B288D1CB5A8D}" presName="ellipse3" presStyleLbl="vennNode1" presStyleIdx="7" presStyleCnt="12"/>
      <dgm:spPr/>
    </dgm:pt>
    <dgm:pt modelId="{07451F9D-AE55-46A6-B5F3-BBBA34A4CE33}" type="pres">
      <dgm:prSet presAssocID="{E8687E0E-CC28-4518-A43A-21A51AA4A90B}" presName="childText1_3" presStyleLbl="vennNode1" presStyleIdx="8" presStyleCnt="12" custScaleX="126890" custScaleY="113268">
        <dgm:presLayoutVars>
          <dgm:chMax val="0"/>
          <dgm:chPref val="0"/>
        </dgm:presLayoutVars>
      </dgm:prSet>
      <dgm:spPr/>
      <dgm:t>
        <a:bodyPr/>
        <a:lstStyle/>
        <a:p>
          <a:endParaRPr lang="en-US"/>
        </a:p>
      </dgm:t>
    </dgm:pt>
    <dgm:pt modelId="{5FD7CD12-E201-4D41-AF96-024ED33AA444}" type="pres">
      <dgm:prSet presAssocID="{DD120E81-32BD-46F2-B423-311EC65E0A04}" presName="childText1_4" presStyleLbl="vennNode1" presStyleIdx="9" presStyleCnt="12">
        <dgm:presLayoutVars>
          <dgm:chMax val="0"/>
          <dgm:chPref val="0"/>
        </dgm:presLayoutVars>
      </dgm:prSet>
      <dgm:spPr/>
      <dgm:t>
        <a:bodyPr/>
        <a:lstStyle/>
        <a:p>
          <a:endParaRPr lang="en-US"/>
        </a:p>
      </dgm:t>
    </dgm:pt>
    <dgm:pt modelId="{546269B8-4E55-4B7C-B474-E1BB1A8AA2CD}" type="pres">
      <dgm:prSet presAssocID="{DD120E81-32BD-46F2-B423-311EC65E0A04}" presName="ellipse4" presStyleLbl="vennNode1" presStyleIdx="10" presStyleCnt="12" custLinFactNeighborX="-67710" custLinFactNeighborY="17657"/>
      <dgm:spPr/>
    </dgm:pt>
    <dgm:pt modelId="{3CE34D07-B541-4531-8165-B421E7C93671}" type="pres">
      <dgm:prSet presAssocID="{DD120E81-32BD-46F2-B423-311EC65E0A04}" presName="ellipse5" presStyleLbl="vennNode1" presStyleIdx="11" presStyleCnt="12" custLinFactX="-54358" custLinFactNeighborX="-100000" custLinFactNeighborY="21039"/>
      <dgm:spPr/>
    </dgm:pt>
    <dgm:pt modelId="{2FC21E1A-B473-43AE-9198-38DD54A76AB8}" type="pres">
      <dgm:prSet presAssocID="{33DCE30A-6858-4BD6-8063-1524997A4914}" presName="rightChild" presStyleLbl="node2" presStyleIdx="0" presStyleCnt="1">
        <dgm:presLayoutVars>
          <dgm:chMax val="0"/>
          <dgm:chPref val="0"/>
        </dgm:presLayoutVars>
      </dgm:prSet>
      <dgm:spPr/>
      <dgm:t>
        <a:bodyPr/>
        <a:lstStyle/>
        <a:p>
          <a:endParaRPr lang="en-US"/>
        </a:p>
      </dgm:t>
    </dgm:pt>
    <dgm:pt modelId="{293344A6-BD30-4DEB-92CC-3F749F8E214A}" type="pres">
      <dgm:prSet presAssocID="{33DCE30A-6858-4BD6-8063-1524997A4914}" presName="parentText1" presStyleLbl="revTx" presStyleIdx="2" presStyleCnt="3">
        <dgm:presLayoutVars>
          <dgm:chMax val="4"/>
          <dgm:chPref val="3"/>
          <dgm:bulletEnabled val="1"/>
        </dgm:presLayoutVars>
      </dgm:prSet>
      <dgm:spPr/>
      <dgm:t>
        <a:bodyPr/>
        <a:lstStyle/>
        <a:p>
          <a:endParaRPr lang="en-US"/>
        </a:p>
      </dgm:t>
    </dgm:pt>
  </dgm:ptLst>
  <dgm:cxnLst>
    <dgm:cxn modelId="{15E85571-1F71-4FF5-80CA-6095266F63E9}" srcId="{33DCE30A-6858-4BD6-8063-1524997A4914}" destId="{D5B4A486-C754-4032-B3C5-E259AF5F4F0B}" srcOrd="0" destOrd="0" parTransId="{29B7615B-F167-4AB7-BE69-C42E359DF35B}" sibTransId="{3C8CC69C-D936-4B55-BC2F-90AAA7CEDDC8}"/>
    <dgm:cxn modelId="{8B49D1C9-C7C7-4880-A2C7-D1A5D6F63970}" type="presOf" srcId="{06525C73-1A56-4A7B-962E-BEF462F0EABE}" destId="{2FC21E1A-B473-43AE-9198-38DD54A76AB8}" srcOrd="0" destOrd="0" presId="urn:microsoft.com/office/officeart/2009/3/layout/PhasedProcess"/>
    <dgm:cxn modelId="{AE9908BA-E3A1-4C64-930F-EF359DE18719}" type="presOf" srcId="{F9BEEFFE-1873-437E-92EB-112E98C42E81}" destId="{1734285B-91D0-452C-8F2D-C6EE3307D1C4}" srcOrd="0" destOrd="0" presId="urn:microsoft.com/office/officeart/2009/3/layout/PhasedProcess"/>
    <dgm:cxn modelId="{6FE8F62C-5138-4603-8BBB-CF436ABF9C10}" type="presOf" srcId="{33DCE30A-6858-4BD6-8063-1524997A4914}" destId="{647AC51F-3B59-4815-A31E-C5400090D6AD}" srcOrd="0" destOrd="0" presId="urn:microsoft.com/office/officeart/2009/3/layout/PhasedProcess"/>
    <dgm:cxn modelId="{3D48C895-EDC3-45FD-8C43-B2D958C93C07}" type="presOf" srcId="{CA672672-B9E1-4DDF-9D67-3C920CF13780}" destId="{6FE0AFA2-2504-4D23-9882-116E6648611E}" srcOrd="0" destOrd="0" presId="urn:microsoft.com/office/officeart/2009/3/layout/PhasedProcess"/>
    <dgm:cxn modelId="{7B3FC692-A237-4D43-AFC7-D0F12CA0E52C}" srcId="{4361098D-DFB2-4511-BBA8-ADFC1FFBAB41}" destId="{CB5D841D-2D7D-4538-AC68-726139D6BF0C}" srcOrd="0" destOrd="0" parTransId="{D5B8694A-325E-41F8-81FC-182D4768C176}" sibTransId="{F1BE98BF-93E7-40D5-8327-D1C54727294C}"/>
    <dgm:cxn modelId="{4EAF5B40-7062-4B5D-8E50-52708196F917}" srcId="{D5B4A486-C754-4032-B3C5-E259AF5F4F0B}" destId="{EFF31884-2336-4C8D-A3B7-19755326C0BC}" srcOrd="0" destOrd="0" parTransId="{7F403B9E-408D-4C52-9CC2-579958A6B6B2}" sibTransId="{EF651D13-F621-4152-8081-275CE39BA6C0}"/>
    <dgm:cxn modelId="{95F84480-C8E8-47DC-9FE4-059E9DDFA229}" srcId="{33DCE30A-6858-4BD6-8063-1524997A4914}" destId="{4361098D-DFB2-4511-BBA8-ADFC1FFBAB41}" srcOrd="3" destOrd="0" parTransId="{FABFB4EC-EF45-4C78-A49A-15B2791B21DB}" sibTransId="{C6C51C79-58BA-4D65-B2AF-BBC5A3173A0F}"/>
    <dgm:cxn modelId="{E319D150-3A5F-4473-95E9-09CE6D8D7EAF}" srcId="{1AD75A72-152F-49F3-BCCC-50D49BA15CE0}" destId="{AB76B85E-966F-4CAE-ABB3-D2CDAB0B2CE4}" srcOrd="1" destOrd="0" parTransId="{38EE2E3F-41A3-4651-B4AF-84ED6B5B885E}" sibTransId="{5F27C526-EEAB-4F26-A061-89878916EE74}"/>
    <dgm:cxn modelId="{56BF92B2-14C1-45F0-BB06-605EE4DC4AE5}" type="presOf" srcId="{EFF31884-2336-4C8D-A3B7-19755326C0BC}" destId="{D2029BFB-BAB8-4883-8A61-A83F60B3C034}" srcOrd="0" destOrd="0" presId="urn:microsoft.com/office/officeart/2009/3/layout/PhasedProcess"/>
    <dgm:cxn modelId="{022FF9CD-6E5C-441C-B2F6-7FAC0866E9B3}" srcId="{CA672672-B9E1-4DDF-9D67-3C920CF13780}" destId="{F9BEEFFE-1873-437E-92EB-112E98C42E81}" srcOrd="1" destOrd="0" parTransId="{F3F97899-F2E3-48B0-9F35-89B46D761542}" sibTransId="{A9533C11-7BC1-40F6-BE8A-2ECDFD9973A2}"/>
    <dgm:cxn modelId="{8ACC9608-4A20-462E-974A-C3FF85A3986A}" type="presOf" srcId="{DD120E81-32BD-46F2-B423-311EC65E0A04}" destId="{5FD7CD12-E201-4D41-AF96-024ED33AA444}" srcOrd="0" destOrd="0" presId="urn:microsoft.com/office/officeart/2009/3/layout/PhasedProcess"/>
    <dgm:cxn modelId="{5A2E7E6E-487C-4271-9F4D-64878BD5D5BB}" type="presOf" srcId="{02E541B0-0E28-410E-A56E-F0E930D12D38}" destId="{795DF064-85DE-4779-A7F2-E8041693B7B6}" srcOrd="1" destOrd="0" presId="urn:microsoft.com/office/officeart/2009/3/layout/PhasedProcess"/>
    <dgm:cxn modelId="{9F5BEEB0-D29F-4B30-A695-D91D287884C9}" srcId="{1AD75A72-152F-49F3-BCCC-50D49BA15CE0}" destId="{06525C73-1A56-4A7B-962E-BEF462F0EABE}" srcOrd="0" destOrd="0" parTransId="{CEFBBEAF-B17B-4FA4-BFDF-48AD2FDA7A32}" sibTransId="{7EE721B1-DA6B-4AEE-AEF1-15C42B8506B3}"/>
    <dgm:cxn modelId="{5661A668-D541-438A-921B-9ED495BB792F}" type="presOf" srcId="{6AECF83C-06A3-4850-A830-7DCD19D0AD21}" destId="{D93A38DD-4BD7-453B-8852-FF0F34B55816}" srcOrd="1" destOrd="0" presId="urn:microsoft.com/office/officeart/2009/3/layout/PhasedProcess"/>
    <dgm:cxn modelId="{DA30328D-5AAE-4AD5-8E6B-230FEB3CCA36}" type="presOf" srcId="{6AECF83C-06A3-4850-A830-7DCD19D0AD21}" destId="{3138A8D5-29A9-4933-BA38-25000189419E}" srcOrd="0" destOrd="0" presId="urn:microsoft.com/office/officeart/2009/3/layout/PhasedProcess"/>
    <dgm:cxn modelId="{28D1FE4E-3521-481B-9B89-40DC239D1E5C}" type="presOf" srcId="{AB76B85E-966F-4CAE-ABB3-D2CDAB0B2CE4}" destId="{2FC21E1A-B473-43AE-9198-38DD54A76AB8}" srcOrd="0" destOrd="1" presId="urn:microsoft.com/office/officeart/2009/3/layout/PhasedProcess"/>
    <dgm:cxn modelId="{B7FCAD28-AA82-4DF6-AC26-206E0FABDD35}" srcId="{D5B4A486-C754-4032-B3C5-E259AF5F4F0B}" destId="{AA0C203A-895A-4FCE-8128-B288D1CB5A8D}" srcOrd="1" destOrd="0" parTransId="{48B25051-28E0-4D47-857D-A96419F9BEE2}" sibTransId="{36ADCF77-CF03-4325-A1CF-751CA7079263}"/>
    <dgm:cxn modelId="{701605DB-3489-432C-81B3-E87E223E76B9}" type="presOf" srcId="{E8687E0E-CC28-4518-A43A-21A51AA4A90B}" destId="{07451F9D-AE55-46A6-B5F3-BBBA34A4CE33}" srcOrd="0" destOrd="0" presId="urn:microsoft.com/office/officeart/2009/3/layout/PhasedProcess"/>
    <dgm:cxn modelId="{63DB7834-1634-45CB-9116-0E4D62CEE914}" type="presOf" srcId="{1AD75A72-152F-49F3-BCCC-50D49BA15CE0}" destId="{CF19A443-DE87-4E90-9F8C-CF5D48E3502E}" srcOrd="0" destOrd="0" presId="urn:microsoft.com/office/officeart/2009/3/layout/PhasedProcess"/>
    <dgm:cxn modelId="{BC031126-3DF8-4E76-9871-7A16BFF15299}" type="presOf" srcId="{02E541B0-0E28-410E-A56E-F0E930D12D38}" destId="{EE3EC1DF-66FA-4A27-8E54-2DFD49DC5AED}" srcOrd="0" destOrd="0" presId="urn:microsoft.com/office/officeart/2009/3/layout/PhasedProcess"/>
    <dgm:cxn modelId="{3A9D905F-49E8-416A-AA5A-EB632E0DAD18}" srcId="{D5B4A486-C754-4032-B3C5-E259AF5F4F0B}" destId="{DD120E81-32BD-46F2-B423-311EC65E0A04}" srcOrd="3" destOrd="0" parTransId="{1E0930AC-C44E-43D8-BFB7-947E6593909A}" sibTransId="{5C293798-54BD-44B5-8F74-BE31B9F9087E}"/>
    <dgm:cxn modelId="{C7B8C1F0-5393-41E6-9635-EA33F2E8936B}" srcId="{33DCE30A-6858-4BD6-8063-1524997A4914}" destId="{CA672672-B9E1-4DDF-9D67-3C920CF13780}" srcOrd="1" destOrd="0" parTransId="{66AA0DC1-78EC-4383-9660-AC49137D9281}" sibTransId="{B36E4AC1-6FEE-4A3F-8D74-08B112B76633}"/>
    <dgm:cxn modelId="{D0CB0436-ADFB-4DE6-88EC-91709CE7189B}" srcId="{CA672672-B9E1-4DDF-9D67-3C920CF13780}" destId="{6AECF83C-06A3-4850-A830-7DCD19D0AD21}" srcOrd="2" destOrd="0" parTransId="{553D14C9-1251-4130-A150-55D63DFD232A}" sibTransId="{063CA5A2-7CC6-4492-BD64-AE424E9110FA}"/>
    <dgm:cxn modelId="{14F0D5E7-57A0-4D43-B638-1A46C51A83AB}" srcId="{CA672672-B9E1-4DDF-9D67-3C920CF13780}" destId="{02E541B0-0E28-410E-A56E-F0E930D12D38}" srcOrd="0" destOrd="0" parTransId="{8A94A86F-5014-462A-9B64-14ECC23DC859}" sibTransId="{0323FC11-BC1D-4393-A36C-513125889CC3}"/>
    <dgm:cxn modelId="{6FBBB952-3183-46A4-9F3E-5B31545E8C0C}" type="presOf" srcId="{D5B4A486-C754-4032-B3C5-E259AF5F4F0B}" destId="{293344A6-BD30-4DEB-92CC-3F749F8E214A}" srcOrd="0" destOrd="0" presId="urn:microsoft.com/office/officeart/2009/3/layout/PhasedProcess"/>
    <dgm:cxn modelId="{972484D3-9F3B-4BB5-8842-33A2533A5303}" type="presOf" srcId="{F9BEEFFE-1873-437E-92EB-112E98C42E81}" destId="{2CE23E7E-A5CB-4FC4-AD1F-37E563D539E5}" srcOrd="1" destOrd="0" presId="urn:microsoft.com/office/officeart/2009/3/layout/PhasedProcess"/>
    <dgm:cxn modelId="{7C6AB758-6D8B-4D5D-B878-1A0FB31F2AF9}" srcId="{33DCE30A-6858-4BD6-8063-1524997A4914}" destId="{1AD75A72-152F-49F3-BCCC-50D49BA15CE0}" srcOrd="2" destOrd="0" parTransId="{D71F684B-2F05-43F3-9C0B-231EBF07CD95}" sibTransId="{8EDB72A1-9ABD-4BD8-91D6-DE8721327FEE}"/>
    <dgm:cxn modelId="{A0092372-D4A6-444B-90BE-1D7240AB94C7}" type="presOf" srcId="{AA0C203A-895A-4FCE-8128-B288D1CB5A8D}" destId="{67B8C5A0-1CED-430A-AE1C-44411E35FCD2}" srcOrd="0" destOrd="0" presId="urn:microsoft.com/office/officeart/2009/3/layout/PhasedProcess"/>
    <dgm:cxn modelId="{6BCCB940-85BE-439F-A201-BCF35C995C56}" srcId="{D5B4A486-C754-4032-B3C5-E259AF5F4F0B}" destId="{E8687E0E-CC28-4518-A43A-21A51AA4A90B}" srcOrd="2" destOrd="0" parTransId="{AD212103-36EC-4B80-84DD-0EB3B377B2AC}" sibTransId="{CA3D6296-4E4C-4944-82FE-17893C0B63A9}"/>
    <dgm:cxn modelId="{8F4501E5-CFEF-4AA8-8D10-BEBF4297465E}" type="presParOf" srcId="{647AC51F-3B59-4815-A31E-C5400090D6AD}" destId="{F68E865E-ACF4-46B7-AD1C-3583AA7BC129}" srcOrd="0" destOrd="0" presId="urn:microsoft.com/office/officeart/2009/3/layout/PhasedProcess"/>
    <dgm:cxn modelId="{6520820E-A268-408B-8FC4-F442B9D3E8D4}" type="presParOf" srcId="{647AC51F-3B59-4815-A31E-C5400090D6AD}" destId="{CD8130A4-1758-4BEE-A76A-DD7DF54812F4}" srcOrd="1" destOrd="0" presId="urn:microsoft.com/office/officeart/2009/3/layout/PhasedProcess"/>
    <dgm:cxn modelId="{6D35FF83-5B53-4A03-B55E-3503F87FA6D4}" type="presParOf" srcId="{647AC51F-3B59-4815-A31E-C5400090D6AD}" destId="{6FE0AFA2-2504-4D23-9882-116E6648611E}" srcOrd="2" destOrd="0" presId="urn:microsoft.com/office/officeart/2009/3/layout/PhasedProcess"/>
    <dgm:cxn modelId="{DCCCE7CC-B622-4467-8306-10DAFA4172B9}" type="presParOf" srcId="{647AC51F-3B59-4815-A31E-C5400090D6AD}" destId="{C764420A-900C-46DF-9251-83FDF64E95DD}" srcOrd="3" destOrd="0" presId="urn:microsoft.com/office/officeart/2009/3/layout/PhasedProcess"/>
    <dgm:cxn modelId="{486F6F03-FB9D-4721-A7A6-806A9FA5FF37}" type="presParOf" srcId="{647AC51F-3B59-4815-A31E-C5400090D6AD}" destId="{6FB04FC3-64C0-4A9D-829D-6261F54C58E7}" srcOrd="4" destOrd="0" presId="urn:microsoft.com/office/officeart/2009/3/layout/PhasedProcess"/>
    <dgm:cxn modelId="{E0EF98CE-4220-4940-84D8-206006A75C2E}" type="presParOf" srcId="{647AC51F-3B59-4815-A31E-C5400090D6AD}" destId="{CF19A443-DE87-4E90-9F8C-CF5D48E3502E}" srcOrd="5" destOrd="0" presId="urn:microsoft.com/office/officeart/2009/3/layout/PhasedProcess"/>
    <dgm:cxn modelId="{4003C5D6-6EBD-4B95-9FEF-EAFA207059DB}" type="presParOf" srcId="{647AC51F-3B59-4815-A31E-C5400090D6AD}" destId="{8167206C-D096-4F8B-9EBC-B00C5CB6E416}" srcOrd="6" destOrd="0" presId="urn:microsoft.com/office/officeart/2009/3/layout/PhasedProcess"/>
    <dgm:cxn modelId="{B2376662-7B77-4A40-8CDC-04296B788873}" type="presParOf" srcId="{8167206C-D096-4F8B-9EBC-B00C5CB6E416}" destId="{EE3EC1DF-66FA-4A27-8E54-2DFD49DC5AED}" srcOrd="0" destOrd="0" presId="urn:microsoft.com/office/officeart/2009/3/layout/PhasedProcess"/>
    <dgm:cxn modelId="{0E9D953E-5087-4A20-9C82-0116B2DCC0B6}" type="presParOf" srcId="{8167206C-D096-4F8B-9EBC-B00C5CB6E416}" destId="{795DF064-85DE-4779-A7F2-E8041693B7B6}" srcOrd="1" destOrd="0" presId="urn:microsoft.com/office/officeart/2009/3/layout/PhasedProcess"/>
    <dgm:cxn modelId="{5F471665-32C1-47BA-A22C-CDCFB9A1CB1B}" type="presParOf" srcId="{8167206C-D096-4F8B-9EBC-B00C5CB6E416}" destId="{1734285B-91D0-452C-8F2D-C6EE3307D1C4}" srcOrd="2" destOrd="0" presId="urn:microsoft.com/office/officeart/2009/3/layout/PhasedProcess"/>
    <dgm:cxn modelId="{56C34BD5-6B9F-400C-96FA-CE8D488CA709}" type="presParOf" srcId="{8167206C-D096-4F8B-9EBC-B00C5CB6E416}" destId="{2CE23E7E-A5CB-4FC4-AD1F-37E563D539E5}" srcOrd="3" destOrd="0" presId="urn:microsoft.com/office/officeart/2009/3/layout/PhasedProcess"/>
    <dgm:cxn modelId="{34CADF3A-437C-4F55-A279-D109DFAEF53F}" type="presParOf" srcId="{8167206C-D096-4F8B-9EBC-B00C5CB6E416}" destId="{3138A8D5-29A9-4933-BA38-25000189419E}" srcOrd="4" destOrd="0" presId="urn:microsoft.com/office/officeart/2009/3/layout/PhasedProcess"/>
    <dgm:cxn modelId="{7E427B67-734A-4FEC-87B0-FEA8536D57D7}" type="presParOf" srcId="{8167206C-D096-4F8B-9EBC-B00C5CB6E416}" destId="{D93A38DD-4BD7-453B-8852-FF0F34B55816}" srcOrd="5" destOrd="0" presId="urn:microsoft.com/office/officeart/2009/3/layout/PhasedProcess"/>
    <dgm:cxn modelId="{F3D24AB8-3C87-4760-B080-75C23AD92047}" type="presParOf" srcId="{647AC51F-3B59-4815-A31E-C5400090D6AD}" destId="{DA98727C-7080-41B1-861D-FF090980B497}" srcOrd="7" destOrd="0" presId="urn:microsoft.com/office/officeart/2009/3/layout/PhasedProcess"/>
    <dgm:cxn modelId="{2AE23C4A-98BF-4984-A431-BE38AE17053C}" type="presParOf" srcId="{DA98727C-7080-41B1-861D-FF090980B497}" destId="{D2029BFB-BAB8-4883-8A61-A83F60B3C034}" srcOrd="0" destOrd="0" presId="urn:microsoft.com/office/officeart/2009/3/layout/PhasedProcess"/>
    <dgm:cxn modelId="{B94F3052-661B-4168-878F-A3F8E208242B}" type="presParOf" srcId="{DA98727C-7080-41B1-861D-FF090980B497}" destId="{9371E72A-D938-42BA-A01C-919DE6238635}" srcOrd="1" destOrd="0" presId="urn:microsoft.com/office/officeart/2009/3/layout/PhasedProcess"/>
    <dgm:cxn modelId="{CCAC0747-B529-4E88-AEED-13EA9BA00E75}" type="presParOf" srcId="{DA98727C-7080-41B1-861D-FF090980B497}" destId="{FF2BBEAE-07FF-477D-84CF-C1B3F7BF6C76}" srcOrd="2" destOrd="0" presId="urn:microsoft.com/office/officeart/2009/3/layout/PhasedProcess"/>
    <dgm:cxn modelId="{B1DF3EEB-5E6A-433A-AE9D-1D5FC55382A5}" type="presParOf" srcId="{DA98727C-7080-41B1-861D-FF090980B497}" destId="{67B8C5A0-1CED-430A-AE1C-44411E35FCD2}" srcOrd="3" destOrd="0" presId="urn:microsoft.com/office/officeart/2009/3/layout/PhasedProcess"/>
    <dgm:cxn modelId="{7A84D7CD-0E6B-460D-A7DC-5D93D97B54FF}" type="presParOf" srcId="{DA98727C-7080-41B1-861D-FF090980B497}" destId="{91550BCA-9E26-4130-B86B-FBFCD52C5AB1}" srcOrd="4" destOrd="0" presId="urn:microsoft.com/office/officeart/2009/3/layout/PhasedProcess"/>
    <dgm:cxn modelId="{136DF64D-E009-4667-B501-52FFEC06AA31}" type="presParOf" srcId="{DA98727C-7080-41B1-861D-FF090980B497}" destId="{07451F9D-AE55-46A6-B5F3-BBBA34A4CE33}" srcOrd="5" destOrd="0" presId="urn:microsoft.com/office/officeart/2009/3/layout/PhasedProcess"/>
    <dgm:cxn modelId="{26296B57-6CBC-4F86-BBF3-4881F425B9B4}" type="presParOf" srcId="{DA98727C-7080-41B1-861D-FF090980B497}" destId="{5FD7CD12-E201-4D41-AF96-024ED33AA444}" srcOrd="6" destOrd="0" presId="urn:microsoft.com/office/officeart/2009/3/layout/PhasedProcess"/>
    <dgm:cxn modelId="{38760667-5454-4F27-9FCF-266BF871028C}" type="presParOf" srcId="{DA98727C-7080-41B1-861D-FF090980B497}" destId="{546269B8-4E55-4B7C-B474-E1BB1A8AA2CD}" srcOrd="7" destOrd="0" presId="urn:microsoft.com/office/officeart/2009/3/layout/PhasedProcess"/>
    <dgm:cxn modelId="{9FB97B24-BF1C-4D5F-AF43-749CE68C434C}" type="presParOf" srcId="{DA98727C-7080-41B1-861D-FF090980B497}" destId="{3CE34D07-B541-4531-8165-B421E7C93671}" srcOrd="8" destOrd="0" presId="urn:microsoft.com/office/officeart/2009/3/layout/PhasedProcess"/>
    <dgm:cxn modelId="{B206A8D5-FE30-4E5C-B5DE-42DB21220387}" type="presParOf" srcId="{647AC51F-3B59-4815-A31E-C5400090D6AD}" destId="{2FC21E1A-B473-43AE-9198-38DD54A76AB8}" srcOrd="8" destOrd="0" presId="urn:microsoft.com/office/officeart/2009/3/layout/PhasedProcess"/>
    <dgm:cxn modelId="{FDD106DC-B953-47F9-8AAD-DCE3DD40E4DA}" type="presParOf" srcId="{647AC51F-3B59-4815-A31E-C5400090D6AD}" destId="{293344A6-BD30-4DEB-92CC-3F749F8E214A}" srcOrd="9" destOrd="0" presId="urn:microsoft.com/office/officeart/2009/3/layout/Phased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6E5B22-CCC0-43C1-835A-9F3A70FF89DB}">
      <dsp:nvSpPr>
        <dsp:cNvPr id="0" name=""/>
        <dsp:cNvSpPr/>
      </dsp:nvSpPr>
      <dsp:spPr>
        <a:xfrm rot="5400000">
          <a:off x="189" y="548091"/>
          <a:ext cx="2467662" cy="2468041"/>
        </a:xfrm>
        <a:prstGeom prst="blockArc">
          <a:avLst>
            <a:gd name="adj1" fmla="val 13500000"/>
            <a:gd name="adj2" fmla="val 18900000"/>
            <a:gd name="adj3" fmla="val 4960"/>
          </a:avLst>
        </a:prstGeom>
        <a:solidFill>
          <a:schemeClr val="accent2">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2">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lt1"/>
        </a:fontRef>
      </dsp:style>
    </dsp:sp>
    <dsp:sp modelId="{21381484-039E-4450-B3FB-B66B771AAAEF}">
      <dsp:nvSpPr>
        <dsp:cNvPr id="0" name=""/>
        <dsp:cNvSpPr/>
      </dsp:nvSpPr>
      <dsp:spPr>
        <a:xfrm rot="16200000">
          <a:off x="2561342" y="548091"/>
          <a:ext cx="2467662" cy="2468041"/>
        </a:xfrm>
        <a:prstGeom prst="blockArc">
          <a:avLst>
            <a:gd name="adj1" fmla="val 13500000"/>
            <a:gd name="adj2" fmla="val 18900000"/>
            <a:gd name="adj3" fmla="val 4960"/>
          </a:avLst>
        </a:prstGeom>
        <a:solidFill>
          <a:schemeClr val="accent3">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3">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lt1"/>
        </a:fontRef>
      </dsp:style>
    </dsp:sp>
    <dsp:sp modelId="{BCC51FA7-12DC-4468-AF35-F8FBD4E84D9A}">
      <dsp:nvSpPr>
        <dsp:cNvPr id="0" name=""/>
        <dsp:cNvSpPr/>
      </dsp:nvSpPr>
      <dsp:spPr>
        <a:xfrm>
          <a:off x="2831713" y="2691827"/>
          <a:ext cx="1873620" cy="493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Exploratory Data Analysis</a:t>
          </a:r>
          <a:endParaRPr lang="en-US" sz="1000" kern="1200" dirty="0"/>
        </a:p>
      </dsp:txBody>
      <dsp:txXfrm>
        <a:off x="2831713" y="2691827"/>
        <a:ext cx="1873620" cy="493690"/>
      </dsp:txXfrm>
    </dsp:sp>
    <dsp:sp modelId="{143FC21D-F8DD-4F67-8F5B-DDB58452FE9A}">
      <dsp:nvSpPr>
        <dsp:cNvPr id="0" name=""/>
        <dsp:cNvSpPr/>
      </dsp:nvSpPr>
      <dsp:spPr>
        <a:xfrm rot="5400000">
          <a:off x="2713738" y="548091"/>
          <a:ext cx="2467662" cy="2468041"/>
        </a:xfrm>
        <a:prstGeom prst="blockArc">
          <a:avLst>
            <a:gd name="adj1" fmla="val 13500000"/>
            <a:gd name="adj2" fmla="val 18900000"/>
            <a:gd name="adj3" fmla="val 4960"/>
          </a:avLst>
        </a:prstGeom>
        <a:solidFill>
          <a:schemeClr val="accent4">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4">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lt1"/>
        </a:fontRef>
      </dsp:style>
    </dsp:sp>
    <dsp:sp modelId="{FA2A0EF5-B739-4269-BE02-679803D85FFF}">
      <dsp:nvSpPr>
        <dsp:cNvPr id="0" name=""/>
        <dsp:cNvSpPr/>
      </dsp:nvSpPr>
      <dsp:spPr>
        <a:xfrm rot="16200000">
          <a:off x="5257979" y="548091"/>
          <a:ext cx="2467662" cy="2468041"/>
        </a:xfrm>
        <a:prstGeom prst="blockArc">
          <a:avLst>
            <a:gd name="adj1" fmla="val 13500000"/>
            <a:gd name="adj2" fmla="val 18900000"/>
            <a:gd name="adj3" fmla="val 4960"/>
          </a:avLst>
        </a:prstGeom>
        <a:solidFill>
          <a:schemeClr val="accent5">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5">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lt1"/>
        </a:fontRef>
      </dsp:style>
    </dsp:sp>
    <dsp:sp modelId="{78753649-E907-4EBE-9D9C-333B482D023E}">
      <dsp:nvSpPr>
        <dsp:cNvPr id="0" name=""/>
        <dsp:cNvSpPr/>
      </dsp:nvSpPr>
      <dsp:spPr>
        <a:xfrm>
          <a:off x="5111572" y="2691827"/>
          <a:ext cx="1873620" cy="493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Feature Engineering</a:t>
          </a:r>
          <a:endParaRPr lang="en-US" sz="1000" kern="1200" dirty="0"/>
        </a:p>
      </dsp:txBody>
      <dsp:txXfrm>
        <a:off x="5111572" y="2691827"/>
        <a:ext cx="1873620" cy="493690"/>
      </dsp:txXfrm>
    </dsp:sp>
    <dsp:sp modelId="{B61A9F3C-6D2D-47FD-B9C5-7F94F0F071D3}">
      <dsp:nvSpPr>
        <dsp:cNvPr id="0" name=""/>
        <dsp:cNvSpPr/>
      </dsp:nvSpPr>
      <dsp:spPr>
        <a:xfrm>
          <a:off x="3133118" y="685801"/>
          <a:ext cx="1242225" cy="864785"/>
        </a:xfrm>
        <a:prstGeom prst="ellipse">
          <a:avLst/>
        </a:prstGeom>
        <a:solidFill>
          <a:schemeClr val="accent2">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2">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r>
            <a:rPr lang="en-US" sz="900" kern="1200" dirty="0" smtClean="0"/>
            <a:t>Missing Data Analysis</a:t>
          </a:r>
          <a:endParaRPr lang="en-US" sz="900" kern="1200" dirty="0"/>
        </a:p>
      </dsp:txBody>
      <dsp:txXfrm>
        <a:off x="3276451" y="802215"/>
        <a:ext cx="955557" cy="274403"/>
      </dsp:txXfrm>
    </dsp:sp>
    <dsp:sp modelId="{B278F40C-CD62-4E5F-9063-80E55EC1926B}">
      <dsp:nvSpPr>
        <dsp:cNvPr id="0" name=""/>
        <dsp:cNvSpPr/>
      </dsp:nvSpPr>
      <dsp:spPr>
        <a:xfrm>
          <a:off x="3505201" y="1253071"/>
          <a:ext cx="1503094" cy="1046395"/>
        </a:xfrm>
        <a:prstGeom prst="ellipse">
          <a:avLst/>
        </a:prstGeom>
        <a:solidFill>
          <a:schemeClr val="accent3">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3">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l" defTabSz="400050">
            <a:lnSpc>
              <a:spcPct val="90000"/>
            </a:lnSpc>
            <a:spcBef>
              <a:spcPct val="0"/>
            </a:spcBef>
            <a:spcAft>
              <a:spcPct val="35000"/>
            </a:spcAft>
          </a:pPr>
          <a:r>
            <a:rPr lang="en-US" sz="900" kern="1200" dirty="0" smtClean="0"/>
            <a:t>Splitting Target Variable</a:t>
          </a:r>
          <a:endParaRPr lang="en-US" sz="900" kern="1200" dirty="0"/>
        </a:p>
      </dsp:txBody>
      <dsp:txXfrm>
        <a:off x="4314560" y="1373809"/>
        <a:ext cx="578113" cy="804919"/>
      </dsp:txXfrm>
    </dsp:sp>
    <dsp:sp modelId="{38E406C4-180D-45D3-B5F5-65167FF97A35}">
      <dsp:nvSpPr>
        <dsp:cNvPr id="0" name=""/>
        <dsp:cNvSpPr/>
      </dsp:nvSpPr>
      <dsp:spPr>
        <a:xfrm>
          <a:off x="2850288" y="1727599"/>
          <a:ext cx="1503094" cy="1046395"/>
        </a:xfrm>
        <a:prstGeom prst="ellipse">
          <a:avLst/>
        </a:prstGeom>
        <a:solidFill>
          <a:schemeClr val="accent4">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4">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r>
            <a:rPr lang="en-US" sz="900" kern="1200" dirty="0" smtClean="0"/>
            <a:t>EDA on Independent variables</a:t>
          </a:r>
          <a:endParaRPr lang="en-US" sz="900" kern="1200" dirty="0"/>
        </a:p>
      </dsp:txBody>
      <dsp:txXfrm>
        <a:off x="3023722" y="2301104"/>
        <a:ext cx="1156226" cy="332029"/>
      </dsp:txXfrm>
    </dsp:sp>
    <dsp:sp modelId="{04363B77-07E9-4978-9D80-356FEDC0E33E}">
      <dsp:nvSpPr>
        <dsp:cNvPr id="0" name=""/>
        <dsp:cNvSpPr/>
      </dsp:nvSpPr>
      <dsp:spPr>
        <a:xfrm>
          <a:off x="2705572" y="1202819"/>
          <a:ext cx="1542998" cy="988362"/>
        </a:xfrm>
        <a:prstGeom prst="ellipse">
          <a:avLst/>
        </a:prstGeom>
        <a:solidFill>
          <a:schemeClr val="accent5">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5">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l" defTabSz="400050">
            <a:lnSpc>
              <a:spcPct val="90000"/>
            </a:lnSpc>
            <a:spcBef>
              <a:spcPct val="0"/>
            </a:spcBef>
            <a:spcAft>
              <a:spcPct val="35000"/>
            </a:spcAft>
          </a:pPr>
          <a:r>
            <a:rPr lang="en-IN" sz="900" kern="1200" dirty="0" smtClean="0"/>
            <a:t>Visualization</a:t>
          </a:r>
          <a:endParaRPr lang="en-US" sz="900" kern="1200" dirty="0"/>
        </a:p>
      </dsp:txBody>
      <dsp:txXfrm>
        <a:off x="2824264" y="1316861"/>
        <a:ext cx="593461" cy="760278"/>
      </dsp:txXfrm>
    </dsp:sp>
    <dsp:sp modelId="{6E70D8DF-2ACB-4B8B-BE59-F8AE4FEF763E}">
      <dsp:nvSpPr>
        <dsp:cNvPr id="0" name=""/>
        <dsp:cNvSpPr/>
      </dsp:nvSpPr>
      <dsp:spPr>
        <a:xfrm>
          <a:off x="579479" y="937091"/>
          <a:ext cx="842521" cy="725104"/>
        </a:xfrm>
        <a:prstGeom prst="ellipse">
          <a:avLst/>
        </a:prstGeom>
        <a:solidFill>
          <a:schemeClr val="accent6">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6">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Statistical Summary</a:t>
          </a:r>
          <a:endParaRPr lang="en-US" sz="1000" kern="1200" dirty="0"/>
        </a:p>
      </dsp:txBody>
      <dsp:txXfrm>
        <a:off x="702863" y="1043280"/>
        <a:ext cx="595753" cy="512726"/>
      </dsp:txXfrm>
    </dsp:sp>
    <dsp:sp modelId="{FBF6BDA8-D174-4A44-B3B4-50CAC3EBC042}">
      <dsp:nvSpPr>
        <dsp:cNvPr id="0" name=""/>
        <dsp:cNvSpPr/>
      </dsp:nvSpPr>
      <dsp:spPr>
        <a:xfrm>
          <a:off x="321412" y="1562403"/>
          <a:ext cx="384075" cy="383922"/>
        </a:xfrm>
        <a:prstGeom prst="ellipse">
          <a:avLst/>
        </a:prstGeom>
        <a:solidFill>
          <a:schemeClr val="accent2">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2">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sp>
    <dsp:sp modelId="{452E7841-91C6-4B64-AC73-DEC5B8ADA170}">
      <dsp:nvSpPr>
        <dsp:cNvPr id="0" name=""/>
        <dsp:cNvSpPr/>
      </dsp:nvSpPr>
      <dsp:spPr>
        <a:xfrm>
          <a:off x="1455855" y="1062490"/>
          <a:ext cx="223478" cy="223332"/>
        </a:xfrm>
        <a:prstGeom prst="ellipse">
          <a:avLst/>
        </a:prstGeom>
        <a:solidFill>
          <a:schemeClr val="accent3">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3">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sp>
    <dsp:sp modelId="{0FDAD42D-5C63-4027-B4C9-F68ABE1A6571}">
      <dsp:nvSpPr>
        <dsp:cNvPr id="0" name=""/>
        <dsp:cNvSpPr/>
      </dsp:nvSpPr>
      <dsp:spPr>
        <a:xfrm>
          <a:off x="1168805" y="1323518"/>
          <a:ext cx="1189904" cy="886281"/>
        </a:xfrm>
        <a:prstGeom prst="ellipse">
          <a:avLst/>
        </a:prstGeom>
        <a:solidFill>
          <a:schemeClr val="accent4">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4">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IN" sz="1000" kern="1200" dirty="0" smtClean="0"/>
            <a:t>Information about Variable D-types</a:t>
          </a:r>
          <a:endParaRPr lang="en-US" sz="1000" kern="1200" dirty="0"/>
        </a:p>
      </dsp:txBody>
      <dsp:txXfrm>
        <a:off x="1343062" y="1453311"/>
        <a:ext cx="841390" cy="626695"/>
      </dsp:txXfrm>
    </dsp:sp>
    <dsp:sp modelId="{DA7FE4B7-C125-46C0-9A47-CA4E91D083A3}">
      <dsp:nvSpPr>
        <dsp:cNvPr id="0" name=""/>
        <dsp:cNvSpPr/>
      </dsp:nvSpPr>
      <dsp:spPr>
        <a:xfrm>
          <a:off x="1454572" y="2205439"/>
          <a:ext cx="223478" cy="223332"/>
        </a:xfrm>
        <a:prstGeom prst="ellipse">
          <a:avLst/>
        </a:prstGeom>
        <a:solidFill>
          <a:schemeClr val="accent5">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5">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sp>
    <dsp:sp modelId="{B2C01890-E0BB-48B5-98F5-85486D16E282}">
      <dsp:nvSpPr>
        <dsp:cNvPr id="0" name=""/>
        <dsp:cNvSpPr/>
      </dsp:nvSpPr>
      <dsp:spPr>
        <a:xfrm>
          <a:off x="533397" y="1822534"/>
          <a:ext cx="781900" cy="781919"/>
        </a:xfrm>
        <a:prstGeom prst="ellipse">
          <a:avLst/>
        </a:prstGeom>
        <a:solidFill>
          <a:schemeClr val="accent6">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6">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IN" sz="1000" kern="1200" dirty="0" smtClean="0"/>
            <a:t>Viewing Shape of Data</a:t>
          </a:r>
          <a:endParaRPr lang="en-US" sz="1000" kern="1200" dirty="0"/>
        </a:p>
      </dsp:txBody>
      <dsp:txXfrm>
        <a:off x="647904" y="1937043"/>
        <a:ext cx="552886" cy="552901"/>
      </dsp:txXfrm>
    </dsp:sp>
    <dsp:sp modelId="{A1FE70F0-88C5-46E7-B67E-6E5E14246DA1}">
      <dsp:nvSpPr>
        <dsp:cNvPr id="0" name=""/>
        <dsp:cNvSpPr/>
      </dsp:nvSpPr>
      <dsp:spPr>
        <a:xfrm>
          <a:off x="5476781" y="1058323"/>
          <a:ext cx="1441246" cy="1440986"/>
        </a:xfrm>
        <a:prstGeom prst="ellipse">
          <a:avLst/>
        </a:prstGeom>
        <a:solidFill>
          <a:schemeClr val="accent2">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2">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Dummy Variables encoding</a:t>
          </a:r>
          <a:endParaRPr lang="en-US" sz="1000" kern="1200" dirty="0"/>
        </a:p>
        <a:p>
          <a:pPr lvl="0" algn="ctr" defTabSz="444500">
            <a:lnSpc>
              <a:spcPct val="90000"/>
            </a:lnSpc>
            <a:spcBef>
              <a:spcPct val="0"/>
            </a:spcBef>
            <a:spcAft>
              <a:spcPct val="35000"/>
            </a:spcAft>
          </a:pPr>
          <a:r>
            <a:rPr lang="en-IN" sz="1000" kern="1200" dirty="0" smtClean="0"/>
            <a:t>Removing unwanted variables</a:t>
          </a:r>
          <a:endParaRPr lang="en-US" sz="1000" kern="1200" dirty="0"/>
        </a:p>
      </dsp:txBody>
      <dsp:txXfrm>
        <a:off x="5687847" y="1269351"/>
        <a:ext cx="1019114" cy="1018930"/>
      </dsp:txXfrm>
    </dsp:sp>
    <dsp:sp modelId="{E2513B23-391A-49C0-9AF2-346405E5B96C}">
      <dsp:nvSpPr>
        <dsp:cNvPr id="0" name=""/>
        <dsp:cNvSpPr/>
      </dsp:nvSpPr>
      <dsp:spPr>
        <a:xfrm>
          <a:off x="463737" y="2691827"/>
          <a:ext cx="1873620" cy="493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IN" sz="1000" kern="1200" dirty="0" smtClean="0"/>
            <a:t>Data Loading</a:t>
          </a:r>
          <a:endParaRPr lang="en-US" sz="1000" kern="1200" dirty="0"/>
        </a:p>
      </dsp:txBody>
      <dsp:txXfrm>
        <a:off x="463737" y="2691827"/>
        <a:ext cx="1873620" cy="4936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8E865E-ACF4-46B7-AD1C-3583AA7BC129}">
      <dsp:nvSpPr>
        <dsp:cNvPr id="0" name=""/>
        <dsp:cNvSpPr/>
      </dsp:nvSpPr>
      <dsp:spPr>
        <a:xfrm rot="5400000">
          <a:off x="189" y="548003"/>
          <a:ext cx="2467266" cy="2467645"/>
        </a:xfrm>
        <a:prstGeom prst="blockArc">
          <a:avLst>
            <a:gd name="adj1" fmla="val 13500000"/>
            <a:gd name="adj2" fmla="val 18900000"/>
            <a:gd name="adj3" fmla="val 4960"/>
          </a:avLst>
        </a:prstGeom>
        <a:solidFill>
          <a:schemeClr val="accent2">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2">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lt1"/>
        </a:fontRef>
      </dsp:style>
    </dsp:sp>
    <dsp:sp modelId="{CD8130A4-1758-4BEE-A76A-DD7DF54812F4}">
      <dsp:nvSpPr>
        <dsp:cNvPr id="0" name=""/>
        <dsp:cNvSpPr/>
      </dsp:nvSpPr>
      <dsp:spPr>
        <a:xfrm rot="16200000">
          <a:off x="2539512" y="548003"/>
          <a:ext cx="2467266" cy="2467645"/>
        </a:xfrm>
        <a:prstGeom prst="blockArc">
          <a:avLst>
            <a:gd name="adj1" fmla="val 13500000"/>
            <a:gd name="adj2" fmla="val 18900000"/>
            <a:gd name="adj3" fmla="val 4960"/>
          </a:avLst>
        </a:prstGeom>
        <a:solidFill>
          <a:schemeClr val="accent3">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3">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lt1"/>
        </a:fontRef>
      </dsp:style>
    </dsp:sp>
    <dsp:sp modelId="{6FE0AFA2-2504-4D23-9882-116E6648611E}">
      <dsp:nvSpPr>
        <dsp:cNvPr id="0" name=""/>
        <dsp:cNvSpPr/>
      </dsp:nvSpPr>
      <dsp:spPr>
        <a:xfrm>
          <a:off x="2831258" y="2691395"/>
          <a:ext cx="1873319" cy="493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Model Building</a:t>
          </a:r>
          <a:endParaRPr lang="en-US" sz="1600" kern="1200" dirty="0"/>
        </a:p>
      </dsp:txBody>
      <dsp:txXfrm>
        <a:off x="2831258" y="2691395"/>
        <a:ext cx="1873319" cy="493611"/>
      </dsp:txXfrm>
    </dsp:sp>
    <dsp:sp modelId="{C764420A-900C-46DF-9251-83FDF64E95DD}">
      <dsp:nvSpPr>
        <dsp:cNvPr id="0" name=""/>
        <dsp:cNvSpPr/>
      </dsp:nvSpPr>
      <dsp:spPr>
        <a:xfrm rot="5400000">
          <a:off x="2460368" y="548003"/>
          <a:ext cx="2467266" cy="2467645"/>
        </a:xfrm>
        <a:prstGeom prst="blockArc">
          <a:avLst>
            <a:gd name="adj1" fmla="val 13500000"/>
            <a:gd name="adj2" fmla="val 18900000"/>
            <a:gd name="adj3" fmla="val 4960"/>
          </a:avLst>
        </a:prstGeom>
        <a:solidFill>
          <a:schemeClr val="accent4">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4">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lt1"/>
        </a:fontRef>
      </dsp:style>
    </dsp:sp>
    <dsp:sp modelId="{6FB04FC3-64C0-4A9D-829D-6261F54C58E7}">
      <dsp:nvSpPr>
        <dsp:cNvPr id="0" name=""/>
        <dsp:cNvSpPr/>
      </dsp:nvSpPr>
      <dsp:spPr>
        <a:xfrm rot="16200000">
          <a:off x="4998944" y="548003"/>
          <a:ext cx="2467266" cy="2467645"/>
        </a:xfrm>
        <a:prstGeom prst="blockArc">
          <a:avLst>
            <a:gd name="adj1" fmla="val 13500000"/>
            <a:gd name="adj2" fmla="val 18900000"/>
            <a:gd name="adj3" fmla="val 4960"/>
          </a:avLst>
        </a:prstGeom>
        <a:solidFill>
          <a:schemeClr val="accent5">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5">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lt1"/>
        </a:fontRef>
      </dsp:style>
    </dsp:sp>
    <dsp:sp modelId="{CF19A443-DE87-4E90-9F8C-CF5D48E3502E}">
      <dsp:nvSpPr>
        <dsp:cNvPr id="0" name=""/>
        <dsp:cNvSpPr/>
      </dsp:nvSpPr>
      <dsp:spPr>
        <a:xfrm>
          <a:off x="5110750" y="2691395"/>
          <a:ext cx="1873319" cy="493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Final Model Building</a:t>
          </a:r>
          <a:endParaRPr lang="en-US" sz="1600" kern="1200" dirty="0"/>
        </a:p>
      </dsp:txBody>
      <dsp:txXfrm>
        <a:off x="5110750" y="2691395"/>
        <a:ext cx="1873319" cy="493611"/>
      </dsp:txXfrm>
    </dsp:sp>
    <dsp:sp modelId="{EE3EC1DF-66FA-4A27-8E54-2DFD49DC5AED}">
      <dsp:nvSpPr>
        <dsp:cNvPr id="0" name=""/>
        <dsp:cNvSpPr/>
      </dsp:nvSpPr>
      <dsp:spPr>
        <a:xfrm>
          <a:off x="3224174" y="977226"/>
          <a:ext cx="1038957" cy="1038957"/>
        </a:xfrm>
        <a:prstGeom prst="ellipse">
          <a:avLst/>
        </a:prstGeom>
        <a:solidFill>
          <a:schemeClr val="accent2">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2">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r>
            <a:rPr lang="en-US" sz="800" kern="1200" dirty="0" smtClean="0"/>
            <a:t>Running different classifier</a:t>
          </a:r>
          <a:endParaRPr lang="en-US" sz="800" kern="1200" dirty="0"/>
        </a:p>
      </dsp:txBody>
      <dsp:txXfrm>
        <a:off x="3362702" y="1159043"/>
        <a:ext cx="761901" cy="467530"/>
      </dsp:txXfrm>
    </dsp:sp>
    <dsp:sp modelId="{1734285B-91D0-452C-8F2D-C6EE3307D1C4}">
      <dsp:nvSpPr>
        <dsp:cNvPr id="0" name=""/>
        <dsp:cNvSpPr/>
      </dsp:nvSpPr>
      <dsp:spPr>
        <a:xfrm>
          <a:off x="3599064" y="1626574"/>
          <a:ext cx="1038957" cy="1038957"/>
        </a:xfrm>
        <a:prstGeom prst="ellipse">
          <a:avLst/>
        </a:prstGeom>
        <a:solidFill>
          <a:schemeClr val="accent3">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3">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r>
            <a:rPr lang="en-US" sz="800" kern="1200" dirty="0" smtClean="0"/>
            <a:t>GridSearchCV (Hypertuning Parameters)</a:t>
          </a:r>
          <a:endParaRPr lang="en-US" sz="800" kern="1200" dirty="0"/>
        </a:p>
      </dsp:txBody>
      <dsp:txXfrm>
        <a:off x="3916812" y="1894971"/>
        <a:ext cx="623374" cy="571426"/>
      </dsp:txXfrm>
    </dsp:sp>
    <dsp:sp modelId="{3138A8D5-29A9-4933-BA38-25000189419E}">
      <dsp:nvSpPr>
        <dsp:cNvPr id="0" name=""/>
        <dsp:cNvSpPr/>
      </dsp:nvSpPr>
      <dsp:spPr>
        <a:xfrm>
          <a:off x="2849284" y="1626574"/>
          <a:ext cx="1038957" cy="1038957"/>
        </a:xfrm>
        <a:prstGeom prst="ellipse">
          <a:avLst/>
        </a:prstGeom>
        <a:solidFill>
          <a:schemeClr val="accent4">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4">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r>
            <a:rPr lang="en-IN" sz="800" kern="1200" dirty="0" smtClean="0"/>
            <a:t>Finalizing the better model  with Recall Score</a:t>
          </a:r>
          <a:endParaRPr lang="en-US" sz="800" kern="1200" dirty="0"/>
        </a:p>
      </dsp:txBody>
      <dsp:txXfrm>
        <a:off x="2947119" y="1894971"/>
        <a:ext cx="623374" cy="571426"/>
      </dsp:txXfrm>
    </dsp:sp>
    <dsp:sp modelId="{D2029BFB-BAB8-4883-8A61-A83F60B3C034}">
      <dsp:nvSpPr>
        <dsp:cNvPr id="0" name=""/>
        <dsp:cNvSpPr/>
      </dsp:nvSpPr>
      <dsp:spPr>
        <a:xfrm>
          <a:off x="152401" y="762001"/>
          <a:ext cx="1096362" cy="1062929"/>
        </a:xfrm>
        <a:prstGeom prst="ellipse">
          <a:avLst/>
        </a:prstGeom>
        <a:solidFill>
          <a:schemeClr val="accent5">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5">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IN" sz="800" kern="1200" dirty="0" smtClean="0"/>
            <a:t>Train &amp; Test (as per requirement)</a:t>
          </a:r>
          <a:endParaRPr lang="en-US" sz="800" kern="1200" dirty="0"/>
        </a:p>
      </dsp:txBody>
      <dsp:txXfrm>
        <a:off x="312959" y="917663"/>
        <a:ext cx="775246" cy="751605"/>
      </dsp:txXfrm>
    </dsp:sp>
    <dsp:sp modelId="{9371E72A-D938-42BA-A01C-919DE6238635}">
      <dsp:nvSpPr>
        <dsp:cNvPr id="0" name=""/>
        <dsp:cNvSpPr/>
      </dsp:nvSpPr>
      <dsp:spPr>
        <a:xfrm>
          <a:off x="609600" y="1752601"/>
          <a:ext cx="207694" cy="207721"/>
        </a:xfrm>
        <a:prstGeom prst="ellipse">
          <a:avLst/>
        </a:prstGeom>
        <a:solidFill>
          <a:schemeClr val="accent6">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6">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sp>
    <dsp:sp modelId="{FF2BBEAE-07FF-477D-84CF-C1B3F7BF6C76}">
      <dsp:nvSpPr>
        <dsp:cNvPr id="0" name=""/>
        <dsp:cNvSpPr/>
      </dsp:nvSpPr>
      <dsp:spPr>
        <a:xfrm>
          <a:off x="1455397" y="936420"/>
          <a:ext cx="207694" cy="207721"/>
        </a:xfrm>
        <a:prstGeom prst="ellipse">
          <a:avLst/>
        </a:prstGeom>
        <a:solidFill>
          <a:schemeClr val="accent2">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2">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sp>
    <dsp:sp modelId="{67B8C5A0-1CED-430A-AE1C-44411E35FCD2}">
      <dsp:nvSpPr>
        <dsp:cNvPr id="0" name=""/>
        <dsp:cNvSpPr/>
      </dsp:nvSpPr>
      <dsp:spPr>
        <a:xfrm>
          <a:off x="1447800" y="1051249"/>
          <a:ext cx="742471" cy="929951"/>
        </a:xfrm>
        <a:prstGeom prst="ellipse">
          <a:avLst/>
        </a:prstGeom>
        <a:solidFill>
          <a:schemeClr val="accent3">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3">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IN" sz="800" kern="1200" dirty="0" smtClean="0"/>
            <a:t>Train data (train &amp; test set splitting)</a:t>
          </a:r>
          <a:endParaRPr lang="en-US" sz="800" kern="1200" dirty="0"/>
        </a:p>
      </dsp:txBody>
      <dsp:txXfrm>
        <a:off x="1556532" y="1187437"/>
        <a:ext cx="525007" cy="657575"/>
      </dsp:txXfrm>
    </dsp:sp>
    <dsp:sp modelId="{91550BCA-9E26-4130-B86B-FBFCD52C5AB1}">
      <dsp:nvSpPr>
        <dsp:cNvPr id="0" name=""/>
        <dsp:cNvSpPr/>
      </dsp:nvSpPr>
      <dsp:spPr>
        <a:xfrm>
          <a:off x="2049306" y="1890692"/>
          <a:ext cx="207694" cy="207721"/>
        </a:xfrm>
        <a:prstGeom prst="ellipse">
          <a:avLst/>
        </a:prstGeom>
        <a:solidFill>
          <a:schemeClr val="accent4">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4">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sp>
    <dsp:sp modelId="{07451F9D-AE55-46A6-B5F3-BBBA34A4CE33}">
      <dsp:nvSpPr>
        <dsp:cNvPr id="0" name=""/>
        <dsp:cNvSpPr/>
      </dsp:nvSpPr>
      <dsp:spPr>
        <a:xfrm>
          <a:off x="422690" y="1971904"/>
          <a:ext cx="922401" cy="823383"/>
        </a:xfrm>
        <a:prstGeom prst="ellipse">
          <a:avLst/>
        </a:prstGeom>
        <a:solidFill>
          <a:schemeClr val="accent5">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5">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Scaling the Data</a:t>
          </a:r>
          <a:endParaRPr lang="en-US" sz="800" kern="1200" dirty="0"/>
        </a:p>
      </dsp:txBody>
      <dsp:txXfrm>
        <a:off x="557772" y="2092486"/>
        <a:ext cx="652237" cy="582219"/>
      </dsp:txXfrm>
    </dsp:sp>
    <dsp:sp modelId="{5FD7CD12-E201-4D41-AF96-024ED33AA444}">
      <dsp:nvSpPr>
        <dsp:cNvPr id="0" name=""/>
        <dsp:cNvSpPr/>
      </dsp:nvSpPr>
      <dsp:spPr>
        <a:xfrm>
          <a:off x="1323591" y="1962194"/>
          <a:ext cx="726929" cy="726933"/>
        </a:xfrm>
        <a:prstGeom prst="ellipse">
          <a:avLst/>
        </a:prstGeom>
        <a:solidFill>
          <a:schemeClr val="accent6">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6">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SMOTE (Sampling Minority)</a:t>
          </a:r>
          <a:endParaRPr lang="en-US" sz="800" kern="1200" dirty="0"/>
        </a:p>
      </dsp:txBody>
      <dsp:txXfrm>
        <a:off x="1430047" y="2068651"/>
        <a:ext cx="514017" cy="514019"/>
      </dsp:txXfrm>
    </dsp:sp>
    <dsp:sp modelId="{546269B8-4E55-4B7C-B474-E1BB1A8AA2CD}">
      <dsp:nvSpPr>
        <dsp:cNvPr id="0" name=""/>
        <dsp:cNvSpPr/>
      </dsp:nvSpPr>
      <dsp:spPr>
        <a:xfrm>
          <a:off x="838198" y="1752599"/>
          <a:ext cx="357039" cy="356958"/>
        </a:xfrm>
        <a:prstGeom prst="ellipse">
          <a:avLst/>
        </a:prstGeom>
        <a:solidFill>
          <a:schemeClr val="accent2">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2">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sp>
    <dsp:sp modelId="{3CE34D07-B541-4531-8165-B421E7C93671}">
      <dsp:nvSpPr>
        <dsp:cNvPr id="0" name=""/>
        <dsp:cNvSpPr/>
      </dsp:nvSpPr>
      <dsp:spPr>
        <a:xfrm>
          <a:off x="304799" y="1905000"/>
          <a:ext cx="156117" cy="156020"/>
        </a:xfrm>
        <a:prstGeom prst="ellipse">
          <a:avLst/>
        </a:prstGeom>
        <a:solidFill>
          <a:schemeClr val="accent3">
            <a:alpha val="50000"/>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3">
              <a:alpha val="50000"/>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tx1"/>
        </a:fontRef>
      </dsp:style>
    </dsp:sp>
    <dsp:sp modelId="{2FC21E1A-B473-43AE-9198-38DD54A76AB8}">
      <dsp:nvSpPr>
        <dsp:cNvPr id="0" name=""/>
        <dsp:cNvSpPr/>
      </dsp:nvSpPr>
      <dsp:spPr>
        <a:xfrm>
          <a:off x="5323543" y="1058153"/>
          <a:ext cx="1441015" cy="1440754"/>
        </a:xfrm>
        <a:prstGeom prst="ellipse">
          <a:avLst/>
        </a:prstGeom>
        <a:solidFill>
          <a:schemeClr val="accent2">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2">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Validating Test Data with model</a:t>
          </a:r>
          <a:endParaRPr lang="en-US" sz="1000" kern="1200" dirty="0"/>
        </a:p>
        <a:p>
          <a:pPr lvl="0" algn="ctr" defTabSz="444500">
            <a:lnSpc>
              <a:spcPct val="90000"/>
            </a:lnSpc>
            <a:spcBef>
              <a:spcPct val="0"/>
            </a:spcBef>
            <a:spcAft>
              <a:spcPct val="35000"/>
            </a:spcAft>
          </a:pPr>
          <a:r>
            <a:rPr lang="en-US" sz="1000" kern="1200" dirty="0" smtClean="0"/>
            <a:t>Train Data(For metrics Comparison)</a:t>
          </a:r>
          <a:endParaRPr lang="en-US" sz="1000" kern="1200" dirty="0"/>
        </a:p>
      </dsp:txBody>
      <dsp:txXfrm>
        <a:off x="5534575" y="1269147"/>
        <a:ext cx="1018951" cy="1018766"/>
      </dsp:txXfrm>
    </dsp:sp>
    <dsp:sp modelId="{293344A6-BD30-4DEB-92CC-3F749F8E214A}">
      <dsp:nvSpPr>
        <dsp:cNvPr id="0" name=""/>
        <dsp:cNvSpPr/>
      </dsp:nvSpPr>
      <dsp:spPr>
        <a:xfrm>
          <a:off x="463663" y="2691395"/>
          <a:ext cx="1873319" cy="493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t>Datasets Preparation</a:t>
          </a:r>
          <a:endParaRPr lang="en-US" sz="1600" kern="1200" dirty="0"/>
        </a:p>
      </dsp:txBody>
      <dsp:txXfrm>
        <a:off x="463663" y="2691395"/>
        <a:ext cx="1873319" cy="493611"/>
      </dsp:txXfrm>
    </dsp:sp>
  </dsp:spTree>
</dsp:drawing>
</file>

<file path=ppt/diagrams/layout1.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layout2.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5BC6F5-89A8-43FC-AD3F-898B13BEE8A5}" type="datetimeFigureOut">
              <a:rPr lang="en-US" smtClean="0"/>
              <a:t>7/30/2020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3CC3F-0DB6-41B6-A693-2D53648F24E3}" type="slidenum">
              <a:rPr lang="en-US" smtClean="0"/>
              <a:t>‹#›</a:t>
            </a:fld>
            <a:endParaRPr lang="en-US"/>
          </a:p>
        </p:txBody>
      </p:sp>
    </p:spTree>
    <p:extLst>
      <p:ext uri="{BB962C8B-B14F-4D97-AF65-F5344CB8AC3E}">
        <p14:creationId xmlns:p14="http://schemas.microsoft.com/office/powerpoint/2010/main" val="2438007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53CC3F-0DB6-41B6-A693-2D53648F24E3}" type="slidenum">
              <a:rPr lang="en-US" smtClean="0"/>
              <a:t>2</a:t>
            </a:fld>
            <a:endParaRPr lang="en-US"/>
          </a:p>
        </p:txBody>
      </p:sp>
    </p:spTree>
    <p:extLst>
      <p:ext uri="{BB962C8B-B14F-4D97-AF65-F5344CB8AC3E}">
        <p14:creationId xmlns:p14="http://schemas.microsoft.com/office/powerpoint/2010/main" val="3105942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51"/>
            <a:ext cx="7543800" cy="1945481"/>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429000"/>
            <a:ext cx="6461760" cy="8001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F44B46-E6C6-49DB-B275-843E57351295}" type="datetime1">
              <a:rPr lang="en-US" smtClean="0"/>
              <a:t>7/30/2020</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85AFB4-A73A-400F-9C69-5BD52ED82A3A}" type="datetime1">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1752600" cy="438864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D39862-AC5A-412A-B144-6ED88712F773}" type="datetime1">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84A4A-0235-43CF-883E-3FF31EF132FD}" type="datetime1">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114800"/>
            <a:ext cx="7659687" cy="8763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4" y="2889647"/>
            <a:ext cx="6135687" cy="122515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35F1CB-7CE7-49B5-BDF8-A1DD02CC1B0B}" type="datetime1">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DA4781-82A4-4F00-85EB-C20BC2D500B8}" type="datetime1">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9D66D1-F850-45AF-A14C-61D2E5D9AEF5}" type="datetime1">
              <a:rPr lang="en-US" smtClean="0"/>
              <a:t>7/30/2020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4581C5-FDBC-4D56-8282-770BA5DE14E5}" type="datetime1">
              <a:rPr lang="en-US" smtClean="0"/>
              <a:t>7/30/2020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033A4-58B5-4C35-BC24-39F06E5CFDFC}" type="datetime1">
              <a:rPr lang="en-US" smtClean="0"/>
              <a:t>7/30/2020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121658"/>
            <a:ext cx="7772400" cy="44577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800" y="4572000"/>
            <a:ext cx="7772401" cy="4572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1D1A8-570A-4614-850A-6741573B238D}" type="datetime1">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285750"/>
            <a:ext cx="7772400" cy="37071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121458"/>
            <a:ext cx="7772400" cy="445970"/>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4572000"/>
            <a:ext cx="7772400" cy="45948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41DABEE-D5B1-4502-A265-8C866CB3C361}" type="datetime1">
              <a:rPr lang="en-US" smtClean="0"/>
              <a:t>7/30/2020</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620000" cy="857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0"/>
            <a:ext cx="7620000" cy="36004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4114800"/>
            <a:ext cx="6858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4236720"/>
            <a:ext cx="548640" cy="29718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882821" y="2990850"/>
            <a:ext cx="177546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856152" y="1188720"/>
            <a:ext cx="1828799" cy="365760"/>
          </a:xfrm>
          <a:prstGeom prst="rect">
            <a:avLst/>
          </a:prstGeom>
        </p:spPr>
        <p:txBody>
          <a:bodyPr vert="horz" lIns="91440" tIns="45720" rIns="91440" bIns="45720" rtlCol="0" anchor="ctr"/>
          <a:lstStyle>
            <a:lvl1pPr algn="l">
              <a:defRPr sz="1200">
                <a:solidFill>
                  <a:schemeClr val="bg2"/>
                </a:solidFill>
              </a:defRPr>
            </a:lvl1pPr>
          </a:lstStyle>
          <a:p>
            <a:fld id="{9109FED5-359D-4090-B630-42BD7A4C2934}" type="datetime1">
              <a:rPr lang="en-US" smtClean="0"/>
              <a:t>7/30/2020</a:t>
            </a:fld>
            <a:endParaRPr lang="en-US"/>
          </a:p>
        </p:txBody>
      </p:sp>
      <p:pic>
        <p:nvPicPr>
          <p:cNvPr id="9" name="Picture 2" descr="E:\project\Assignment\unnamed.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077200" y="114300"/>
            <a:ext cx="762000" cy="5715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machinelearningmastery.com/smote-oversampling-for-imbalanced-classifica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3619"/>
            <a:ext cx="8077200" cy="973931"/>
          </a:xfrm>
        </p:spPr>
        <p:txBody>
          <a:bodyPr anchor="t"/>
          <a:lstStyle/>
          <a:p>
            <a:r>
              <a:rPr lang="en-IN" sz="4800" dirty="0" smtClean="0">
                <a:solidFill>
                  <a:srgbClr val="002060"/>
                </a:solidFill>
              </a:rPr>
              <a:t>XYZ Corp - Loan Probability Defaulter’s – Predictions</a:t>
            </a:r>
            <a:endParaRPr lang="en-US" sz="4800" dirty="0">
              <a:solidFill>
                <a:srgbClr val="002060"/>
              </a:solidFill>
            </a:endParaRPr>
          </a:p>
        </p:txBody>
      </p:sp>
      <p:sp>
        <p:nvSpPr>
          <p:cNvPr id="3" name="Subtitle 2"/>
          <p:cNvSpPr>
            <a:spLocks noGrp="1"/>
          </p:cNvSpPr>
          <p:nvPr>
            <p:ph type="subTitle" idx="1"/>
          </p:nvPr>
        </p:nvSpPr>
        <p:spPr>
          <a:xfrm>
            <a:off x="685800" y="3790950"/>
            <a:ext cx="7086600" cy="628650"/>
          </a:xfrm>
        </p:spPr>
        <p:txBody>
          <a:bodyPr>
            <a:noAutofit/>
          </a:bodyPr>
          <a:lstStyle/>
          <a:p>
            <a:r>
              <a:rPr lang="en-IN" dirty="0" smtClean="0">
                <a:solidFill>
                  <a:srgbClr val="002060"/>
                </a:solidFill>
              </a:rPr>
              <a:t>Data science Pro Degree – Project</a:t>
            </a:r>
          </a:p>
          <a:p>
            <a:pPr algn="r"/>
            <a:r>
              <a:rPr lang="en-IN" dirty="0" smtClean="0">
                <a:solidFill>
                  <a:srgbClr val="002060"/>
                </a:solidFill>
              </a:rPr>
              <a:t>Santhosh Kumar A</a:t>
            </a:r>
          </a:p>
          <a:p>
            <a:pPr algn="r"/>
            <a:r>
              <a:rPr lang="en-IN" dirty="0" smtClean="0">
                <a:solidFill>
                  <a:srgbClr val="002060"/>
                </a:solidFill>
              </a:rPr>
              <a:t>July-2020</a:t>
            </a:r>
          </a:p>
          <a:p>
            <a:endParaRPr lang="en-US" dirty="0">
              <a:solidFill>
                <a:srgbClr val="002060"/>
              </a:solidFill>
            </a:endParaRPr>
          </a:p>
        </p:txBody>
      </p:sp>
    </p:spTree>
    <p:extLst>
      <p:ext uri="{BB962C8B-B14F-4D97-AF65-F5344CB8AC3E}">
        <p14:creationId xmlns:p14="http://schemas.microsoft.com/office/powerpoint/2010/main" val="227036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620000" cy="308371"/>
          </a:xfrm>
        </p:spPr>
        <p:txBody>
          <a:bodyPr>
            <a:normAutofit fontScale="90000"/>
          </a:bodyPr>
          <a:lstStyle/>
          <a:p>
            <a:r>
              <a:rPr lang="en-IN" sz="2400" dirty="0"/>
              <a:t>Exploratory Data </a:t>
            </a:r>
            <a:r>
              <a:rPr lang="en-IN" sz="2400" dirty="0" smtClean="0"/>
              <a:t>Analysis – Missing Values</a:t>
            </a:r>
            <a:endParaRPr lang="en-US" sz="20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pic>
        <p:nvPicPr>
          <p:cNvPr id="6146" name="Picture 2" descr="E:\project\Python\Missing Values.png"/>
          <p:cNvPicPr>
            <a:picLocks noChangeAspect="1" noChangeArrowheads="1"/>
          </p:cNvPicPr>
          <p:nvPr/>
        </p:nvPicPr>
        <p:blipFill rotWithShape="1">
          <a:blip r:embed="rId2">
            <a:extLst>
              <a:ext uri="{28A0092B-C50C-407E-A947-70E740481C1C}">
                <a14:useLocalDpi xmlns:a14="http://schemas.microsoft.com/office/drawing/2010/main" val="0"/>
              </a:ext>
            </a:extLst>
          </a:blip>
          <a:srcRect t="5030" r="56375"/>
          <a:stretch/>
        </p:blipFill>
        <p:spPr bwMode="auto">
          <a:xfrm>
            <a:off x="381001" y="1387509"/>
            <a:ext cx="4773530" cy="35464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2295034488"/>
              </p:ext>
            </p:extLst>
          </p:nvPr>
        </p:nvGraphicFramePr>
        <p:xfrm>
          <a:off x="5486400" y="1428750"/>
          <a:ext cx="2590800" cy="1794926"/>
        </p:xfrm>
        <a:graphic>
          <a:graphicData uri="http://schemas.openxmlformats.org/drawingml/2006/table">
            <a:tbl>
              <a:tblPr firstRow="1">
                <a:tableStyleId>{6E25E649-3F16-4E02-A733-19D2CDBF48F0}</a:tableStyleId>
              </a:tblPr>
              <a:tblGrid>
                <a:gridCol w="2590800"/>
              </a:tblGrid>
              <a:tr h="482819">
                <a:tc>
                  <a:txBody>
                    <a:bodyPr/>
                    <a:lstStyle/>
                    <a:p>
                      <a:r>
                        <a:rPr lang="en-IN" sz="1400" dirty="0" smtClean="0"/>
                        <a:t>Missing values </a:t>
                      </a:r>
                      <a:r>
                        <a:rPr lang="en-US" sz="1400" dirty="0" smtClean="0"/>
                        <a:t> - Handled by</a:t>
                      </a:r>
                      <a:endParaRPr lang="en-IN" sz="1400" dirty="0" smtClean="0"/>
                    </a:p>
                  </a:txBody>
                  <a:tcPr anchor="ctr"/>
                </a:tc>
              </a:tr>
              <a:tr h="1312107">
                <a:tc>
                  <a:txBody>
                    <a:bodyPr/>
                    <a:lstStyle/>
                    <a:p>
                      <a:pPr marL="342900" indent="-342900">
                        <a:buAutoNum type="arabicPeriod"/>
                      </a:pPr>
                      <a:r>
                        <a:rPr lang="en-IN" sz="1400" dirty="0" smtClean="0"/>
                        <a:t>Removed variables having more than 7,00,000 missing values </a:t>
                      </a:r>
                    </a:p>
                    <a:p>
                      <a:pPr marL="342900" indent="-342900">
                        <a:buAutoNum type="arabicPeriod"/>
                      </a:pPr>
                      <a:r>
                        <a:rPr lang="en-IN" sz="1400" dirty="0" smtClean="0"/>
                        <a:t>Variables</a:t>
                      </a:r>
                      <a:r>
                        <a:rPr lang="en-IN" sz="1400" baseline="0" dirty="0" smtClean="0"/>
                        <a:t> less than that imputed by “Mean” values</a:t>
                      </a:r>
                      <a:endParaRPr lang="en-US" sz="1400" dirty="0"/>
                    </a:p>
                  </a:txBody>
                  <a:tcPr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221373353"/>
              </p:ext>
            </p:extLst>
          </p:nvPr>
        </p:nvGraphicFramePr>
        <p:xfrm>
          <a:off x="914400" y="869731"/>
          <a:ext cx="2590800" cy="482819"/>
        </p:xfrm>
        <a:graphic>
          <a:graphicData uri="http://schemas.openxmlformats.org/drawingml/2006/table">
            <a:tbl>
              <a:tblPr firstRow="1">
                <a:tableStyleId>{6E25E649-3F16-4E02-A733-19D2CDBF48F0}</a:tableStyleId>
              </a:tblPr>
              <a:tblGrid>
                <a:gridCol w="2590800"/>
              </a:tblGrid>
              <a:tr h="482819">
                <a:tc>
                  <a:txBody>
                    <a:bodyPr/>
                    <a:lstStyle/>
                    <a:p>
                      <a:r>
                        <a:rPr lang="en-IN" sz="1400" dirty="0" smtClean="0"/>
                        <a:t>List of Missing values </a:t>
                      </a:r>
                      <a:r>
                        <a:rPr lang="en-US" sz="1400" dirty="0" smtClean="0"/>
                        <a:t>Columns</a:t>
                      </a:r>
                      <a:endParaRPr lang="en-IN" sz="1400" dirty="0" smtClean="0"/>
                    </a:p>
                  </a:txBody>
                  <a:tcPr anchor="ctr"/>
                </a:tc>
              </a:tr>
            </a:tbl>
          </a:graphicData>
        </a:graphic>
      </p:graphicFrame>
    </p:spTree>
    <p:extLst>
      <p:ext uri="{BB962C8B-B14F-4D97-AF65-F5344CB8AC3E}">
        <p14:creationId xmlns:p14="http://schemas.microsoft.com/office/powerpoint/2010/main" val="4158981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620000" cy="308371"/>
          </a:xfrm>
        </p:spPr>
        <p:txBody>
          <a:bodyPr>
            <a:normAutofit fontScale="90000"/>
          </a:bodyPr>
          <a:lstStyle/>
          <a:p>
            <a:r>
              <a:rPr lang="en-IN" sz="2400" dirty="0" smtClean="0"/>
              <a:t>EDA - Loan_Amount , Funded _</a:t>
            </a:r>
            <a:r>
              <a:rPr lang="en-IN" sz="2400" dirty="0" err="1" smtClean="0"/>
              <a:t>amnt</a:t>
            </a:r>
            <a:r>
              <a:rPr lang="en-IN" sz="2400" dirty="0" smtClean="0"/>
              <a:t> _</a:t>
            </a:r>
            <a:r>
              <a:rPr lang="en-IN" sz="2400" dirty="0" err="1" smtClean="0"/>
              <a:t>inv</a:t>
            </a:r>
            <a:r>
              <a:rPr lang="en-IN" sz="2400" dirty="0" smtClean="0"/>
              <a:t> Vs Default_ind</a:t>
            </a:r>
            <a:endParaRPr lang="en-US" sz="20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205" b="4966"/>
          <a:stretch/>
        </p:blipFill>
        <p:spPr bwMode="auto">
          <a:xfrm>
            <a:off x="533400" y="893617"/>
            <a:ext cx="3896968" cy="1754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238" r="2817" b="5183"/>
          <a:stretch/>
        </p:blipFill>
        <p:spPr bwMode="auto">
          <a:xfrm>
            <a:off x="660104" y="2762878"/>
            <a:ext cx="3770264"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1946" y="819150"/>
            <a:ext cx="3875314"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3476" y="2762878"/>
            <a:ext cx="3770264" cy="1849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784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620000" cy="308371"/>
          </a:xfrm>
        </p:spPr>
        <p:txBody>
          <a:bodyPr>
            <a:normAutofit fontScale="90000"/>
          </a:bodyPr>
          <a:lstStyle/>
          <a:p>
            <a:r>
              <a:rPr lang="en-IN" sz="2400" dirty="0" smtClean="0"/>
              <a:t>Distribution between Emp_length, Home_ownership Vs Default_ind</a:t>
            </a:r>
            <a:endParaRPr lang="en-US" sz="20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819150"/>
            <a:ext cx="7305675"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886075"/>
            <a:ext cx="7029450" cy="1954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8888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620000" cy="308371"/>
          </a:xfrm>
        </p:spPr>
        <p:txBody>
          <a:bodyPr>
            <a:normAutofit fontScale="90000"/>
          </a:bodyPr>
          <a:lstStyle/>
          <a:p>
            <a:r>
              <a:rPr lang="en-IN" sz="2400" dirty="0" smtClean="0"/>
              <a:t>Distribution Interest Rate , Grade, Term Vs Default_ind</a:t>
            </a:r>
            <a:endParaRPr lang="en-US" sz="20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00350"/>
            <a:ext cx="3390900"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781050"/>
            <a:ext cx="3409950"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742950"/>
            <a:ext cx="3104669"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800350"/>
            <a:ext cx="3181334" cy="1966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4834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200" dirty="0" smtClean="0"/>
              <a:t>Correlation – Independent Variables</a:t>
            </a:r>
            <a:endParaRPr lang="en-US" sz="22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99221942"/>
              </p:ext>
            </p:extLst>
          </p:nvPr>
        </p:nvGraphicFramePr>
        <p:xfrm>
          <a:off x="609600" y="971550"/>
          <a:ext cx="3276600" cy="3886208"/>
        </p:xfrm>
        <a:graphic>
          <a:graphicData uri="http://schemas.openxmlformats.org/drawingml/2006/table">
            <a:tbl>
              <a:tblPr firstRow="1">
                <a:tableStyleId>{6E25E649-3F16-4E02-A733-19D2CDBF48F0}</a:tableStyleId>
              </a:tblPr>
              <a:tblGrid>
                <a:gridCol w="383228"/>
                <a:gridCol w="1801172"/>
                <a:gridCol w="1092200"/>
              </a:tblGrid>
              <a:tr h="242888">
                <a:tc>
                  <a:txBody>
                    <a:bodyPr/>
                    <a:lstStyle/>
                    <a:p>
                      <a:pPr algn="ctr" fontAlgn="ctr"/>
                      <a:r>
                        <a:rPr lang="en-US" sz="1000" u="none" strike="noStrike" dirty="0">
                          <a:effectLst/>
                        </a:rPr>
                        <a:t>#</a:t>
                      </a:r>
                      <a:endParaRPr lang="en-US" sz="1000" b="0" i="0" u="none" strike="noStrike" dirty="0">
                        <a:solidFill>
                          <a:srgbClr val="000000"/>
                        </a:solidFill>
                        <a:effectLst/>
                        <a:latin typeface="+mn-lt"/>
                      </a:endParaRPr>
                    </a:p>
                  </a:txBody>
                  <a:tcPr marL="6961" marR="6961" marT="6961" marB="0" anchor="ctr"/>
                </a:tc>
                <a:tc>
                  <a:txBody>
                    <a:bodyPr/>
                    <a:lstStyle/>
                    <a:p>
                      <a:pPr algn="ctr" fontAlgn="b"/>
                      <a:r>
                        <a:rPr lang="en-US" sz="1000" u="none" strike="noStrike" dirty="0" smtClean="0">
                          <a:effectLst/>
                        </a:rPr>
                        <a:t>Variables</a:t>
                      </a:r>
                      <a:endParaRPr lang="en-US" sz="1000" b="0" i="0" u="none" strike="noStrike" dirty="0">
                        <a:solidFill>
                          <a:srgbClr val="000000"/>
                        </a:solidFill>
                        <a:effectLst/>
                        <a:latin typeface="+mn-lt"/>
                      </a:endParaRPr>
                    </a:p>
                  </a:txBody>
                  <a:tcPr marL="6961" marR="6961" marT="6961" marB="0" anchor="ctr"/>
                </a:tc>
                <a:tc>
                  <a:txBody>
                    <a:bodyPr/>
                    <a:lstStyle/>
                    <a:p>
                      <a:pPr algn="ctr" fontAlgn="b"/>
                      <a:r>
                        <a:rPr lang="en-IN" sz="1000" u="none" strike="noStrike" dirty="0" smtClean="0">
                          <a:effectLst/>
                        </a:rPr>
                        <a:t>Correlation ()</a:t>
                      </a:r>
                      <a:endParaRPr lang="en-US" sz="1000" b="0" i="0" u="none" strike="noStrike" dirty="0">
                        <a:solidFill>
                          <a:srgbClr val="000000"/>
                        </a:solidFill>
                        <a:effectLst/>
                        <a:latin typeface="+mn-lt"/>
                      </a:endParaRPr>
                    </a:p>
                  </a:txBody>
                  <a:tcPr marL="6961" marR="6961" marT="6961" marB="0" anchor="ctr"/>
                </a:tc>
              </a:tr>
              <a:tr h="242888">
                <a:tc>
                  <a:txBody>
                    <a:bodyPr/>
                    <a:lstStyle/>
                    <a:p>
                      <a:pPr algn="ctr" fontAlgn="b"/>
                      <a:r>
                        <a:rPr lang="en-US" sz="1000" u="none" strike="noStrike">
                          <a:effectLst/>
                        </a:rPr>
                        <a:t>1</a:t>
                      </a:r>
                      <a:endParaRPr lang="en-US" sz="1000" b="0" i="0" u="none" strike="noStrike">
                        <a:solidFill>
                          <a:srgbClr val="000000"/>
                        </a:solidFill>
                        <a:effectLst/>
                        <a:latin typeface="+mn-lt"/>
                      </a:endParaRPr>
                    </a:p>
                  </a:txBody>
                  <a:tcPr marL="6961" marR="6961" marT="6961" marB="0" anchor="ctr"/>
                </a:tc>
                <a:tc>
                  <a:txBody>
                    <a:bodyPr/>
                    <a:lstStyle/>
                    <a:p>
                      <a:pPr algn="l" fontAlgn="ctr"/>
                      <a:r>
                        <a:rPr lang="en-US" sz="1000" u="none" strike="noStrike">
                          <a:effectLst/>
                        </a:rPr>
                        <a:t>loan_amnt</a:t>
                      </a:r>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100" b="0" i="0" u="none" strike="noStrike" dirty="0">
                          <a:solidFill>
                            <a:srgbClr val="000000"/>
                          </a:solidFill>
                          <a:effectLst/>
                          <a:latin typeface="Calibri"/>
                        </a:rPr>
                        <a:t>-0.0049</a:t>
                      </a:r>
                    </a:p>
                  </a:txBody>
                  <a:tcPr marL="9525" marR="9525" marT="9525" marB="0" anchor="ctr"/>
                </a:tc>
              </a:tr>
              <a:tr h="242888">
                <a:tc>
                  <a:txBody>
                    <a:bodyPr/>
                    <a:lstStyle/>
                    <a:p>
                      <a:pPr algn="ctr" fontAlgn="b"/>
                      <a:r>
                        <a:rPr lang="en-US" sz="1000" u="none" strike="noStrike">
                          <a:effectLst/>
                        </a:rPr>
                        <a:t>2</a:t>
                      </a:r>
                      <a:endParaRPr lang="en-US" sz="1000" b="0" i="0" u="none" strike="noStrike">
                        <a:solidFill>
                          <a:srgbClr val="000000"/>
                        </a:solidFill>
                        <a:effectLst/>
                        <a:latin typeface="+mn-lt"/>
                      </a:endParaRPr>
                    </a:p>
                  </a:txBody>
                  <a:tcPr marL="6961" marR="6961" marT="6961" marB="0" anchor="ctr"/>
                </a:tc>
                <a:tc>
                  <a:txBody>
                    <a:bodyPr/>
                    <a:lstStyle/>
                    <a:p>
                      <a:pPr algn="l" fontAlgn="ctr"/>
                      <a:r>
                        <a:rPr lang="en-US" sz="1000" u="none" strike="noStrike">
                          <a:effectLst/>
                        </a:rPr>
                        <a:t>funded_amnt</a:t>
                      </a:r>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100" b="0" i="0" u="none" strike="noStrike" dirty="0">
                          <a:solidFill>
                            <a:srgbClr val="000000"/>
                          </a:solidFill>
                          <a:effectLst/>
                          <a:latin typeface="Calibri"/>
                        </a:rPr>
                        <a:t>-0.0058</a:t>
                      </a:r>
                    </a:p>
                  </a:txBody>
                  <a:tcPr marL="9525" marR="9525" marT="9525" marB="0" anchor="ctr"/>
                </a:tc>
              </a:tr>
              <a:tr h="242888">
                <a:tc>
                  <a:txBody>
                    <a:bodyPr/>
                    <a:lstStyle/>
                    <a:p>
                      <a:pPr algn="ctr" fontAlgn="b"/>
                      <a:r>
                        <a:rPr lang="en-US" sz="1000" u="none" strike="noStrike">
                          <a:effectLst/>
                        </a:rPr>
                        <a:t>3</a:t>
                      </a:r>
                      <a:endParaRPr lang="en-US" sz="1000" b="0" i="0" u="none" strike="noStrike">
                        <a:solidFill>
                          <a:srgbClr val="000000"/>
                        </a:solidFill>
                        <a:effectLst/>
                        <a:latin typeface="+mn-lt"/>
                      </a:endParaRPr>
                    </a:p>
                  </a:txBody>
                  <a:tcPr marL="6961" marR="6961" marT="6961" marB="0" anchor="ctr"/>
                </a:tc>
                <a:tc>
                  <a:txBody>
                    <a:bodyPr/>
                    <a:lstStyle/>
                    <a:p>
                      <a:pPr algn="l" fontAlgn="ctr"/>
                      <a:r>
                        <a:rPr lang="en-US" sz="1000" u="none" strike="noStrike">
                          <a:effectLst/>
                        </a:rPr>
                        <a:t>funded_amnt_inv</a:t>
                      </a:r>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100" b="0" i="0" u="none" strike="noStrike" dirty="0">
                          <a:solidFill>
                            <a:srgbClr val="000000"/>
                          </a:solidFill>
                          <a:effectLst/>
                          <a:latin typeface="Calibri"/>
                        </a:rPr>
                        <a:t>-0.0082</a:t>
                      </a:r>
                    </a:p>
                  </a:txBody>
                  <a:tcPr marL="9525" marR="9525" marT="9525" marB="0" anchor="ctr"/>
                </a:tc>
              </a:tr>
              <a:tr h="242888">
                <a:tc>
                  <a:txBody>
                    <a:bodyPr/>
                    <a:lstStyle/>
                    <a:p>
                      <a:pPr algn="ctr" fontAlgn="b"/>
                      <a:r>
                        <a:rPr lang="en-US" sz="1000" u="none" strike="noStrike">
                          <a:effectLst/>
                        </a:rPr>
                        <a:t>4</a:t>
                      </a:r>
                      <a:endParaRPr lang="en-US" sz="1000" b="0" i="0" u="none" strike="noStrike">
                        <a:solidFill>
                          <a:srgbClr val="000000"/>
                        </a:solidFill>
                        <a:effectLst/>
                        <a:latin typeface="+mn-lt"/>
                      </a:endParaRPr>
                    </a:p>
                  </a:txBody>
                  <a:tcPr marL="6961" marR="6961" marT="6961" marB="0" anchor="ctr"/>
                </a:tc>
                <a:tc>
                  <a:txBody>
                    <a:bodyPr/>
                    <a:lstStyle/>
                    <a:p>
                      <a:pPr algn="l" fontAlgn="ctr"/>
                      <a:r>
                        <a:rPr lang="en-US" sz="1000" u="none" strike="noStrike">
                          <a:effectLst/>
                        </a:rPr>
                        <a:t>int_rate</a:t>
                      </a:r>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100" b="0" i="0" u="none" strike="noStrike" dirty="0">
                          <a:solidFill>
                            <a:srgbClr val="000000"/>
                          </a:solidFill>
                          <a:effectLst/>
                          <a:latin typeface="Calibri"/>
                        </a:rPr>
                        <a:t>0.1550</a:t>
                      </a:r>
                    </a:p>
                  </a:txBody>
                  <a:tcPr marL="9525" marR="9525" marT="9525" marB="0" anchor="ctr"/>
                </a:tc>
              </a:tr>
              <a:tr h="242888">
                <a:tc>
                  <a:txBody>
                    <a:bodyPr/>
                    <a:lstStyle/>
                    <a:p>
                      <a:pPr algn="ctr" fontAlgn="b"/>
                      <a:r>
                        <a:rPr lang="en-US" sz="1000" u="none" strike="noStrike">
                          <a:effectLst/>
                        </a:rPr>
                        <a:t>5</a:t>
                      </a:r>
                      <a:endParaRPr lang="en-US" sz="1000" b="0" i="0" u="none" strike="noStrike">
                        <a:solidFill>
                          <a:srgbClr val="000000"/>
                        </a:solidFill>
                        <a:effectLst/>
                        <a:latin typeface="+mn-lt"/>
                      </a:endParaRPr>
                    </a:p>
                  </a:txBody>
                  <a:tcPr marL="6961" marR="6961" marT="6961" marB="0" anchor="ctr"/>
                </a:tc>
                <a:tc>
                  <a:txBody>
                    <a:bodyPr/>
                    <a:lstStyle/>
                    <a:p>
                      <a:pPr algn="l" fontAlgn="ctr"/>
                      <a:r>
                        <a:rPr lang="en-US" sz="1000" u="none" strike="noStrike">
                          <a:effectLst/>
                        </a:rPr>
                        <a:t>installment</a:t>
                      </a:r>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100" b="0" i="0" u="none" strike="noStrike" dirty="0">
                          <a:solidFill>
                            <a:srgbClr val="000000"/>
                          </a:solidFill>
                          <a:effectLst/>
                          <a:latin typeface="Calibri"/>
                        </a:rPr>
                        <a:t>0.0048</a:t>
                      </a:r>
                    </a:p>
                  </a:txBody>
                  <a:tcPr marL="9525" marR="9525" marT="9525" marB="0" anchor="ctr"/>
                </a:tc>
              </a:tr>
              <a:tr h="242888">
                <a:tc>
                  <a:txBody>
                    <a:bodyPr/>
                    <a:lstStyle/>
                    <a:p>
                      <a:pPr algn="ctr" fontAlgn="b"/>
                      <a:r>
                        <a:rPr lang="en-US" sz="1000" u="none" strike="noStrike">
                          <a:effectLst/>
                        </a:rPr>
                        <a:t>6</a:t>
                      </a:r>
                      <a:endParaRPr lang="en-US" sz="1000" b="0" i="0" u="none" strike="noStrike">
                        <a:solidFill>
                          <a:srgbClr val="000000"/>
                        </a:solidFill>
                        <a:effectLst/>
                        <a:latin typeface="+mn-lt"/>
                      </a:endParaRPr>
                    </a:p>
                  </a:txBody>
                  <a:tcPr marL="6961" marR="6961" marT="6961" marB="0" anchor="ctr"/>
                </a:tc>
                <a:tc>
                  <a:txBody>
                    <a:bodyPr/>
                    <a:lstStyle/>
                    <a:p>
                      <a:pPr algn="l" fontAlgn="ctr"/>
                      <a:r>
                        <a:rPr lang="en-US" sz="1000" u="none" strike="noStrike">
                          <a:effectLst/>
                        </a:rPr>
                        <a:t>annual_inc</a:t>
                      </a:r>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100" b="0" i="0" u="none" strike="noStrike" dirty="0">
                          <a:solidFill>
                            <a:srgbClr val="000000"/>
                          </a:solidFill>
                          <a:effectLst/>
                          <a:latin typeface="Calibri"/>
                        </a:rPr>
                        <a:t>-0.0371</a:t>
                      </a:r>
                    </a:p>
                  </a:txBody>
                  <a:tcPr marL="9525" marR="9525" marT="9525" marB="0" anchor="ctr"/>
                </a:tc>
              </a:tr>
              <a:tr h="242888">
                <a:tc>
                  <a:txBody>
                    <a:bodyPr/>
                    <a:lstStyle/>
                    <a:p>
                      <a:pPr algn="ctr" fontAlgn="b"/>
                      <a:r>
                        <a:rPr lang="en-US" sz="1000" u="none" strike="noStrike">
                          <a:effectLst/>
                        </a:rPr>
                        <a:t>7</a:t>
                      </a:r>
                      <a:endParaRPr lang="en-US" sz="1000" b="0" i="0" u="none" strike="noStrike">
                        <a:solidFill>
                          <a:srgbClr val="000000"/>
                        </a:solidFill>
                        <a:effectLst/>
                        <a:latin typeface="+mn-lt"/>
                      </a:endParaRPr>
                    </a:p>
                  </a:txBody>
                  <a:tcPr marL="6961" marR="6961" marT="6961" marB="0" anchor="ctr"/>
                </a:tc>
                <a:tc>
                  <a:txBody>
                    <a:bodyPr/>
                    <a:lstStyle/>
                    <a:p>
                      <a:pPr algn="l" fontAlgn="ctr"/>
                      <a:r>
                        <a:rPr lang="en-US" sz="1000" u="none" strike="noStrike">
                          <a:effectLst/>
                        </a:rPr>
                        <a:t>dti</a:t>
                      </a:r>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100" b="0" i="0" u="none" strike="noStrike" dirty="0">
                          <a:solidFill>
                            <a:srgbClr val="000000"/>
                          </a:solidFill>
                          <a:effectLst/>
                          <a:latin typeface="Calibri"/>
                        </a:rPr>
                        <a:t>0.0044</a:t>
                      </a:r>
                    </a:p>
                  </a:txBody>
                  <a:tcPr marL="9525" marR="9525" marT="9525" marB="0" anchor="ctr"/>
                </a:tc>
              </a:tr>
              <a:tr h="242888">
                <a:tc>
                  <a:txBody>
                    <a:bodyPr/>
                    <a:lstStyle/>
                    <a:p>
                      <a:pPr algn="ctr" fontAlgn="b"/>
                      <a:r>
                        <a:rPr lang="en-US" sz="1000" u="none" strike="noStrike">
                          <a:effectLst/>
                        </a:rPr>
                        <a:t>8</a:t>
                      </a:r>
                      <a:endParaRPr lang="en-US" sz="1000" b="0" i="0" u="none" strike="noStrike">
                        <a:solidFill>
                          <a:srgbClr val="000000"/>
                        </a:solidFill>
                        <a:effectLst/>
                        <a:latin typeface="+mn-lt"/>
                      </a:endParaRPr>
                    </a:p>
                  </a:txBody>
                  <a:tcPr marL="6961" marR="6961" marT="6961" marB="0" anchor="ctr"/>
                </a:tc>
                <a:tc>
                  <a:txBody>
                    <a:bodyPr/>
                    <a:lstStyle/>
                    <a:p>
                      <a:pPr algn="l" fontAlgn="ctr"/>
                      <a:r>
                        <a:rPr lang="en-US" sz="1000" u="none" strike="noStrike">
                          <a:effectLst/>
                        </a:rPr>
                        <a:t>delinq_2yrs</a:t>
                      </a:r>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100" b="0" i="0" u="none" strike="noStrike" dirty="0">
                          <a:solidFill>
                            <a:srgbClr val="000000"/>
                          </a:solidFill>
                          <a:effectLst/>
                          <a:latin typeface="Calibri"/>
                        </a:rPr>
                        <a:t>-0.0092</a:t>
                      </a:r>
                    </a:p>
                  </a:txBody>
                  <a:tcPr marL="9525" marR="9525" marT="9525" marB="0" anchor="ctr"/>
                </a:tc>
              </a:tr>
              <a:tr h="242888">
                <a:tc>
                  <a:txBody>
                    <a:bodyPr/>
                    <a:lstStyle/>
                    <a:p>
                      <a:pPr algn="ctr" fontAlgn="b"/>
                      <a:r>
                        <a:rPr lang="en-US" sz="1000" u="none" strike="noStrike">
                          <a:effectLst/>
                        </a:rPr>
                        <a:t>9</a:t>
                      </a:r>
                      <a:endParaRPr lang="en-US" sz="1000" b="0" i="0" u="none" strike="noStrike">
                        <a:solidFill>
                          <a:srgbClr val="000000"/>
                        </a:solidFill>
                        <a:effectLst/>
                        <a:latin typeface="+mn-lt"/>
                      </a:endParaRPr>
                    </a:p>
                  </a:txBody>
                  <a:tcPr marL="6961" marR="6961" marT="6961" marB="0" anchor="ctr"/>
                </a:tc>
                <a:tc>
                  <a:txBody>
                    <a:bodyPr/>
                    <a:lstStyle/>
                    <a:p>
                      <a:pPr algn="l" fontAlgn="ctr"/>
                      <a:r>
                        <a:rPr lang="en-US" sz="1000" u="none" strike="noStrike">
                          <a:effectLst/>
                        </a:rPr>
                        <a:t>inq_last_6mths</a:t>
                      </a:r>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100" b="0" i="0" u="none" strike="noStrike" dirty="0">
                          <a:solidFill>
                            <a:srgbClr val="000000"/>
                          </a:solidFill>
                          <a:effectLst/>
                          <a:latin typeface="Calibri"/>
                        </a:rPr>
                        <a:t>0.0744</a:t>
                      </a:r>
                    </a:p>
                  </a:txBody>
                  <a:tcPr marL="9525" marR="9525" marT="9525" marB="0" anchor="ctr"/>
                </a:tc>
              </a:tr>
              <a:tr h="242888">
                <a:tc>
                  <a:txBody>
                    <a:bodyPr/>
                    <a:lstStyle/>
                    <a:p>
                      <a:pPr algn="ctr" fontAlgn="b"/>
                      <a:r>
                        <a:rPr lang="en-US" sz="1000" u="none" strike="noStrike">
                          <a:effectLst/>
                        </a:rPr>
                        <a:t>10</a:t>
                      </a:r>
                      <a:endParaRPr lang="en-US" sz="1000" b="0" i="0" u="none" strike="noStrike">
                        <a:solidFill>
                          <a:srgbClr val="000000"/>
                        </a:solidFill>
                        <a:effectLst/>
                        <a:latin typeface="+mn-lt"/>
                      </a:endParaRPr>
                    </a:p>
                  </a:txBody>
                  <a:tcPr marL="6961" marR="6961" marT="6961" marB="0" anchor="ctr"/>
                </a:tc>
                <a:tc>
                  <a:txBody>
                    <a:bodyPr/>
                    <a:lstStyle/>
                    <a:p>
                      <a:pPr algn="l" fontAlgn="ctr"/>
                      <a:r>
                        <a:rPr lang="en-US" sz="1000" u="none" strike="noStrike">
                          <a:effectLst/>
                        </a:rPr>
                        <a:t>mths_since_last_delinq</a:t>
                      </a:r>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100" b="0" i="0" u="none" strike="noStrike" dirty="0">
                          <a:solidFill>
                            <a:srgbClr val="000000"/>
                          </a:solidFill>
                          <a:effectLst/>
                          <a:latin typeface="Calibri"/>
                        </a:rPr>
                        <a:t>0.0013</a:t>
                      </a:r>
                    </a:p>
                  </a:txBody>
                  <a:tcPr marL="9525" marR="9525" marT="9525" marB="0" anchor="ctr"/>
                </a:tc>
              </a:tr>
              <a:tr h="242888">
                <a:tc>
                  <a:txBody>
                    <a:bodyPr/>
                    <a:lstStyle/>
                    <a:p>
                      <a:pPr algn="ctr" fontAlgn="b"/>
                      <a:r>
                        <a:rPr lang="en-US" sz="1000" u="none" strike="noStrike" dirty="0">
                          <a:effectLst/>
                        </a:rPr>
                        <a:t>11</a:t>
                      </a:r>
                      <a:endParaRPr lang="en-US" sz="1000" b="0" i="0" u="none" strike="noStrike" dirty="0">
                        <a:solidFill>
                          <a:srgbClr val="000000"/>
                        </a:solidFill>
                        <a:effectLst/>
                        <a:latin typeface="+mn-lt"/>
                      </a:endParaRPr>
                    </a:p>
                  </a:txBody>
                  <a:tcPr marL="6961" marR="6961" marT="6961" marB="0" anchor="ctr"/>
                </a:tc>
                <a:tc>
                  <a:txBody>
                    <a:bodyPr/>
                    <a:lstStyle/>
                    <a:p>
                      <a:pPr algn="l" fontAlgn="ctr"/>
                      <a:r>
                        <a:rPr lang="en-US" sz="1000" u="none" strike="noStrike">
                          <a:effectLst/>
                        </a:rPr>
                        <a:t>open_acc</a:t>
                      </a:r>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100" b="0" i="0" u="none" strike="noStrike" dirty="0">
                          <a:solidFill>
                            <a:srgbClr val="000000"/>
                          </a:solidFill>
                          <a:effectLst/>
                          <a:latin typeface="Calibri"/>
                        </a:rPr>
                        <a:t>-0.0217</a:t>
                      </a:r>
                    </a:p>
                  </a:txBody>
                  <a:tcPr marL="9525" marR="9525" marT="9525" marB="0" anchor="ctr"/>
                </a:tc>
              </a:tr>
              <a:tr h="242888">
                <a:tc>
                  <a:txBody>
                    <a:bodyPr/>
                    <a:lstStyle/>
                    <a:p>
                      <a:pPr algn="ctr" fontAlgn="b"/>
                      <a:r>
                        <a:rPr lang="en-US" sz="1000" u="none" strike="noStrike">
                          <a:effectLst/>
                        </a:rPr>
                        <a:t>12</a:t>
                      </a:r>
                      <a:endParaRPr lang="en-US" sz="1000" b="0" i="0" u="none" strike="noStrike">
                        <a:solidFill>
                          <a:srgbClr val="000000"/>
                        </a:solidFill>
                        <a:effectLst/>
                        <a:latin typeface="+mn-lt"/>
                      </a:endParaRPr>
                    </a:p>
                  </a:txBody>
                  <a:tcPr marL="6961" marR="6961" marT="6961" marB="0" anchor="ctr"/>
                </a:tc>
                <a:tc>
                  <a:txBody>
                    <a:bodyPr/>
                    <a:lstStyle/>
                    <a:p>
                      <a:pPr algn="l" fontAlgn="ctr"/>
                      <a:r>
                        <a:rPr lang="en-US" sz="1000" u="none" strike="noStrike">
                          <a:effectLst/>
                        </a:rPr>
                        <a:t>pub_rec</a:t>
                      </a:r>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100" b="0" i="0" u="none" strike="noStrike" dirty="0">
                          <a:solidFill>
                            <a:srgbClr val="000000"/>
                          </a:solidFill>
                          <a:effectLst/>
                          <a:latin typeface="Calibri"/>
                        </a:rPr>
                        <a:t>-0.0196</a:t>
                      </a:r>
                    </a:p>
                  </a:txBody>
                  <a:tcPr marL="9525" marR="9525" marT="9525" marB="0" anchor="ctr"/>
                </a:tc>
              </a:tr>
              <a:tr h="242888">
                <a:tc>
                  <a:txBody>
                    <a:bodyPr/>
                    <a:lstStyle/>
                    <a:p>
                      <a:pPr algn="ctr" fontAlgn="b"/>
                      <a:r>
                        <a:rPr lang="en-US" sz="1000" u="none" strike="noStrike">
                          <a:effectLst/>
                        </a:rPr>
                        <a:t>13</a:t>
                      </a:r>
                      <a:endParaRPr lang="en-US" sz="1000" b="0" i="0" u="none" strike="noStrike">
                        <a:solidFill>
                          <a:srgbClr val="000000"/>
                        </a:solidFill>
                        <a:effectLst/>
                        <a:latin typeface="+mn-lt"/>
                      </a:endParaRPr>
                    </a:p>
                  </a:txBody>
                  <a:tcPr marL="6961" marR="6961" marT="6961" marB="0" anchor="ctr"/>
                </a:tc>
                <a:tc>
                  <a:txBody>
                    <a:bodyPr/>
                    <a:lstStyle/>
                    <a:p>
                      <a:pPr algn="l" fontAlgn="ctr"/>
                      <a:r>
                        <a:rPr lang="en-US" sz="1000" u="none" strike="noStrike">
                          <a:effectLst/>
                        </a:rPr>
                        <a:t>revol_bal</a:t>
                      </a:r>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100" b="0" i="0" u="none" strike="noStrike" dirty="0">
                          <a:solidFill>
                            <a:srgbClr val="000000"/>
                          </a:solidFill>
                          <a:effectLst/>
                          <a:latin typeface="Calibri"/>
                        </a:rPr>
                        <a:t>-0.0207</a:t>
                      </a:r>
                    </a:p>
                  </a:txBody>
                  <a:tcPr marL="9525" marR="9525" marT="9525" marB="0" anchor="ctr"/>
                </a:tc>
              </a:tr>
              <a:tr h="242888">
                <a:tc>
                  <a:txBody>
                    <a:bodyPr/>
                    <a:lstStyle/>
                    <a:p>
                      <a:pPr algn="ctr" fontAlgn="b"/>
                      <a:r>
                        <a:rPr lang="en-US" sz="1000" u="none" strike="noStrike">
                          <a:effectLst/>
                        </a:rPr>
                        <a:t>14</a:t>
                      </a:r>
                      <a:endParaRPr lang="en-US" sz="1000" b="0" i="0" u="none" strike="noStrike">
                        <a:solidFill>
                          <a:srgbClr val="000000"/>
                        </a:solidFill>
                        <a:effectLst/>
                        <a:latin typeface="+mn-lt"/>
                      </a:endParaRPr>
                    </a:p>
                  </a:txBody>
                  <a:tcPr marL="6961" marR="6961" marT="6961" marB="0" anchor="ctr"/>
                </a:tc>
                <a:tc>
                  <a:txBody>
                    <a:bodyPr/>
                    <a:lstStyle/>
                    <a:p>
                      <a:pPr algn="l" fontAlgn="ctr"/>
                      <a:r>
                        <a:rPr lang="en-US" sz="1000" u="none" strike="noStrike">
                          <a:effectLst/>
                        </a:rPr>
                        <a:t>revol_util</a:t>
                      </a:r>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100" b="0" i="0" u="none" strike="noStrike" dirty="0">
                          <a:solidFill>
                            <a:srgbClr val="000000"/>
                          </a:solidFill>
                          <a:effectLst/>
                          <a:latin typeface="Calibri"/>
                        </a:rPr>
                        <a:t>0.0445</a:t>
                      </a:r>
                    </a:p>
                  </a:txBody>
                  <a:tcPr marL="9525" marR="9525" marT="9525" marB="0" anchor="ctr"/>
                </a:tc>
              </a:tr>
              <a:tr h="242888">
                <a:tc>
                  <a:txBody>
                    <a:bodyPr/>
                    <a:lstStyle/>
                    <a:p>
                      <a:pPr algn="ctr" fontAlgn="b"/>
                      <a:r>
                        <a:rPr lang="en-US" sz="1000" u="none" strike="noStrike">
                          <a:effectLst/>
                        </a:rPr>
                        <a:t>15</a:t>
                      </a:r>
                      <a:endParaRPr lang="en-US" sz="1000" b="0" i="0" u="none" strike="noStrike">
                        <a:solidFill>
                          <a:srgbClr val="000000"/>
                        </a:solidFill>
                        <a:effectLst/>
                        <a:latin typeface="+mn-lt"/>
                      </a:endParaRPr>
                    </a:p>
                  </a:txBody>
                  <a:tcPr marL="6961" marR="6961" marT="6961" marB="0" anchor="ctr"/>
                </a:tc>
                <a:tc>
                  <a:txBody>
                    <a:bodyPr/>
                    <a:lstStyle/>
                    <a:p>
                      <a:pPr algn="l" fontAlgn="ctr"/>
                      <a:r>
                        <a:rPr lang="en-US" sz="1000" u="none" strike="noStrike" dirty="0" err="1">
                          <a:effectLst/>
                        </a:rPr>
                        <a:t>total_acc</a:t>
                      </a:r>
                      <a:endParaRPr lang="en-US" sz="1000" b="0" i="0" u="none" strike="noStrike" dirty="0">
                        <a:solidFill>
                          <a:srgbClr val="000000"/>
                        </a:solidFill>
                        <a:effectLst/>
                        <a:latin typeface="+mn-lt"/>
                      </a:endParaRPr>
                    </a:p>
                  </a:txBody>
                  <a:tcPr marL="9525" marR="9525" marT="9525" marB="0" anchor="ctr"/>
                </a:tc>
                <a:tc>
                  <a:txBody>
                    <a:bodyPr/>
                    <a:lstStyle/>
                    <a:p>
                      <a:pPr algn="ctr" fontAlgn="b"/>
                      <a:r>
                        <a:rPr lang="en-US" sz="1100" b="0" i="0" u="none" strike="noStrike" dirty="0">
                          <a:solidFill>
                            <a:srgbClr val="000000"/>
                          </a:solidFill>
                          <a:effectLst/>
                          <a:latin typeface="Calibri"/>
                        </a:rPr>
                        <a:t>-0.0211</a:t>
                      </a:r>
                    </a:p>
                  </a:txBody>
                  <a:tcPr marL="9525" marR="9525" marT="9525" marB="0" anchor="ct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015455348"/>
              </p:ext>
            </p:extLst>
          </p:nvPr>
        </p:nvGraphicFramePr>
        <p:xfrm>
          <a:off x="4114800" y="971550"/>
          <a:ext cx="4038600" cy="4107370"/>
        </p:xfrm>
        <a:graphic>
          <a:graphicData uri="http://schemas.openxmlformats.org/drawingml/2006/table">
            <a:tbl>
              <a:tblPr firstRow="1">
                <a:tableStyleId>{6E25E649-3F16-4E02-A733-19D2CDBF48F0}</a:tableStyleId>
              </a:tblPr>
              <a:tblGrid>
                <a:gridCol w="472352"/>
                <a:gridCol w="2220048"/>
                <a:gridCol w="1346200"/>
              </a:tblGrid>
              <a:tr h="241610">
                <a:tc>
                  <a:txBody>
                    <a:bodyPr/>
                    <a:lstStyle/>
                    <a:p>
                      <a:pPr algn="ctr" fontAlgn="ctr"/>
                      <a:r>
                        <a:rPr lang="en-US" sz="1000" u="none" strike="noStrike" dirty="0">
                          <a:effectLst/>
                        </a:rPr>
                        <a:t>#</a:t>
                      </a:r>
                      <a:endParaRPr lang="en-US" sz="1000" b="0" i="0" u="none" strike="noStrike" dirty="0">
                        <a:solidFill>
                          <a:srgbClr val="000000"/>
                        </a:solidFill>
                        <a:effectLst/>
                        <a:latin typeface="+mn-lt"/>
                      </a:endParaRPr>
                    </a:p>
                  </a:txBody>
                  <a:tcPr marL="6961" marR="6961" marT="6961" marB="0" anchor="ctr"/>
                </a:tc>
                <a:tc>
                  <a:txBody>
                    <a:bodyPr/>
                    <a:lstStyle/>
                    <a:p>
                      <a:pPr algn="ctr" fontAlgn="b"/>
                      <a:r>
                        <a:rPr lang="en-US" sz="1000" u="none" strike="noStrike" dirty="0" smtClean="0">
                          <a:effectLst/>
                        </a:rPr>
                        <a:t>Variables</a:t>
                      </a:r>
                      <a:endParaRPr lang="en-US" sz="1000" b="0" i="0" u="none" strike="noStrike" dirty="0">
                        <a:solidFill>
                          <a:srgbClr val="000000"/>
                        </a:solidFill>
                        <a:effectLst/>
                        <a:latin typeface="+mn-lt"/>
                      </a:endParaRPr>
                    </a:p>
                  </a:txBody>
                  <a:tcPr marL="6961" marR="6961" marT="6961" marB="0" anchor="ctr"/>
                </a:tc>
                <a:tc>
                  <a:txBody>
                    <a:bodyPr/>
                    <a:lstStyle/>
                    <a:p>
                      <a:pPr algn="ctr" fontAlgn="b"/>
                      <a:r>
                        <a:rPr lang="en-IN" sz="1000" u="none" strike="noStrike" dirty="0" smtClean="0">
                          <a:effectLst/>
                        </a:rPr>
                        <a:t>Correlation ()</a:t>
                      </a:r>
                      <a:endParaRPr lang="en-US" sz="1000" b="0" i="0" u="none" strike="noStrike" dirty="0">
                        <a:solidFill>
                          <a:srgbClr val="000000"/>
                        </a:solidFill>
                        <a:effectLst/>
                        <a:latin typeface="+mn-lt"/>
                      </a:endParaRPr>
                    </a:p>
                  </a:txBody>
                  <a:tcPr marL="6961" marR="6961" marT="6961" marB="0" anchor="ctr"/>
                </a:tc>
              </a:tr>
              <a:tr h="241610">
                <a:tc>
                  <a:txBody>
                    <a:bodyPr/>
                    <a:lstStyle/>
                    <a:p>
                      <a:pPr algn="ctr" fontAlgn="b"/>
                      <a:r>
                        <a:rPr lang="en-US" sz="1000" u="none" strike="noStrike" dirty="0" smtClean="0">
                          <a:effectLst/>
                        </a:rPr>
                        <a:t>16</a:t>
                      </a:r>
                      <a:endParaRPr lang="en-US" sz="1000" b="0" i="0" u="none" strike="noStrike" dirty="0">
                        <a:solidFill>
                          <a:srgbClr val="000000"/>
                        </a:solidFill>
                        <a:effectLst/>
                        <a:latin typeface="+mn-lt"/>
                      </a:endParaRPr>
                    </a:p>
                  </a:txBody>
                  <a:tcPr marL="9525" marR="9525" marT="9525" marB="0" anchor="ctr"/>
                </a:tc>
                <a:tc>
                  <a:txBody>
                    <a:bodyPr/>
                    <a:lstStyle/>
                    <a:p>
                      <a:pPr algn="l" fontAlgn="ctr"/>
                      <a:r>
                        <a:rPr lang="en-US" sz="1000" u="none" strike="noStrike" dirty="0" err="1">
                          <a:effectLst/>
                        </a:rPr>
                        <a:t>out_prncp</a:t>
                      </a:r>
                      <a:endParaRPr lang="en-US" sz="1000" b="0" i="0" u="none" strike="noStrike" dirty="0">
                        <a:solidFill>
                          <a:srgbClr val="000000"/>
                        </a:solidFill>
                        <a:effectLst/>
                        <a:latin typeface="+mn-lt"/>
                      </a:endParaRPr>
                    </a:p>
                  </a:txBody>
                  <a:tcPr marL="9525" marR="9525" marT="9525" marB="0" anchor="ctr"/>
                </a:tc>
                <a:tc>
                  <a:txBody>
                    <a:bodyPr/>
                    <a:lstStyle/>
                    <a:p>
                      <a:pPr algn="ctr" fontAlgn="b"/>
                      <a:r>
                        <a:rPr lang="en-US" sz="1100" b="0" i="0" u="none" strike="noStrike">
                          <a:solidFill>
                            <a:srgbClr val="000000"/>
                          </a:solidFill>
                          <a:effectLst/>
                          <a:latin typeface="Calibri"/>
                        </a:rPr>
                        <a:t>-0.2260</a:t>
                      </a:r>
                    </a:p>
                  </a:txBody>
                  <a:tcPr marL="9525" marR="9525" marT="9525" marB="0" anchor="ctr"/>
                </a:tc>
              </a:tr>
              <a:tr h="241610">
                <a:tc>
                  <a:txBody>
                    <a:bodyPr/>
                    <a:lstStyle/>
                    <a:p>
                      <a:pPr algn="ctr" fontAlgn="b"/>
                      <a:r>
                        <a:rPr lang="en-US" sz="1000" u="none" strike="noStrike" smtClean="0">
                          <a:effectLst/>
                        </a:rPr>
                        <a:t>17</a:t>
                      </a:r>
                      <a:endParaRPr lang="en-US" sz="1000" b="0" i="0" u="none" strike="noStrike">
                        <a:solidFill>
                          <a:srgbClr val="000000"/>
                        </a:solidFill>
                        <a:effectLst/>
                        <a:latin typeface="+mn-lt"/>
                      </a:endParaRPr>
                    </a:p>
                  </a:txBody>
                  <a:tcPr marL="9525" marR="9525" marT="9525" marB="0" anchor="ctr"/>
                </a:tc>
                <a:tc>
                  <a:txBody>
                    <a:bodyPr/>
                    <a:lstStyle/>
                    <a:p>
                      <a:pPr algn="l" fontAlgn="ctr"/>
                      <a:r>
                        <a:rPr lang="en-US" sz="1000" u="none" strike="noStrike" dirty="0" err="1">
                          <a:effectLst/>
                        </a:rPr>
                        <a:t>out_prncp_inv</a:t>
                      </a:r>
                      <a:endParaRPr lang="en-US" sz="1000" b="0" i="0" u="none" strike="noStrike" dirty="0">
                        <a:solidFill>
                          <a:srgbClr val="000000"/>
                        </a:solidFill>
                        <a:effectLst/>
                        <a:latin typeface="+mn-lt"/>
                      </a:endParaRPr>
                    </a:p>
                  </a:txBody>
                  <a:tcPr marL="9525" marR="9525" marT="9525" marB="0" anchor="ctr"/>
                </a:tc>
                <a:tc>
                  <a:txBody>
                    <a:bodyPr/>
                    <a:lstStyle/>
                    <a:p>
                      <a:pPr algn="ctr" fontAlgn="b"/>
                      <a:r>
                        <a:rPr lang="en-US" sz="1100" b="0" i="0" u="none" strike="noStrike">
                          <a:solidFill>
                            <a:srgbClr val="000000"/>
                          </a:solidFill>
                          <a:effectLst/>
                          <a:latin typeface="Calibri"/>
                        </a:rPr>
                        <a:t>-0.2260</a:t>
                      </a:r>
                    </a:p>
                  </a:txBody>
                  <a:tcPr marL="9525" marR="9525" marT="9525" marB="0" anchor="ctr"/>
                </a:tc>
              </a:tr>
              <a:tr h="241610">
                <a:tc>
                  <a:txBody>
                    <a:bodyPr/>
                    <a:lstStyle/>
                    <a:p>
                      <a:pPr algn="ctr" fontAlgn="b"/>
                      <a:r>
                        <a:rPr lang="en-US" sz="1000" u="none" strike="noStrike" smtClean="0">
                          <a:effectLst/>
                        </a:rPr>
                        <a:t>18</a:t>
                      </a:r>
                      <a:endParaRPr lang="en-US" sz="1000" b="0" i="0" u="none" strike="noStrike">
                        <a:solidFill>
                          <a:srgbClr val="000000"/>
                        </a:solidFill>
                        <a:effectLst/>
                        <a:latin typeface="+mn-lt"/>
                      </a:endParaRPr>
                    </a:p>
                  </a:txBody>
                  <a:tcPr marL="9525" marR="9525" marT="9525" marB="0" anchor="ctr"/>
                </a:tc>
                <a:tc>
                  <a:txBody>
                    <a:bodyPr/>
                    <a:lstStyle/>
                    <a:p>
                      <a:pPr algn="l" fontAlgn="ctr"/>
                      <a:r>
                        <a:rPr lang="en-US" sz="1000" u="none" strike="noStrike" dirty="0" err="1">
                          <a:effectLst/>
                        </a:rPr>
                        <a:t>total_pymnt</a:t>
                      </a:r>
                      <a:endParaRPr lang="en-US" sz="1000" b="0" i="0" u="none" strike="noStrike" dirty="0">
                        <a:solidFill>
                          <a:srgbClr val="000000"/>
                        </a:solidFill>
                        <a:effectLst/>
                        <a:latin typeface="+mn-lt"/>
                      </a:endParaRPr>
                    </a:p>
                  </a:txBody>
                  <a:tcPr marL="9525" marR="9525" marT="9525" marB="0" anchor="ctr"/>
                </a:tc>
                <a:tc>
                  <a:txBody>
                    <a:bodyPr/>
                    <a:lstStyle/>
                    <a:p>
                      <a:pPr algn="ctr" fontAlgn="b"/>
                      <a:r>
                        <a:rPr lang="en-US" sz="1100" b="0" i="0" u="none" strike="noStrike">
                          <a:solidFill>
                            <a:srgbClr val="000000"/>
                          </a:solidFill>
                          <a:effectLst/>
                          <a:latin typeface="Calibri"/>
                        </a:rPr>
                        <a:t>-0.0392</a:t>
                      </a:r>
                    </a:p>
                  </a:txBody>
                  <a:tcPr marL="9525" marR="9525" marT="9525" marB="0" anchor="ctr"/>
                </a:tc>
              </a:tr>
              <a:tr h="241610">
                <a:tc>
                  <a:txBody>
                    <a:bodyPr/>
                    <a:lstStyle/>
                    <a:p>
                      <a:pPr algn="ctr" fontAlgn="b"/>
                      <a:r>
                        <a:rPr lang="en-US" sz="1000" u="none" strike="noStrike" smtClean="0">
                          <a:effectLst/>
                        </a:rPr>
                        <a:t>19</a:t>
                      </a:r>
                      <a:endParaRPr lang="en-US" sz="1000" b="0" i="0" u="none" strike="noStrike">
                        <a:solidFill>
                          <a:srgbClr val="000000"/>
                        </a:solidFill>
                        <a:effectLst/>
                        <a:latin typeface="+mn-lt"/>
                      </a:endParaRPr>
                    </a:p>
                  </a:txBody>
                  <a:tcPr marL="9525" marR="9525" marT="9525" marB="0" anchor="ctr"/>
                </a:tc>
                <a:tc>
                  <a:txBody>
                    <a:bodyPr/>
                    <a:lstStyle/>
                    <a:p>
                      <a:pPr algn="l" fontAlgn="ctr"/>
                      <a:r>
                        <a:rPr lang="en-US" sz="1000" u="none" strike="noStrike" dirty="0" err="1">
                          <a:effectLst/>
                        </a:rPr>
                        <a:t>total_pymnt_inv</a:t>
                      </a:r>
                      <a:endParaRPr lang="en-US" sz="1000" b="0" i="0" u="none" strike="noStrike" dirty="0">
                        <a:solidFill>
                          <a:srgbClr val="000000"/>
                        </a:solidFill>
                        <a:effectLst/>
                        <a:latin typeface="+mn-lt"/>
                      </a:endParaRPr>
                    </a:p>
                  </a:txBody>
                  <a:tcPr marL="9525" marR="9525" marT="9525" marB="0" anchor="ctr"/>
                </a:tc>
                <a:tc>
                  <a:txBody>
                    <a:bodyPr/>
                    <a:lstStyle/>
                    <a:p>
                      <a:pPr algn="ctr" fontAlgn="b"/>
                      <a:r>
                        <a:rPr lang="en-US" sz="1100" b="0" i="0" u="none" strike="noStrike">
                          <a:solidFill>
                            <a:srgbClr val="000000"/>
                          </a:solidFill>
                          <a:effectLst/>
                          <a:latin typeface="Calibri"/>
                        </a:rPr>
                        <a:t>-0.0402</a:t>
                      </a:r>
                    </a:p>
                  </a:txBody>
                  <a:tcPr marL="9525" marR="9525" marT="9525" marB="0" anchor="ctr"/>
                </a:tc>
              </a:tr>
              <a:tr h="241610">
                <a:tc>
                  <a:txBody>
                    <a:bodyPr/>
                    <a:lstStyle/>
                    <a:p>
                      <a:pPr algn="ctr" fontAlgn="b"/>
                      <a:r>
                        <a:rPr lang="en-US" sz="1000" u="none" strike="noStrike" smtClean="0">
                          <a:effectLst/>
                        </a:rPr>
                        <a:t>20</a:t>
                      </a:r>
                      <a:endParaRPr lang="en-US" sz="1000" b="0" i="0" u="none" strike="noStrike">
                        <a:solidFill>
                          <a:srgbClr val="000000"/>
                        </a:solidFill>
                        <a:effectLst/>
                        <a:latin typeface="+mn-lt"/>
                      </a:endParaRPr>
                    </a:p>
                  </a:txBody>
                  <a:tcPr marL="9525" marR="9525" marT="9525" marB="0" anchor="ctr"/>
                </a:tc>
                <a:tc>
                  <a:txBody>
                    <a:bodyPr/>
                    <a:lstStyle/>
                    <a:p>
                      <a:pPr algn="l" fontAlgn="ctr"/>
                      <a:r>
                        <a:rPr lang="en-US" sz="1000" u="none" strike="noStrike" dirty="0" err="1">
                          <a:effectLst/>
                        </a:rPr>
                        <a:t>total_rec_prncp</a:t>
                      </a:r>
                      <a:endParaRPr lang="en-US" sz="1000" b="0" i="0" u="none" strike="noStrike" dirty="0">
                        <a:solidFill>
                          <a:srgbClr val="000000"/>
                        </a:solidFill>
                        <a:effectLst/>
                        <a:latin typeface="+mn-lt"/>
                      </a:endParaRPr>
                    </a:p>
                  </a:txBody>
                  <a:tcPr marL="9525" marR="9525" marT="9525" marB="0" anchor="ctr"/>
                </a:tc>
                <a:tc>
                  <a:txBody>
                    <a:bodyPr/>
                    <a:lstStyle/>
                    <a:p>
                      <a:pPr algn="ctr" fontAlgn="b"/>
                      <a:r>
                        <a:rPr lang="en-US" sz="1100" b="0" i="0" u="none" strike="noStrike">
                          <a:solidFill>
                            <a:srgbClr val="000000"/>
                          </a:solidFill>
                          <a:effectLst/>
                          <a:latin typeface="Calibri"/>
                        </a:rPr>
                        <a:t>-0.0903</a:t>
                      </a:r>
                    </a:p>
                  </a:txBody>
                  <a:tcPr marL="9525" marR="9525" marT="9525" marB="0" anchor="ctr"/>
                </a:tc>
              </a:tr>
              <a:tr h="241610">
                <a:tc>
                  <a:txBody>
                    <a:bodyPr/>
                    <a:lstStyle/>
                    <a:p>
                      <a:pPr algn="ctr" fontAlgn="b"/>
                      <a:r>
                        <a:rPr lang="en-US" sz="1000" u="none" strike="noStrike" smtClean="0">
                          <a:effectLst/>
                        </a:rPr>
                        <a:t>21</a:t>
                      </a:r>
                      <a:endParaRPr lang="en-US" sz="1000" b="0" i="0" u="none" strike="noStrike">
                        <a:solidFill>
                          <a:srgbClr val="000000"/>
                        </a:solidFill>
                        <a:effectLst/>
                        <a:latin typeface="+mn-lt"/>
                      </a:endParaRPr>
                    </a:p>
                  </a:txBody>
                  <a:tcPr marL="9525" marR="9525" marT="9525" marB="0" anchor="ctr"/>
                </a:tc>
                <a:tc>
                  <a:txBody>
                    <a:bodyPr/>
                    <a:lstStyle/>
                    <a:p>
                      <a:pPr algn="l" fontAlgn="ctr"/>
                      <a:r>
                        <a:rPr lang="en-US" sz="1000" u="none" strike="noStrike" dirty="0" err="1">
                          <a:effectLst/>
                        </a:rPr>
                        <a:t>total_rec_int</a:t>
                      </a:r>
                      <a:endParaRPr lang="en-US" sz="1000" b="0" i="0" u="none" strike="noStrike" dirty="0">
                        <a:solidFill>
                          <a:srgbClr val="000000"/>
                        </a:solidFill>
                        <a:effectLst/>
                        <a:latin typeface="+mn-lt"/>
                      </a:endParaRPr>
                    </a:p>
                  </a:txBody>
                  <a:tcPr marL="9525" marR="9525" marT="9525" marB="0" anchor="ctr"/>
                </a:tc>
                <a:tc>
                  <a:txBody>
                    <a:bodyPr/>
                    <a:lstStyle/>
                    <a:p>
                      <a:pPr algn="ctr" fontAlgn="b"/>
                      <a:r>
                        <a:rPr lang="en-US" sz="1100" b="0" i="0" u="none" strike="noStrike">
                          <a:solidFill>
                            <a:srgbClr val="000000"/>
                          </a:solidFill>
                          <a:effectLst/>
                          <a:latin typeface="Calibri"/>
                        </a:rPr>
                        <a:t>0.0461</a:t>
                      </a:r>
                    </a:p>
                  </a:txBody>
                  <a:tcPr marL="9525" marR="9525" marT="9525" marB="0" anchor="ctr"/>
                </a:tc>
              </a:tr>
              <a:tr h="241610">
                <a:tc>
                  <a:txBody>
                    <a:bodyPr/>
                    <a:lstStyle/>
                    <a:p>
                      <a:pPr algn="ctr" fontAlgn="b"/>
                      <a:r>
                        <a:rPr lang="en-US" sz="1000" u="none" strike="noStrike" smtClean="0">
                          <a:effectLst/>
                        </a:rPr>
                        <a:t>22</a:t>
                      </a:r>
                      <a:endParaRPr lang="en-US" sz="1000" b="0" i="0" u="none" strike="noStrike">
                        <a:solidFill>
                          <a:srgbClr val="000000"/>
                        </a:solidFill>
                        <a:effectLst/>
                        <a:latin typeface="+mn-lt"/>
                      </a:endParaRPr>
                    </a:p>
                  </a:txBody>
                  <a:tcPr marL="9525" marR="9525" marT="9525" marB="0" anchor="ctr"/>
                </a:tc>
                <a:tc>
                  <a:txBody>
                    <a:bodyPr/>
                    <a:lstStyle/>
                    <a:p>
                      <a:pPr algn="l" fontAlgn="ctr"/>
                      <a:r>
                        <a:rPr lang="en-US" sz="1000" u="none" strike="noStrike">
                          <a:effectLst/>
                        </a:rPr>
                        <a:t>total_rec_late_fee</a:t>
                      </a:r>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100" b="0" i="0" u="none" strike="noStrike">
                          <a:solidFill>
                            <a:srgbClr val="000000"/>
                          </a:solidFill>
                          <a:effectLst/>
                          <a:latin typeface="Calibri"/>
                        </a:rPr>
                        <a:t>0.1408</a:t>
                      </a:r>
                    </a:p>
                  </a:txBody>
                  <a:tcPr marL="9525" marR="9525" marT="9525" marB="0" anchor="ctr"/>
                </a:tc>
              </a:tr>
              <a:tr h="241610">
                <a:tc>
                  <a:txBody>
                    <a:bodyPr/>
                    <a:lstStyle/>
                    <a:p>
                      <a:pPr algn="ctr" fontAlgn="b"/>
                      <a:r>
                        <a:rPr lang="en-US" sz="1000" u="none" strike="noStrike" smtClean="0">
                          <a:effectLst/>
                        </a:rPr>
                        <a:t>23</a:t>
                      </a:r>
                      <a:endParaRPr lang="en-US" sz="1000" b="0" i="0" u="none" strike="noStrike">
                        <a:solidFill>
                          <a:srgbClr val="000000"/>
                        </a:solidFill>
                        <a:effectLst/>
                        <a:latin typeface="+mn-lt"/>
                      </a:endParaRPr>
                    </a:p>
                  </a:txBody>
                  <a:tcPr marL="9525" marR="9525" marT="9525" marB="0" anchor="ctr"/>
                </a:tc>
                <a:tc>
                  <a:txBody>
                    <a:bodyPr/>
                    <a:lstStyle/>
                    <a:p>
                      <a:pPr algn="l" fontAlgn="ctr"/>
                      <a:r>
                        <a:rPr lang="en-US" sz="1000" u="none" strike="noStrike">
                          <a:effectLst/>
                        </a:rPr>
                        <a:t>recoveries</a:t>
                      </a:r>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100" b="0" i="0" u="none" strike="noStrike">
                          <a:solidFill>
                            <a:srgbClr val="000000"/>
                          </a:solidFill>
                          <a:effectLst/>
                          <a:latin typeface="Calibri"/>
                        </a:rPr>
                        <a:t>0.4757</a:t>
                      </a:r>
                    </a:p>
                  </a:txBody>
                  <a:tcPr marL="9525" marR="9525" marT="9525" marB="0" anchor="ctr"/>
                </a:tc>
              </a:tr>
              <a:tr h="241610">
                <a:tc>
                  <a:txBody>
                    <a:bodyPr/>
                    <a:lstStyle/>
                    <a:p>
                      <a:pPr algn="ctr" fontAlgn="b"/>
                      <a:r>
                        <a:rPr lang="en-US" sz="1000" u="none" strike="noStrike" smtClean="0">
                          <a:effectLst/>
                        </a:rPr>
                        <a:t>24</a:t>
                      </a:r>
                      <a:endParaRPr lang="en-US" sz="1000" b="0" i="0" u="none" strike="noStrike">
                        <a:solidFill>
                          <a:srgbClr val="000000"/>
                        </a:solidFill>
                        <a:effectLst/>
                        <a:latin typeface="+mn-lt"/>
                      </a:endParaRPr>
                    </a:p>
                  </a:txBody>
                  <a:tcPr marL="9525" marR="9525" marT="9525" marB="0" anchor="ctr"/>
                </a:tc>
                <a:tc>
                  <a:txBody>
                    <a:bodyPr/>
                    <a:lstStyle/>
                    <a:p>
                      <a:pPr algn="l" fontAlgn="ctr"/>
                      <a:r>
                        <a:rPr lang="en-US" sz="1000" u="none" strike="noStrike">
                          <a:effectLst/>
                        </a:rPr>
                        <a:t>collection_recovery_fee</a:t>
                      </a:r>
                      <a:endParaRPr lang="en-US" sz="1000" b="0" i="0" u="none" strike="noStrike">
                        <a:solidFill>
                          <a:srgbClr val="000000"/>
                        </a:solidFill>
                        <a:effectLst/>
                        <a:latin typeface="+mn-lt"/>
                      </a:endParaRPr>
                    </a:p>
                  </a:txBody>
                  <a:tcPr marL="9525" marR="9525" marT="9525" marB="0" anchor="ctr"/>
                </a:tc>
                <a:tc>
                  <a:txBody>
                    <a:bodyPr/>
                    <a:lstStyle/>
                    <a:p>
                      <a:pPr algn="ctr" fontAlgn="b"/>
                      <a:r>
                        <a:rPr lang="en-US" sz="1100" b="0" i="0" u="none" strike="noStrike">
                          <a:solidFill>
                            <a:srgbClr val="000000"/>
                          </a:solidFill>
                          <a:effectLst/>
                          <a:latin typeface="Calibri"/>
                        </a:rPr>
                        <a:t>0.3308</a:t>
                      </a:r>
                    </a:p>
                  </a:txBody>
                  <a:tcPr marL="9525" marR="9525" marT="9525" marB="0" anchor="ctr"/>
                </a:tc>
              </a:tr>
              <a:tr h="241610">
                <a:tc>
                  <a:txBody>
                    <a:bodyPr/>
                    <a:lstStyle/>
                    <a:p>
                      <a:pPr algn="ctr" fontAlgn="b"/>
                      <a:r>
                        <a:rPr lang="en-US" sz="1000" u="none" strike="noStrike" smtClean="0">
                          <a:effectLst/>
                        </a:rPr>
                        <a:t>25</a:t>
                      </a:r>
                      <a:endParaRPr lang="en-US" sz="1000" b="0" i="0" u="none" strike="noStrike">
                        <a:solidFill>
                          <a:srgbClr val="000000"/>
                        </a:solidFill>
                        <a:effectLst/>
                        <a:latin typeface="+mn-lt"/>
                      </a:endParaRPr>
                    </a:p>
                  </a:txBody>
                  <a:tcPr marL="9525" marR="9525" marT="9525" marB="0" anchor="ctr"/>
                </a:tc>
                <a:tc>
                  <a:txBody>
                    <a:bodyPr/>
                    <a:lstStyle/>
                    <a:p>
                      <a:pPr algn="l" fontAlgn="ctr"/>
                      <a:r>
                        <a:rPr lang="en-US" sz="1000" u="none" strike="noStrike" dirty="0" err="1">
                          <a:effectLst/>
                        </a:rPr>
                        <a:t>last_pymnt_amnt</a:t>
                      </a:r>
                      <a:endParaRPr lang="en-US" sz="1000" b="0" i="0" u="none" strike="noStrike" dirty="0">
                        <a:solidFill>
                          <a:srgbClr val="000000"/>
                        </a:solidFill>
                        <a:effectLst/>
                        <a:latin typeface="+mn-lt"/>
                      </a:endParaRPr>
                    </a:p>
                  </a:txBody>
                  <a:tcPr marL="9525" marR="9525" marT="9525" marB="0" anchor="ctr"/>
                </a:tc>
                <a:tc>
                  <a:txBody>
                    <a:bodyPr/>
                    <a:lstStyle/>
                    <a:p>
                      <a:pPr algn="ctr" fontAlgn="b"/>
                      <a:r>
                        <a:rPr lang="en-US" sz="1100" b="0" i="0" u="none" strike="noStrike">
                          <a:solidFill>
                            <a:srgbClr val="000000"/>
                          </a:solidFill>
                          <a:effectLst/>
                          <a:latin typeface="Calibri"/>
                        </a:rPr>
                        <a:t>-0.0872</a:t>
                      </a:r>
                    </a:p>
                  </a:txBody>
                  <a:tcPr marL="9525" marR="9525" marT="9525" marB="0" anchor="ctr"/>
                </a:tc>
              </a:tr>
              <a:tr h="241610">
                <a:tc>
                  <a:txBody>
                    <a:bodyPr/>
                    <a:lstStyle/>
                    <a:p>
                      <a:pPr algn="ctr" fontAlgn="b"/>
                      <a:r>
                        <a:rPr lang="en-US" sz="1000" u="none" strike="noStrike" smtClean="0">
                          <a:effectLst/>
                        </a:rPr>
                        <a:t>26</a:t>
                      </a:r>
                      <a:endParaRPr lang="en-US" sz="1000" b="0" i="0" u="none" strike="noStrike">
                        <a:solidFill>
                          <a:srgbClr val="000000"/>
                        </a:solidFill>
                        <a:effectLst/>
                        <a:latin typeface="+mn-lt"/>
                      </a:endParaRPr>
                    </a:p>
                  </a:txBody>
                  <a:tcPr marL="9525" marR="9525" marT="9525" marB="0" anchor="ctr"/>
                </a:tc>
                <a:tc>
                  <a:txBody>
                    <a:bodyPr/>
                    <a:lstStyle/>
                    <a:p>
                      <a:pPr algn="l" fontAlgn="ctr"/>
                      <a:r>
                        <a:rPr lang="en-US" sz="1000" u="none" strike="noStrike" dirty="0">
                          <a:effectLst/>
                        </a:rPr>
                        <a:t>collections_12_mths_ex_med</a:t>
                      </a:r>
                      <a:endParaRPr lang="en-US" sz="1000" b="0" i="0" u="none" strike="noStrike" dirty="0">
                        <a:solidFill>
                          <a:srgbClr val="000000"/>
                        </a:solidFill>
                        <a:effectLst/>
                        <a:latin typeface="+mn-lt"/>
                      </a:endParaRPr>
                    </a:p>
                  </a:txBody>
                  <a:tcPr marL="9525" marR="9525" marT="9525" marB="0" anchor="ctr"/>
                </a:tc>
                <a:tc>
                  <a:txBody>
                    <a:bodyPr/>
                    <a:lstStyle/>
                    <a:p>
                      <a:pPr algn="ctr" fontAlgn="b"/>
                      <a:r>
                        <a:rPr lang="en-US" sz="1100" b="0" i="0" u="none" strike="noStrike">
                          <a:solidFill>
                            <a:srgbClr val="000000"/>
                          </a:solidFill>
                          <a:effectLst/>
                          <a:latin typeface="Calibri"/>
                        </a:rPr>
                        <a:t>-0.0107</a:t>
                      </a:r>
                    </a:p>
                  </a:txBody>
                  <a:tcPr marL="9525" marR="9525" marT="9525" marB="0" anchor="ctr"/>
                </a:tc>
              </a:tr>
              <a:tr h="241610">
                <a:tc>
                  <a:txBody>
                    <a:bodyPr/>
                    <a:lstStyle/>
                    <a:p>
                      <a:pPr algn="ctr" fontAlgn="b"/>
                      <a:r>
                        <a:rPr lang="en-US" sz="1000" u="none" strike="noStrike" smtClean="0">
                          <a:effectLst/>
                        </a:rPr>
                        <a:t>27</a:t>
                      </a:r>
                      <a:endParaRPr lang="en-US" sz="1000" b="0" i="0" u="none" strike="noStrike">
                        <a:solidFill>
                          <a:srgbClr val="000000"/>
                        </a:solidFill>
                        <a:effectLst/>
                        <a:latin typeface="+mn-lt"/>
                      </a:endParaRPr>
                    </a:p>
                  </a:txBody>
                  <a:tcPr marL="9525" marR="9525" marT="9525" marB="0" anchor="ctr"/>
                </a:tc>
                <a:tc>
                  <a:txBody>
                    <a:bodyPr/>
                    <a:lstStyle/>
                    <a:p>
                      <a:pPr algn="l" fontAlgn="ctr"/>
                      <a:r>
                        <a:rPr lang="en-US" sz="1000" u="none" strike="noStrike" dirty="0" err="1">
                          <a:effectLst/>
                        </a:rPr>
                        <a:t>mths_since_last_major_derog</a:t>
                      </a:r>
                      <a:endParaRPr lang="en-US" sz="1000" b="0" i="0" u="none" strike="noStrike" dirty="0">
                        <a:solidFill>
                          <a:srgbClr val="000000"/>
                        </a:solidFill>
                        <a:effectLst/>
                        <a:latin typeface="+mn-lt"/>
                      </a:endParaRPr>
                    </a:p>
                  </a:txBody>
                  <a:tcPr marL="9525" marR="9525" marT="9525" marB="0" anchor="ctr"/>
                </a:tc>
                <a:tc>
                  <a:txBody>
                    <a:bodyPr/>
                    <a:lstStyle/>
                    <a:p>
                      <a:pPr algn="ctr" fontAlgn="b"/>
                      <a:r>
                        <a:rPr lang="en-US" sz="1100" b="0" i="0" u="none" strike="noStrike">
                          <a:solidFill>
                            <a:srgbClr val="000000"/>
                          </a:solidFill>
                          <a:effectLst/>
                          <a:latin typeface="Calibri"/>
                        </a:rPr>
                        <a:t>-0.0137</a:t>
                      </a:r>
                    </a:p>
                  </a:txBody>
                  <a:tcPr marL="9525" marR="9525" marT="9525" marB="0" anchor="ctr"/>
                </a:tc>
              </a:tr>
              <a:tr h="241610">
                <a:tc>
                  <a:txBody>
                    <a:bodyPr/>
                    <a:lstStyle/>
                    <a:p>
                      <a:pPr algn="ctr" fontAlgn="b"/>
                      <a:r>
                        <a:rPr lang="en-US" sz="1000" u="none" strike="noStrike" smtClean="0">
                          <a:effectLst/>
                        </a:rPr>
                        <a:t>28</a:t>
                      </a:r>
                      <a:endParaRPr lang="en-US" sz="1000" b="0" i="0" u="none" strike="noStrike">
                        <a:solidFill>
                          <a:srgbClr val="000000"/>
                        </a:solidFill>
                        <a:effectLst/>
                        <a:latin typeface="+mn-lt"/>
                      </a:endParaRPr>
                    </a:p>
                  </a:txBody>
                  <a:tcPr marL="9525" marR="9525" marT="9525" marB="0" anchor="ctr"/>
                </a:tc>
                <a:tc>
                  <a:txBody>
                    <a:bodyPr/>
                    <a:lstStyle/>
                    <a:p>
                      <a:pPr algn="l" fontAlgn="ctr"/>
                      <a:r>
                        <a:rPr lang="en-US" sz="1000" u="none" strike="noStrike" dirty="0">
                          <a:effectLst/>
                        </a:rPr>
                        <a:t>acc_now_delinq</a:t>
                      </a:r>
                      <a:endParaRPr lang="en-US" sz="1000" b="0" i="0" u="none" strike="noStrike" dirty="0">
                        <a:solidFill>
                          <a:srgbClr val="000000"/>
                        </a:solidFill>
                        <a:effectLst/>
                        <a:latin typeface="+mn-lt"/>
                      </a:endParaRPr>
                    </a:p>
                  </a:txBody>
                  <a:tcPr marL="9525" marR="9525" marT="9525" marB="0" anchor="ctr"/>
                </a:tc>
                <a:tc>
                  <a:txBody>
                    <a:bodyPr/>
                    <a:lstStyle/>
                    <a:p>
                      <a:pPr algn="ctr" fontAlgn="b"/>
                      <a:r>
                        <a:rPr lang="en-US" sz="1100" b="0" i="0" u="none" strike="noStrike">
                          <a:solidFill>
                            <a:srgbClr val="000000"/>
                          </a:solidFill>
                          <a:effectLst/>
                          <a:latin typeface="Calibri"/>
                        </a:rPr>
                        <a:t>-0.0031</a:t>
                      </a:r>
                    </a:p>
                  </a:txBody>
                  <a:tcPr marL="9525" marR="9525" marT="9525" marB="0" anchor="ctr"/>
                </a:tc>
              </a:tr>
              <a:tr h="241610">
                <a:tc>
                  <a:txBody>
                    <a:bodyPr/>
                    <a:lstStyle/>
                    <a:p>
                      <a:pPr algn="ctr" fontAlgn="b"/>
                      <a:r>
                        <a:rPr lang="en-US" sz="1000" u="none" strike="noStrike" smtClean="0">
                          <a:effectLst/>
                        </a:rPr>
                        <a:t>29</a:t>
                      </a:r>
                      <a:endParaRPr lang="en-US" sz="1000" b="0" i="0" u="none" strike="noStrike">
                        <a:solidFill>
                          <a:srgbClr val="000000"/>
                        </a:solidFill>
                        <a:effectLst/>
                        <a:latin typeface="+mn-lt"/>
                      </a:endParaRPr>
                    </a:p>
                  </a:txBody>
                  <a:tcPr marL="9525" marR="9525" marT="9525" marB="0" anchor="ctr"/>
                </a:tc>
                <a:tc>
                  <a:txBody>
                    <a:bodyPr/>
                    <a:lstStyle/>
                    <a:p>
                      <a:pPr algn="l" fontAlgn="ctr"/>
                      <a:r>
                        <a:rPr lang="en-US" sz="1000" u="none" strike="noStrike" dirty="0">
                          <a:effectLst/>
                        </a:rPr>
                        <a:t>tot_coll_amt</a:t>
                      </a:r>
                      <a:endParaRPr lang="en-US" sz="1000" b="0" i="0" u="none" strike="noStrike" dirty="0">
                        <a:solidFill>
                          <a:srgbClr val="000000"/>
                        </a:solidFill>
                        <a:effectLst/>
                        <a:latin typeface="+mn-lt"/>
                      </a:endParaRPr>
                    </a:p>
                  </a:txBody>
                  <a:tcPr marL="9525" marR="9525" marT="9525" marB="0" anchor="ctr"/>
                </a:tc>
                <a:tc>
                  <a:txBody>
                    <a:bodyPr/>
                    <a:lstStyle/>
                    <a:p>
                      <a:pPr algn="ctr" fontAlgn="b"/>
                      <a:r>
                        <a:rPr lang="en-US" sz="1100" b="0" i="0" u="none" strike="noStrike">
                          <a:solidFill>
                            <a:srgbClr val="000000"/>
                          </a:solidFill>
                          <a:effectLst/>
                          <a:latin typeface="Calibri"/>
                        </a:rPr>
                        <a:t>-0.0019</a:t>
                      </a:r>
                    </a:p>
                  </a:txBody>
                  <a:tcPr marL="9525" marR="9525" marT="9525" marB="0" anchor="ctr"/>
                </a:tc>
              </a:tr>
              <a:tr h="241610">
                <a:tc>
                  <a:txBody>
                    <a:bodyPr/>
                    <a:lstStyle/>
                    <a:p>
                      <a:pPr algn="ctr" fontAlgn="b"/>
                      <a:r>
                        <a:rPr lang="en-US" sz="1000" u="none" strike="noStrike" smtClean="0">
                          <a:effectLst/>
                        </a:rPr>
                        <a:t>30</a:t>
                      </a:r>
                      <a:endParaRPr lang="en-US" sz="1000" b="0" i="0" u="none" strike="noStrike" dirty="0">
                        <a:solidFill>
                          <a:srgbClr val="000000"/>
                        </a:solidFill>
                        <a:effectLst/>
                        <a:latin typeface="+mn-lt"/>
                      </a:endParaRPr>
                    </a:p>
                  </a:txBody>
                  <a:tcPr marL="9525" marR="9525" marT="9525" marB="0" anchor="ctr"/>
                </a:tc>
                <a:tc>
                  <a:txBody>
                    <a:bodyPr/>
                    <a:lstStyle/>
                    <a:p>
                      <a:pPr algn="l" fontAlgn="ctr"/>
                      <a:r>
                        <a:rPr lang="en-US" sz="1000" u="none" strike="noStrike" dirty="0" err="1">
                          <a:effectLst/>
                        </a:rPr>
                        <a:t>tot_cur_bal</a:t>
                      </a:r>
                      <a:endParaRPr lang="en-US" sz="1000" b="0" i="0" u="none" strike="noStrike" dirty="0">
                        <a:solidFill>
                          <a:srgbClr val="000000"/>
                        </a:solidFill>
                        <a:effectLst/>
                        <a:latin typeface="+mn-lt"/>
                      </a:endParaRPr>
                    </a:p>
                  </a:txBody>
                  <a:tcPr marL="9525" marR="9525" marT="9525" marB="0" anchor="ctr"/>
                </a:tc>
                <a:tc>
                  <a:txBody>
                    <a:bodyPr/>
                    <a:lstStyle/>
                    <a:p>
                      <a:pPr algn="ctr" fontAlgn="b"/>
                      <a:r>
                        <a:rPr lang="en-US" sz="1100" b="0" i="0" u="none" strike="noStrike">
                          <a:solidFill>
                            <a:srgbClr val="000000"/>
                          </a:solidFill>
                          <a:effectLst/>
                          <a:latin typeface="Calibri"/>
                        </a:rPr>
                        <a:t>-0.0363</a:t>
                      </a:r>
                    </a:p>
                  </a:txBody>
                  <a:tcPr marL="9525" marR="9525" marT="9525" marB="0" anchor="ctr"/>
                </a:tc>
              </a:tr>
              <a:tr h="241610">
                <a:tc>
                  <a:txBody>
                    <a:bodyPr/>
                    <a:lstStyle/>
                    <a:p>
                      <a:pPr algn="ctr" fontAlgn="b"/>
                      <a:r>
                        <a:rPr lang="en-IN" sz="1000" u="none" strike="noStrike" dirty="0" smtClean="0">
                          <a:effectLst/>
                        </a:rPr>
                        <a:t>31</a:t>
                      </a:r>
                      <a:endParaRPr lang="en-US" sz="1000" b="0" i="0" u="none" strike="noStrike" dirty="0">
                        <a:solidFill>
                          <a:srgbClr val="000000"/>
                        </a:solidFill>
                        <a:effectLst/>
                        <a:latin typeface="+mn-lt"/>
                      </a:endParaRPr>
                    </a:p>
                  </a:txBody>
                  <a:tcPr marL="9525" marR="9525" marT="9525" marB="0" anchor="ctr"/>
                </a:tc>
                <a:tc>
                  <a:txBody>
                    <a:bodyPr/>
                    <a:lstStyle/>
                    <a:p>
                      <a:pPr algn="l" fontAlgn="ctr"/>
                      <a:r>
                        <a:rPr lang="en-US" sz="1000" u="none" strike="noStrike" dirty="0" err="1">
                          <a:effectLst/>
                        </a:rPr>
                        <a:t>total_rev_hi_lim</a:t>
                      </a:r>
                      <a:endParaRPr lang="en-US" sz="1000" b="0" i="0" u="none" strike="noStrike" dirty="0">
                        <a:solidFill>
                          <a:srgbClr val="000000"/>
                        </a:solidFill>
                        <a:effectLst/>
                        <a:latin typeface="+mn-lt"/>
                      </a:endParaRPr>
                    </a:p>
                  </a:txBody>
                  <a:tcPr marL="9525" marR="9525" marT="9525" marB="0" anchor="ctr"/>
                </a:tc>
                <a:tc>
                  <a:txBody>
                    <a:bodyPr/>
                    <a:lstStyle/>
                    <a:p>
                      <a:pPr algn="ctr" fontAlgn="b"/>
                      <a:r>
                        <a:rPr lang="en-US" sz="1100" b="0" i="0" u="none" strike="noStrike" dirty="0">
                          <a:solidFill>
                            <a:srgbClr val="000000"/>
                          </a:solidFill>
                          <a:effectLst/>
                          <a:latin typeface="Calibri"/>
                        </a:rPr>
                        <a:t>-0.0336</a:t>
                      </a:r>
                    </a:p>
                  </a:txBody>
                  <a:tcPr marL="9525" marR="9525" marT="9525" marB="0" anchor="ctr"/>
                </a:tc>
              </a:tr>
            </a:tbl>
          </a:graphicData>
        </a:graphic>
      </p:graphicFrame>
    </p:spTree>
    <p:extLst>
      <p:ext uri="{BB962C8B-B14F-4D97-AF65-F5344CB8AC3E}">
        <p14:creationId xmlns:p14="http://schemas.microsoft.com/office/powerpoint/2010/main" val="3434115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620000" cy="308371"/>
          </a:xfrm>
        </p:spPr>
        <p:txBody>
          <a:bodyPr>
            <a:normAutofit fontScale="90000"/>
          </a:bodyPr>
          <a:lstStyle/>
          <a:p>
            <a:r>
              <a:rPr lang="en-IN" sz="2400" dirty="0" smtClean="0"/>
              <a:t>Correlation Plot between Variables</a:t>
            </a:r>
            <a:endParaRPr lang="en-US" sz="20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pic>
        <p:nvPicPr>
          <p:cNvPr id="2050" name="Picture 2" descr="E:\project\Assignment\cor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787402" y="-1127246"/>
            <a:ext cx="4572000" cy="7855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413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620000" cy="308371"/>
          </a:xfrm>
        </p:spPr>
        <p:txBody>
          <a:bodyPr>
            <a:normAutofit fontScale="90000"/>
          </a:bodyPr>
          <a:lstStyle/>
          <a:p>
            <a:r>
              <a:rPr lang="en-IN" sz="2400" dirty="0" smtClean="0"/>
              <a:t>Feature Engineering – Creating Dummy Variables</a:t>
            </a:r>
            <a:endParaRPr lang="en-US" sz="20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60224994"/>
              </p:ext>
            </p:extLst>
          </p:nvPr>
        </p:nvGraphicFramePr>
        <p:xfrm>
          <a:off x="609600" y="819151"/>
          <a:ext cx="5867400" cy="4121241"/>
        </p:xfrm>
        <a:graphic>
          <a:graphicData uri="http://schemas.openxmlformats.org/drawingml/2006/table">
            <a:tbl>
              <a:tblPr firstRow="1">
                <a:tableStyleId>{6E25E649-3F16-4E02-A733-19D2CDBF48F0}</a:tableStyleId>
              </a:tblPr>
              <a:tblGrid>
                <a:gridCol w="5867400"/>
              </a:tblGrid>
              <a:tr h="298359">
                <a:tc>
                  <a:txBody>
                    <a:bodyPr/>
                    <a:lstStyle/>
                    <a:p>
                      <a:r>
                        <a:rPr lang="en-IN" sz="1400" dirty="0" smtClean="0"/>
                        <a:t>List of Variables</a:t>
                      </a:r>
                    </a:p>
                  </a:txBody>
                  <a:tcPr anchor="ctr"/>
                </a:tc>
              </a:tr>
              <a:tr h="3816441">
                <a:tc>
                  <a:txBody>
                    <a:bodyPr/>
                    <a:lstStyle/>
                    <a:p>
                      <a:pPr marL="342900" indent="-342900">
                        <a:lnSpc>
                          <a:spcPct val="150000"/>
                        </a:lnSpc>
                        <a:buAutoNum type="arabicPeriod"/>
                      </a:pPr>
                      <a:r>
                        <a:rPr lang="en-IN" sz="1400" dirty="0" smtClean="0"/>
                        <a:t>Term  - #</a:t>
                      </a:r>
                      <a:r>
                        <a:rPr lang="en-IN" sz="1400" baseline="0" dirty="0" smtClean="0"/>
                        <a:t> of payments on the loan</a:t>
                      </a:r>
                      <a:endParaRPr lang="en-IN" sz="1400" dirty="0" smtClean="0"/>
                    </a:p>
                    <a:p>
                      <a:pPr marL="342900" indent="-342900">
                        <a:lnSpc>
                          <a:spcPct val="150000"/>
                        </a:lnSpc>
                        <a:buAutoNum type="arabicPeriod"/>
                      </a:pPr>
                      <a:r>
                        <a:rPr lang="en-US" sz="1400" dirty="0" smtClean="0"/>
                        <a:t>Grade – Loan</a:t>
                      </a:r>
                      <a:r>
                        <a:rPr lang="en-US" sz="1400" baseline="0" dirty="0" smtClean="0"/>
                        <a:t> grade system assigned</a:t>
                      </a:r>
                      <a:endParaRPr lang="en-US" sz="1400" dirty="0" smtClean="0"/>
                    </a:p>
                    <a:p>
                      <a:pPr marL="342900" indent="-342900">
                        <a:lnSpc>
                          <a:spcPct val="150000"/>
                        </a:lnSpc>
                        <a:buAutoNum type="arabicPeriod"/>
                      </a:pPr>
                      <a:r>
                        <a:rPr lang="en-US" sz="1400" dirty="0" smtClean="0"/>
                        <a:t>Emp_length – Applicant</a:t>
                      </a:r>
                      <a:r>
                        <a:rPr lang="en-US" sz="1400" baseline="0" dirty="0" smtClean="0"/>
                        <a:t> employment history </a:t>
                      </a:r>
                      <a:endParaRPr lang="en-US" sz="1400" dirty="0" smtClean="0"/>
                    </a:p>
                    <a:p>
                      <a:pPr marL="342900" indent="-342900">
                        <a:lnSpc>
                          <a:spcPct val="150000"/>
                        </a:lnSpc>
                        <a:buAutoNum type="arabicPeriod"/>
                      </a:pPr>
                      <a:r>
                        <a:rPr lang="en-US" sz="1400" dirty="0" smtClean="0"/>
                        <a:t>Home_ownership – Residing </a:t>
                      </a:r>
                      <a:r>
                        <a:rPr lang="en-US" sz="1400" baseline="0" dirty="0" smtClean="0"/>
                        <a:t>status of the applicant</a:t>
                      </a:r>
                      <a:endParaRPr lang="en-US" sz="1400" dirty="0" smtClean="0"/>
                    </a:p>
                    <a:p>
                      <a:pPr marL="342900" indent="-342900">
                        <a:lnSpc>
                          <a:spcPct val="150000"/>
                        </a:lnSpc>
                        <a:buAutoNum type="arabicPeriod"/>
                      </a:pPr>
                      <a:r>
                        <a:rPr lang="en-US" sz="1400" dirty="0" smtClean="0"/>
                        <a:t>Verification – Applicant Income source verified status</a:t>
                      </a:r>
                    </a:p>
                    <a:p>
                      <a:pPr marL="342900" indent="-342900">
                        <a:lnSpc>
                          <a:spcPct val="150000"/>
                        </a:lnSpc>
                        <a:buAutoNum type="arabicPeriod"/>
                      </a:pPr>
                      <a:r>
                        <a:rPr lang="en-IN" sz="1400" dirty="0" smtClean="0"/>
                        <a:t>Purpose – Reason</a:t>
                      </a:r>
                      <a:r>
                        <a:rPr lang="en-IN" sz="1400" baseline="0" dirty="0" smtClean="0"/>
                        <a:t> for applying loan -  </a:t>
                      </a:r>
                      <a:endParaRPr lang="en-IN" sz="1400" dirty="0" smtClean="0"/>
                    </a:p>
                    <a:p>
                      <a:pPr marL="342900" indent="-342900">
                        <a:lnSpc>
                          <a:spcPct val="150000"/>
                        </a:lnSpc>
                        <a:buAutoNum type="arabicPeriod"/>
                      </a:pPr>
                      <a:r>
                        <a:rPr lang="en-IN" sz="1400" dirty="0" smtClean="0"/>
                        <a:t>Inq_last_6mths – Queries raised by</a:t>
                      </a:r>
                      <a:r>
                        <a:rPr lang="en-IN" sz="1400" baseline="0" dirty="0" smtClean="0"/>
                        <a:t> the applicant in last 6 months for applying loan</a:t>
                      </a:r>
                      <a:endParaRPr lang="en-IN" sz="1400" dirty="0" smtClean="0"/>
                    </a:p>
                    <a:p>
                      <a:pPr marL="342900" indent="-342900">
                        <a:lnSpc>
                          <a:spcPct val="150000"/>
                        </a:lnSpc>
                        <a:buAutoNum type="arabicPeriod"/>
                      </a:pPr>
                      <a:r>
                        <a:rPr lang="en-IN" sz="1400" dirty="0" smtClean="0"/>
                        <a:t>Initial_list _status – Status</a:t>
                      </a:r>
                      <a:r>
                        <a:rPr lang="en-IN" sz="1400" baseline="0" dirty="0" smtClean="0"/>
                        <a:t> of the loan application</a:t>
                      </a:r>
                      <a:endParaRPr lang="en-IN" sz="1400" dirty="0" smtClean="0"/>
                    </a:p>
                    <a:p>
                      <a:pPr marL="342900" indent="-342900">
                        <a:lnSpc>
                          <a:spcPct val="150000"/>
                        </a:lnSpc>
                        <a:buAutoNum type="arabicPeriod"/>
                      </a:pPr>
                      <a:r>
                        <a:rPr lang="en-IN" sz="1400" dirty="0" smtClean="0"/>
                        <a:t>Next_pymnt_d – Payment</a:t>
                      </a:r>
                      <a:r>
                        <a:rPr lang="en-IN" sz="1400" baseline="0" dirty="0" smtClean="0"/>
                        <a:t> date for the current loan/mortgage if any</a:t>
                      </a:r>
                      <a:endParaRPr lang="en-IN" sz="1400" dirty="0" smtClean="0"/>
                    </a:p>
                    <a:p>
                      <a:pPr marL="342900" indent="-342900">
                        <a:lnSpc>
                          <a:spcPct val="150000"/>
                        </a:lnSpc>
                        <a:buAutoNum type="arabicPeriod"/>
                      </a:pPr>
                      <a:r>
                        <a:rPr lang="en-IN" sz="1400" dirty="0" smtClean="0"/>
                        <a:t>Application – Individual or joint</a:t>
                      </a:r>
                    </a:p>
                  </a:txBody>
                  <a:tcPr/>
                </a:tc>
              </a:tr>
            </a:tbl>
          </a:graphicData>
        </a:graphic>
      </p:graphicFrame>
    </p:spTree>
    <p:extLst>
      <p:ext uri="{BB962C8B-B14F-4D97-AF65-F5344CB8AC3E}">
        <p14:creationId xmlns:p14="http://schemas.microsoft.com/office/powerpoint/2010/main" val="2822310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620000" cy="308371"/>
          </a:xfrm>
        </p:spPr>
        <p:txBody>
          <a:bodyPr>
            <a:normAutofit fontScale="90000"/>
          </a:bodyPr>
          <a:lstStyle/>
          <a:p>
            <a:r>
              <a:rPr lang="en-IN" sz="2400" dirty="0"/>
              <a:t>Datasets Preparation for Model Building</a:t>
            </a:r>
            <a:endParaRPr lang="en-US" sz="20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573983455"/>
              </p:ext>
            </p:extLst>
          </p:nvPr>
        </p:nvGraphicFramePr>
        <p:xfrm>
          <a:off x="609600" y="819151"/>
          <a:ext cx="7315200" cy="822960"/>
        </p:xfrm>
        <a:graphic>
          <a:graphicData uri="http://schemas.openxmlformats.org/drawingml/2006/table">
            <a:tbl>
              <a:tblPr firstRow="1">
                <a:tableStyleId>{6E25E649-3F16-4E02-A733-19D2CDBF48F0}</a:tableStyleId>
              </a:tblPr>
              <a:tblGrid>
                <a:gridCol w="7315200"/>
              </a:tblGrid>
              <a:tr h="298359">
                <a:tc>
                  <a:txBody>
                    <a:bodyPr/>
                    <a:lstStyle/>
                    <a:p>
                      <a:pPr algn="just"/>
                      <a:r>
                        <a:rPr lang="en-IN" sz="1400" dirty="0" smtClean="0"/>
                        <a:t>Preparation</a:t>
                      </a:r>
                    </a:p>
                  </a:txBody>
                  <a:tcPr anchor="ctr"/>
                </a:tc>
              </a:tr>
              <a:tr h="298359">
                <a:tc>
                  <a:txBody>
                    <a:bodyPr/>
                    <a:lstStyle/>
                    <a:p>
                      <a:pPr algn="just"/>
                      <a:r>
                        <a:rPr lang="en-IN" sz="1400" dirty="0" smtClean="0"/>
                        <a:t>As per business</a:t>
                      </a:r>
                      <a:r>
                        <a:rPr lang="en-IN" sz="1400" baseline="0" dirty="0" smtClean="0"/>
                        <a:t> guidelines train data consider till May’2015, from June’2015 till December’2015 for test data.</a:t>
                      </a:r>
                      <a:endParaRPr lang="en-IN" sz="1400" dirty="0" smtClean="0"/>
                    </a:p>
                  </a:txBody>
                  <a:tcPr anchor="ctr"/>
                </a:tc>
              </a:tr>
            </a:tbl>
          </a:graphicData>
        </a:graphic>
      </p:graphicFrame>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876425"/>
            <a:ext cx="354330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3062861170"/>
              </p:ext>
            </p:extLst>
          </p:nvPr>
        </p:nvGraphicFramePr>
        <p:xfrm>
          <a:off x="533400" y="2571750"/>
          <a:ext cx="7543800" cy="1463040"/>
        </p:xfrm>
        <a:graphic>
          <a:graphicData uri="http://schemas.openxmlformats.org/drawingml/2006/table">
            <a:tbl>
              <a:tblPr firstRow="1">
                <a:tableStyleId>{6E25E649-3F16-4E02-A733-19D2CDBF48F0}</a:tableStyleId>
              </a:tblPr>
              <a:tblGrid>
                <a:gridCol w="7543800"/>
              </a:tblGrid>
              <a:tr h="298359">
                <a:tc>
                  <a:txBody>
                    <a:bodyPr/>
                    <a:lstStyle/>
                    <a:p>
                      <a:pPr algn="just"/>
                      <a:r>
                        <a:rPr lang="en-IN" sz="1400" dirty="0" smtClean="0"/>
                        <a:t>Scaling</a:t>
                      </a:r>
                      <a:r>
                        <a:rPr lang="en-IN" sz="1400" baseline="0" dirty="0" smtClean="0"/>
                        <a:t> the Train Dataset</a:t>
                      </a:r>
                      <a:endParaRPr lang="en-IN" sz="1400" dirty="0" smtClean="0"/>
                    </a:p>
                  </a:txBody>
                  <a:tcPr anchor="ctr"/>
                </a:tc>
              </a:tr>
              <a:tr h="298359">
                <a:tc>
                  <a:txBody>
                    <a:bodyPr/>
                    <a:lstStyle/>
                    <a:p>
                      <a:pPr algn="just"/>
                      <a:r>
                        <a:rPr lang="en-IN" sz="1400" dirty="0" smtClean="0"/>
                        <a:t>Dataset is skewed will used MinMaxScaler</a:t>
                      </a:r>
                      <a:r>
                        <a:rPr lang="en-IN" sz="1400" baseline="0" dirty="0" smtClean="0"/>
                        <a:t> method to normalization the data. </a:t>
                      </a:r>
                      <a:r>
                        <a:rPr lang="en-IN" sz="1400" dirty="0" smtClean="0"/>
                        <a:t>MinMaxScaler is to rescale variables into the range [0,1], scaler is defined, fit on the whole dataset and then used to create a transformed version of the dataset with each column normalized independently, that the largest raw value for each column now has the value 1.0 and the smallest value for each column now has the value 0.0.</a:t>
                      </a:r>
                    </a:p>
                  </a:txBody>
                  <a:tcPr anchor="ctr"/>
                </a:tc>
              </a:tr>
            </a:tbl>
          </a:graphicData>
        </a:graphic>
      </p:graphicFrame>
    </p:spTree>
    <p:extLst>
      <p:ext uri="{BB962C8B-B14F-4D97-AF65-F5344CB8AC3E}">
        <p14:creationId xmlns:p14="http://schemas.microsoft.com/office/powerpoint/2010/main" val="1882042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620000" cy="308371"/>
          </a:xfrm>
        </p:spPr>
        <p:txBody>
          <a:bodyPr>
            <a:normAutofit fontScale="90000"/>
          </a:bodyPr>
          <a:lstStyle/>
          <a:p>
            <a:r>
              <a:rPr lang="en-IN" sz="2400" dirty="0"/>
              <a:t>Datasets Preparation for Model Building</a:t>
            </a:r>
            <a:endParaRPr lang="en-US" sz="20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470217415"/>
              </p:ext>
            </p:extLst>
          </p:nvPr>
        </p:nvGraphicFramePr>
        <p:xfrm>
          <a:off x="609600" y="819151"/>
          <a:ext cx="7315200" cy="1676400"/>
        </p:xfrm>
        <a:graphic>
          <a:graphicData uri="http://schemas.openxmlformats.org/drawingml/2006/table">
            <a:tbl>
              <a:tblPr firstRow="1">
                <a:tableStyleId>{6E25E649-3F16-4E02-A733-19D2CDBF48F0}</a:tableStyleId>
              </a:tblPr>
              <a:tblGrid>
                <a:gridCol w="7315200"/>
              </a:tblGrid>
              <a:tr h="298359">
                <a:tc>
                  <a:txBody>
                    <a:bodyPr/>
                    <a:lstStyle/>
                    <a:p>
                      <a:pPr algn="just"/>
                      <a:r>
                        <a:rPr lang="en-IN" sz="1400" dirty="0" smtClean="0"/>
                        <a:t>Over or Under Sampling the Minority Variables </a:t>
                      </a:r>
                      <a:r>
                        <a:rPr lang="en-IN" sz="1400" baseline="0" dirty="0" smtClean="0"/>
                        <a:t> - SMOTE</a:t>
                      </a:r>
                      <a:endParaRPr lang="en-IN" sz="1400" dirty="0" smtClean="0"/>
                    </a:p>
                  </a:txBody>
                  <a:tcPr anchor="ctr"/>
                </a:tc>
              </a:tr>
              <a:tr h="298359">
                <a:tc>
                  <a:txBody>
                    <a:bodyPr/>
                    <a:lstStyle/>
                    <a:p>
                      <a:pPr algn="just"/>
                      <a:r>
                        <a:rPr lang="en-IN" sz="1400" dirty="0" smtClean="0"/>
                        <a:t>Synthetic Minority Oversampling Technique - works by selecting examples that are close in the feature space, drawing a line between the examples in the feature space and drawing a new sample at a point along that line. Specifically, a random example from the minority class is first chosen. Then k of the nearest neighbour's for that example are found (typically k=5). A randomly selected neighbour is chosen and a synthetic example is created at a randomly selected point between the two examples in feature space.</a:t>
                      </a:r>
                    </a:p>
                  </a:txBody>
                  <a:tcPr anchor="ctr"/>
                </a:tc>
              </a:tr>
            </a:tbl>
          </a:graphicData>
        </a:graphic>
      </p:graphicFrame>
      <p:sp>
        <p:nvSpPr>
          <p:cNvPr id="3" name="Rectangle 2"/>
          <p:cNvSpPr/>
          <p:nvPr/>
        </p:nvSpPr>
        <p:spPr>
          <a:xfrm>
            <a:off x="685800" y="4656951"/>
            <a:ext cx="7391400" cy="276999"/>
          </a:xfrm>
          <a:prstGeom prst="rect">
            <a:avLst/>
          </a:prstGeom>
        </p:spPr>
        <p:txBody>
          <a:bodyPr wrap="square">
            <a:spAutoFit/>
          </a:bodyPr>
          <a:lstStyle/>
          <a:p>
            <a:r>
              <a:rPr lang="en-US" baseline="-25000" dirty="0">
                <a:hlinkClick r:id="rId2"/>
              </a:rPr>
              <a:t>https://machinelearningmastery.com/smote-oversampling-for-imbalanced-classification/</a:t>
            </a:r>
            <a:endParaRPr lang="en-US" baseline="-25000" dirty="0"/>
          </a:p>
        </p:txBody>
      </p:sp>
      <p:pic>
        <p:nvPicPr>
          <p:cNvPr id="12290"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 y="2487404"/>
            <a:ext cx="5582897" cy="2228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4619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620000" cy="308371"/>
          </a:xfrm>
        </p:spPr>
        <p:txBody>
          <a:bodyPr>
            <a:normAutofit fontScale="90000"/>
          </a:bodyPr>
          <a:lstStyle/>
          <a:p>
            <a:r>
              <a:rPr lang="en-IN" sz="2400" dirty="0" smtClean="0"/>
              <a:t>Model </a:t>
            </a:r>
            <a:r>
              <a:rPr lang="en-IN" sz="2400" dirty="0"/>
              <a:t>Building</a:t>
            </a:r>
            <a:endParaRPr lang="en-US" sz="20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269555217"/>
              </p:ext>
            </p:extLst>
          </p:nvPr>
        </p:nvGraphicFramePr>
        <p:xfrm>
          <a:off x="533400" y="646113"/>
          <a:ext cx="4495800" cy="1828800"/>
        </p:xfrm>
        <a:graphic>
          <a:graphicData uri="http://schemas.openxmlformats.org/drawingml/2006/table">
            <a:tbl>
              <a:tblPr firstRow="1">
                <a:tableStyleId>{6E25E649-3F16-4E02-A733-19D2CDBF48F0}</a:tableStyleId>
              </a:tblPr>
              <a:tblGrid>
                <a:gridCol w="2247900"/>
                <a:gridCol w="2247900"/>
              </a:tblGrid>
              <a:tr h="251080">
                <a:tc gridSpan="2">
                  <a:txBody>
                    <a:bodyPr/>
                    <a:lstStyle/>
                    <a:p>
                      <a:pPr algn="just"/>
                      <a:r>
                        <a:rPr lang="en-IN" sz="1200" dirty="0" smtClean="0"/>
                        <a:t>Running classifier techniques on Train Dataset</a:t>
                      </a:r>
                    </a:p>
                  </a:txBody>
                  <a:tcPr anchor="ctr"/>
                </a:tc>
                <a:tc hMerge="1">
                  <a:txBody>
                    <a:bodyPr/>
                    <a:lstStyle/>
                    <a:p>
                      <a:pPr algn="just"/>
                      <a:endParaRPr lang="en-IN" sz="1200" dirty="0" smtClean="0"/>
                    </a:p>
                  </a:txBody>
                  <a:tcPr anchor="ctr"/>
                </a:tc>
              </a:tr>
              <a:tr h="1522157">
                <a:tc>
                  <a:txBody>
                    <a:bodyPr/>
                    <a:lstStyle/>
                    <a:p>
                      <a:pPr marL="0" indent="0" algn="just">
                        <a:buNone/>
                      </a:pPr>
                      <a:r>
                        <a:rPr lang="en-IN" sz="1200" baseline="0" dirty="0" smtClean="0"/>
                        <a:t>Classifier Methods</a:t>
                      </a:r>
                    </a:p>
                    <a:p>
                      <a:pPr marL="800100" lvl="1" indent="-342900" algn="l">
                        <a:buAutoNum type="arabicPeriod"/>
                      </a:pPr>
                      <a:r>
                        <a:rPr lang="en-IN" sz="1200" baseline="0" dirty="0" smtClean="0"/>
                        <a:t>Logistic Regression</a:t>
                      </a:r>
                    </a:p>
                    <a:p>
                      <a:pPr marL="800100" lvl="1" indent="-342900" algn="l">
                        <a:buAutoNum type="arabicPeriod"/>
                      </a:pPr>
                      <a:r>
                        <a:rPr lang="en-IN" sz="1200" baseline="0" dirty="0" smtClean="0"/>
                        <a:t>Gradient Boosting</a:t>
                      </a:r>
                    </a:p>
                    <a:p>
                      <a:pPr marL="800100" lvl="1" indent="-342900" algn="l">
                        <a:buAutoNum type="arabicPeriod"/>
                      </a:pPr>
                      <a:r>
                        <a:rPr lang="en-IN" sz="1200" baseline="0" dirty="0" smtClean="0"/>
                        <a:t>Random Forest</a:t>
                      </a:r>
                    </a:p>
                    <a:p>
                      <a:pPr marL="800100" lvl="1" indent="-342900" algn="l">
                        <a:buAutoNum type="arabicPeriod"/>
                      </a:pPr>
                      <a:r>
                        <a:rPr lang="en-IN" sz="1200" baseline="0" dirty="0" smtClean="0"/>
                        <a:t>Naïve  Bayes</a:t>
                      </a:r>
                    </a:p>
                    <a:p>
                      <a:pPr marL="0" lvl="0" indent="0" algn="l">
                        <a:buNone/>
                      </a:pPr>
                      <a:r>
                        <a:rPr lang="en-IN" sz="1200" baseline="0" dirty="0" smtClean="0"/>
                        <a:t>GridSearchCV </a:t>
                      </a:r>
                    </a:p>
                    <a:p>
                      <a:pPr marL="800100" lvl="1" indent="-342900" algn="l">
                        <a:buAutoNum type="arabicPeriod"/>
                      </a:pPr>
                      <a:r>
                        <a:rPr lang="en-IN" sz="1200" baseline="0" dirty="0" smtClean="0"/>
                        <a:t>Parameters – Basic parameters</a:t>
                      </a:r>
                    </a:p>
                  </a:txBody>
                  <a:tcPr/>
                </a:tc>
                <a:tc>
                  <a:txBody>
                    <a:bodyPr/>
                    <a:lstStyle/>
                    <a:p>
                      <a:pPr marL="0" lvl="0" indent="0" algn="just">
                        <a:buNone/>
                      </a:pPr>
                      <a:r>
                        <a:rPr lang="en-IN" sz="1200" baseline="0" dirty="0" smtClean="0"/>
                        <a:t>Metrics/Scores  - </a:t>
                      </a:r>
                    </a:p>
                    <a:p>
                      <a:pPr marL="800100" lvl="1" indent="-342900" algn="just">
                        <a:buAutoNum type="arabicPeriod"/>
                      </a:pPr>
                      <a:r>
                        <a:rPr lang="en-IN" sz="1200" baseline="0" dirty="0" smtClean="0"/>
                        <a:t>Recall</a:t>
                      </a:r>
                    </a:p>
                    <a:p>
                      <a:pPr marL="800100" lvl="1" indent="-342900" algn="just">
                        <a:buAutoNum type="arabicPeriod"/>
                      </a:pPr>
                      <a:r>
                        <a:rPr lang="en-IN" sz="1200" baseline="0" dirty="0" smtClean="0"/>
                        <a:t>Precision</a:t>
                      </a:r>
                    </a:p>
                    <a:p>
                      <a:pPr marL="800100" lvl="1" indent="-342900" algn="just">
                        <a:buAutoNum type="arabicPeriod"/>
                      </a:pPr>
                      <a:r>
                        <a:rPr lang="en-IN" sz="1200" baseline="0" dirty="0" smtClean="0"/>
                        <a:t>ROC_AUC</a:t>
                      </a:r>
                    </a:p>
                    <a:p>
                      <a:pPr marL="800100" lvl="1" indent="-342900" algn="just">
                        <a:buAutoNum type="arabicPeriod"/>
                      </a:pPr>
                      <a:r>
                        <a:rPr lang="en-IN" sz="1200" baseline="0" dirty="0" smtClean="0"/>
                        <a:t>F1_score</a:t>
                      </a:r>
                    </a:p>
                    <a:p>
                      <a:pPr marL="800100" lvl="1" indent="-342900" algn="just">
                        <a:buAutoNum type="arabicPeriod"/>
                      </a:pPr>
                      <a:r>
                        <a:rPr lang="en-IN" sz="1200" baseline="0" dirty="0" smtClean="0"/>
                        <a:t>CV Best Score</a:t>
                      </a: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21533828"/>
              </p:ext>
            </p:extLst>
          </p:nvPr>
        </p:nvGraphicFramePr>
        <p:xfrm>
          <a:off x="457200" y="2647950"/>
          <a:ext cx="4419600" cy="2209800"/>
        </p:xfrm>
        <a:graphic>
          <a:graphicData uri="http://schemas.openxmlformats.org/drawingml/2006/table">
            <a:tbl>
              <a:tblPr firstRow="1" firstCol="1">
                <a:tableStyleId>{6E25E649-3F16-4E02-A733-19D2CDBF48F0}</a:tableStyleId>
              </a:tblPr>
              <a:tblGrid>
                <a:gridCol w="736600"/>
                <a:gridCol w="736600"/>
                <a:gridCol w="736600"/>
                <a:gridCol w="736600"/>
                <a:gridCol w="736600"/>
                <a:gridCol w="736600"/>
              </a:tblGrid>
              <a:tr h="441960">
                <a:tc>
                  <a:txBody>
                    <a:bodyPr/>
                    <a:lstStyle/>
                    <a:p>
                      <a:pPr algn="ctr" fontAlgn="ctr"/>
                      <a:r>
                        <a:rPr lang="en-US" sz="1100" dirty="0" smtClean="0">
                          <a:effectLst/>
                        </a:rPr>
                        <a:t>Model</a:t>
                      </a:r>
                      <a:endParaRPr lang="en-US" sz="1100" b="1" dirty="0">
                        <a:effectLst/>
                      </a:endParaRPr>
                    </a:p>
                  </a:txBody>
                  <a:tcPr marL="87816" marR="87816" marT="43908" marB="43908" anchor="ctr"/>
                </a:tc>
                <a:tc>
                  <a:txBody>
                    <a:bodyPr/>
                    <a:lstStyle/>
                    <a:p>
                      <a:pPr algn="ctr" fontAlgn="ctr"/>
                      <a:r>
                        <a:rPr lang="en-US" sz="1100" dirty="0" smtClean="0">
                          <a:effectLst/>
                        </a:rPr>
                        <a:t>Best score</a:t>
                      </a:r>
                      <a:endParaRPr lang="en-US" sz="1100" b="1" dirty="0">
                        <a:effectLst/>
                      </a:endParaRPr>
                    </a:p>
                  </a:txBody>
                  <a:tcPr marL="87816" marR="87816" marT="43908" marB="43908" anchor="ctr"/>
                </a:tc>
                <a:tc>
                  <a:txBody>
                    <a:bodyPr/>
                    <a:lstStyle/>
                    <a:p>
                      <a:pPr algn="ctr" fontAlgn="ctr"/>
                      <a:r>
                        <a:rPr lang="en-IN" sz="1100" dirty="0" smtClean="0">
                          <a:effectLst/>
                        </a:rPr>
                        <a:t>Roc_Auc</a:t>
                      </a:r>
                    </a:p>
                    <a:p>
                      <a:pPr algn="ctr" fontAlgn="ctr"/>
                      <a:r>
                        <a:rPr lang="en-IN" sz="1100" dirty="0" smtClean="0">
                          <a:effectLst/>
                        </a:rPr>
                        <a:t>score</a:t>
                      </a:r>
                      <a:endParaRPr lang="en-US" sz="1100" b="1" dirty="0">
                        <a:effectLst/>
                      </a:endParaRPr>
                    </a:p>
                  </a:txBody>
                  <a:tcPr marL="87816" marR="87816" marT="43908" marB="43908" anchor="ctr"/>
                </a:tc>
                <a:tc>
                  <a:txBody>
                    <a:bodyPr/>
                    <a:lstStyle/>
                    <a:p>
                      <a:pPr algn="ctr" fontAlgn="ctr"/>
                      <a:r>
                        <a:rPr lang="en-US" sz="1100" dirty="0" smtClean="0">
                          <a:effectLst/>
                        </a:rPr>
                        <a:t>Precision</a:t>
                      </a:r>
                    </a:p>
                    <a:p>
                      <a:pPr algn="ctr" fontAlgn="ctr"/>
                      <a:r>
                        <a:rPr lang="en-US" sz="1100" dirty="0" smtClean="0">
                          <a:effectLst/>
                        </a:rPr>
                        <a:t>score</a:t>
                      </a:r>
                      <a:endParaRPr lang="en-US" sz="1100" b="1" dirty="0">
                        <a:effectLst/>
                      </a:endParaRPr>
                    </a:p>
                  </a:txBody>
                  <a:tcPr marL="87816" marR="87816" marT="43908" marB="43908" anchor="ctr"/>
                </a:tc>
                <a:tc>
                  <a:txBody>
                    <a:bodyPr/>
                    <a:lstStyle/>
                    <a:p>
                      <a:pPr algn="ctr" fontAlgn="ctr"/>
                      <a:r>
                        <a:rPr lang="en-US" sz="1100" dirty="0" smtClean="0">
                          <a:effectLst/>
                        </a:rPr>
                        <a:t>Recall</a:t>
                      </a:r>
                    </a:p>
                    <a:p>
                      <a:pPr algn="ctr" fontAlgn="ctr"/>
                      <a:r>
                        <a:rPr lang="en-US" sz="1100" dirty="0" smtClean="0">
                          <a:effectLst/>
                        </a:rPr>
                        <a:t>score</a:t>
                      </a:r>
                      <a:endParaRPr lang="en-US" sz="1100" b="1" dirty="0">
                        <a:effectLst/>
                      </a:endParaRPr>
                    </a:p>
                  </a:txBody>
                  <a:tcPr marL="87816" marR="87816" marT="43908" marB="43908" anchor="ctr"/>
                </a:tc>
                <a:tc>
                  <a:txBody>
                    <a:bodyPr/>
                    <a:lstStyle/>
                    <a:p>
                      <a:pPr algn="ctr" fontAlgn="ctr"/>
                      <a:r>
                        <a:rPr lang="en-US" sz="1100" dirty="0" smtClean="0">
                          <a:effectLst/>
                        </a:rPr>
                        <a:t>F1</a:t>
                      </a:r>
                    </a:p>
                    <a:p>
                      <a:pPr algn="ctr" fontAlgn="ctr"/>
                      <a:r>
                        <a:rPr lang="en-US" sz="1100" dirty="0" smtClean="0">
                          <a:effectLst/>
                        </a:rPr>
                        <a:t>score</a:t>
                      </a:r>
                      <a:endParaRPr lang="en-US" sz="1100" b="1" dirty="0">
                        <a:effectLst/>
                      </a:endParaRPr>
                    </a:p>
                  </a:txBody>
                  <a:tcPr marL="87816" marR="87816" marT="43908" marB="43908" anchor="ctr"/>
                </a:tc>
              </a:tr>
              <a:tr h="441960">
                <a:tc>
                  <a:txBody>
                    <a:bodyPr/>
                    <a:lstStyle/>
                    <a:p>
                      <a:pPr marL="0" algn="ctr" defTabSz="914400" rtl="0" eaLnBrk="1" fontAlgn="ctr" latinLnBrk="0" hangingPunct="1"/>
                      <a:r>
                        <a:rPr lang="en-US" sz="1100" kern="1200" dirty="0" smtClean="0">
                          <a:solidFill>
                            <a:schemeClr val="tx2">
                              <a:lumMod val="50000"/>
                            </a:schemeClr>
                          </a:solidFill>
                          <a:effectLst/>
                        </a:rPr>
                        <a:t>Logistic</a:t>
                      </a:r>
                      <a:r>
                        <a:rPr lang="en-US" sz="1100" kern="1200" baseline="0" dirty="0" smtClean="0">
                          <a:solidFill>
                            <a:schemeClr val="tx2">
                              <a:lumMod val="50000"/>
                            </a:schemeClr>
                          </a:solidFill>
                          <a:effectLst/>
                        </a:rPr>
                        <a:t> </a:t>
                      </a:r>
                      <a:r>
                        <a:rPr lang="en-US" sz="1100" kern="1200" dirty="0" smtClean="0">
                          <a:solidFill>
                            <a:schemeClr val="tx2">
                              <a:lumMod val="50000"/>
                            </a:schemeClr>
                          </a:solidFill>
                          <a:effectLst/>
                        </a:rPr>
                        <a:t>Regression</a:t>
                      </a:r>
                      <a:endParaRPr lang="en-US" sz="1100" b="1" kern="1200" dirty="0">
                        <a:solidFill>
                          <a:schemeClr val="tx2">
                            <a:lumMod val="50000"/>
                          </a:schemeClr>
                        </a:solidFill>
                        <a:effectLst/>
                        <a:latin typeface="+mn-lt"/>
                        <a:ea typeface="+mn-ea"/>
                        <a:cs typeface="+mn-cs"/>
                      </a:endParaRPr>
                    </a:p>
                  </a:txBody>
                  <a:tcPr marL="9525" marR="9525" marT="9525" marB="0" anchor="ctr">
                    <a:solidFill>
                      <a:srgbClr val="00B0F0"/>
                    </a:solidFill>
                  </a:tcPr>
                </a:tc>
                <a:tc>
                  <a:txBody>
                    <a:bodyPr/>
                    <a:lstStyle/>
                    <a:p>
                      <a:pPr algn="ctr" fontAlgn="ctr"/>
                      <a:r>
                        <a:rPr lang="en-US" sz="1000" b="1" u="none" strike="noStrike" dirty="0">
                          <a:solidFill>
                            <a:schemeClr val="tx2">
                              <a:lumMod val="50000"/>
                            </a:schemeClr>
                          </a:solidFill>
                          <a:effectLst/>
                        </a:rPr>
                        <a:t>0.990</a:t>
                      </a:r>
                      <a:endParaRPr lang="en-US" sz="1000" b="1" i="0" u="none" strike="noStrike" dirty="0">
                        <a:solidFill>
                          <a:schemeClr val="tx2">
                            <a:lumMod val="50000"/>
                          </a:schemeClr>
                        </a:solidFill>
                        <a:effectLst/>
                        <a:latin typeface="Arial"/>
                      </a:endParaRPr>
                    </a:p>
                  </a:txBody>
                  <a:tcPr marL="9525" marR="9525" marT="9525" marB="0" anchor="ctr">
                    <a:solidFill>
                      <a:srgbClr val="00B0F0"/>
                    </a:solidFill>
                  </a:tcPr>
                </a:tc>
                <a:tc>
                  <a:txBody>
                    <a:bodyPr/>
                    <a:lstStyle/>
                    <a:p>
                      <a:pPr algn="ctr" fontAlgn="ctr"/>
                      <a:r>
                        <a:rPr lang="en-US" sz="1000" b="1" u="none" strike="noStrike" dirty="0">
                          <a:solidFill>
                            <a:schemeClr val="tx2">
                              <a:lumMod val="50000"/>
                            </a:schemeClr>
                          </a:solidFill>
                          <a:effectLst/>
                        </a:rPr>
                        <a:t>0.795</a:t>
                      </a:r>
                      <a:endParaRPr lang="en-US" sz="1000" b="1" i="0" u="none" strike="noStrike" dirty="0">
                        <a:solidFill>
                          <a:schemeClr val="tx2">
                            <a:lumMod val="50000"/>
                          </a:schemeClr>
                        </a:solidFill>
                        <a:effectLst/>
                        <a:latin typeface="Arial"/>
                      </a:endParaRPr>
                    </a:p>
                  </a:txBody>
                  <a:tcPr marL="9525" marR="9525" marT="9525" marB="0" anchor="ctr">
                    <a:solidFill>
                      <a:srgbClr val="00B0F0"/>
                    </a:solidFill>
                  </a:tcPr>
                </a:tc>
                <a:tc>
                  <a:txBody>
                    <a:bodyPr/>
                    <a:lstStyle/>
                    <a:p>
                      <a:pPr algn="ctr" fontAlgn="ctr"/>
                      <a:r>
                        <a:rPr lang="en-US" sz="1000" b="1" u="none" strike="noStrike" dirty="0">
                          <a:solidFill>
                            <a:schemeClr val="tx2">
                              <a:lumMod val="50000"/>
                            </a:schemeClr>
                          </a:solidFill>
                          <a:effectLst/>
                        </a:rPr>
                        <a:t>0.214</a:t>
                      </a:r>
                      <a:endParaRPr lang="en-US" sz="1000" b="1" i="0" u="none" strike="noStrike" dirty="0">
                        <a:solidFill>
                          <a:schemeClr val="tx2">
                            <a:lumMod val="50000"/>
                          </a:schemeClr>
                        </a:solidFill>
                        <a:effectLst/>
                        <a:latin typeface="Arial"/>
                      </a:endParaRPr>
                    </a:p>
                  </a:txBody>
                  <a:tcPr marL="9525" marR="9525" marT="9525" marB="0" anchor="ctr">
                    <a:solidFill>
                      <a:srgbClr val="00B0F0"/>
                    </a:solidFill>
                  </a:tcPr>
                </a:tc>
                <a:tc>
                  <a:txBody>
                    <a:bodyPr/>
                    <a:lstStyle/>
                    <a:p>
                      <a:pPr algn="ctr" fontAlgn="ctr"/>
                      <a:r>
                        <a:rPr lang="en-US" sz="1000" b="1" u="none" strike="noStrike" dirty="0">
                          <a:solidFill>
                            <a:schemeClr val="tx2">
                              <a:lumMod val="50000"/>
                            </a:schemeClr>
                          </a:solidFill>
                          <a:effectLst/>
                        </a:rPr>
                        <a:t>0.850</a:t>
                      </a:r>
                      <a:endParaRPr lang="en-US" sz="1000" b="1" i="0" u="none" strike="noStrike" dirty="0">
                        <a:solidFill>
                          <a:schemeClr val="tx2">
                            <a:lumMod val="50000"/>
                          </a:schemeClr>
                        </a:solidFill>
                        <a:effectLst/>
                        <a:latin typeface="Arial"/>
                      </a:endParaRPr>
                    </a:p>
                  </a:txBody>
                  <a:tcPr marL="9525" marR="9525" marT="9525" marB="0" anchor="ctr">
                    <a:solidFill>
                      <a:srgbClr val="00B0F0"/>
                    </a:solidFill>
                  </a:tcPr>
                </a:tc>
                <a:tc>
                  <a:txBody>
                    <a:bodyPr/>
                    <a:lstStyle/>
                    <a:p>
                      <a:pPr algn="ctr" fontAlgn="ctr"/>
                      <a:r>
                        <a:rPr lang="en-US" sz="1000" b="1" u="none" strike="noStrike" dirty="0">
                          <a:solidFill>
                            <a:schemeClr val="tx2">
                              <a:lumMod val="50000"/>
                            </a:schemeClr>
                          </a:solidFill>
                          <a:effectLst/>
                        </a:rPr>
                        <a:t>0.342</a:t>
                      </a:r>
                      <a:endParaRPr lang="en-US" sz="1000" b="1" i="0" u="none" strike="noStrike" dirty="0">
                        <a:solidFill>
                          <a:schemeClr val="tx2">
                            <a:lumMod val="50000"/>
                          </a:schemeClr>
                        </a:solidFill>
                        <a:effectLst/>
                        <a:latin typeface="Arial"/>
                      </a:endParaRPr>
                    </a:p>
                  </a:txBody>
                  <a:tcPr marL="9525" marR="9525" marT="9525" marB="0" anchor="ctr">
                    <a:solidFill>
                      <a:srgbClr val="00B0F0"/>
                    </a:solidFill>
                  </a:tcPr>
                </a:tc>
              </a:tr>
              <a:tr h="441960">
                <a:tc>
                  <a:txBody>
                    <a:bodyPr/>
                    <a:lstStyle/>
                    <a:p>
                      <a:pPr marL="0" algn="ctr" defTabSz="914400" rtl="0" eaLnBrk="1" fontAlgn="ctr" latinLnBrk="0" hangingPunct="1"/>
                      <a:r>
                        <a:rPr lang="en-US" sz="1100" kern="1200" dirty="0" smtClean="0">
                          <a:solidFill>
                            <a:schemeClr val="tx2">
                              <a:lumMod val="50000"/>
                            </a:schemeClr>
                          </a:solidFill>
                          <a:effectLst/>
                        </a:rPr>
                        <a:t>Gradient Boosting</a:t>
                      </a:r>
                      <a:endParaRPr lang="en-US" sz="1100" b="1" kern="1200" dirty="0">
                        <a:solidFill>
                          <a:schemeClr val="tx2">
                            <a:lumMod val="50000"/>
                          </a:schemeClr>
                        </a:solidFill>
                        <a:effectLst/>
                        <a:latin typeface="+mn-lt"/>
                        <a:ea typeface="+mn-ea"/>
                        <a:cs typeface="+mn-cs"/>
                      </a:endParaRPr>
                    </a:p>
                  </a:txBody>
                  <a:tcPr marL="9525" marR="9525" marT="9525" marB="0" anchor="ctr"/>
                </a:tc>
                <a:tc>
                  <a:txBody>
                    <a:bodyPr/>
                    <a:lstStyle/>
                    <a:p>
                      <a:pPr algn="ctr" fontAlgn="ctr"/>
                      <a:r>
                        <a:rPr lang="en-US" sz="1000" u="none" strike="noStrike" dirty="0">
                          <a:solidFill>
                            <a:schemeClr val="tx2">
                              <a:lumMod val="50000"/>
                            </a:schemeClr>
                          </a:solidFill>
                          <a:effectLst/>
                        </a:rPr>
                        <a:t>0.994</a:t>
                      </a:r>
                      <a:endParaRPr lang="en-US" sz="1000" b="0" i="0" u="none" strike="noStrike" dirty="0">
                        <a:solidFill>
                          <a:schemeClr val="tx2">
                            <a:lumMod val="50000"/>
                          </a:schemeClr>
                        </a:solidFill>
                        <a:effectLst/>
                        <a:latin typeface="Arial"/>
                      </a:endParaRPr>
                    </a:p>
                  </a:txBody>
                  <a:tcPr marL="9525" marR="9525" marT="9525" marB="0" anchor="ctr"/>
                </a:tc>
                <a:tc>
                  <a:txBody>
                    <a:bodyPr/>
                    <a:lstStyle/>
                    <a:p>
                      <a:pPr algn="ctr" fontAlgn="ctr"/>
                      <a:r>
                        <a:rPr lang="en-US" sz="1000" u="none" strike="noStrike" dirty="0">
                          <a:solidFill>
                            <a:schemeClr val="tx2">
                              <a:lumMod val="50000"/>
                            </a:schemeClr>
                          </a:solidFill>
                          <a:effectLst/>
                        </a:rPr>
                        <a:t>0.892</a:t>
                      </a:r>
                      <a:endParaRPr lang="en-US" sz="1000" b="0" i="0" u="none" strike="noStrike" dirty="0">
                        <a:solidFill>
                          <a:schemeClr val="tx2">
                            <a:lumMod val="50000"/>
                          </a:schemeClr>
                        </a:solidFill>
                        <a:effectLst/>
                        <a:latin typeface="Arial"/>
                      </a:endParaRPr>
                    </a:p>
                  </a:txBody>
                  <a:tcPr marL="9525" marR="9525" marT="9525" marB="0" anchor="ctr"/>
                </a:tc>
                <a:tc>
                  <a:txBody>
                    <a:bodyPr/>
                    <a:lstStyle/>
                    <a:p>
                      <a:pPr algn="ctr" fontAlgn="ctr"/>
                      <a:r>
                        <a:rPr lang="en-US" sz="1000" u="none" strike="noStrike" dirty="0">
                          <a:solidFill>
                            <a:schemeClr val="tx2">
                              <a:lumMod val="50000"/>
                            </a:schemeClr>
                          </a:solidFill>
                          <a:effectLst/>
                        </a:rPr>
                        <a:t>0.986</a:t>
                      </a:r>
                      <a:endParaRPr lang="en-US" sz="1000" b="0" i="0" u="none" strike="noStrike" dirty="0">
                        <a:solidFill>
                          <a:schemeClr val="tx2">
                            <a:lumMod val="50000"/>
                          </a:schemeClr>
                        </a:solidFill>
                        <a:effectLst/>
                        <a:latin typeface="Arial"/>
                      </a:endParaRPr>
                    </a:p>
                  </a:txBody>
                  <a:tcPr marL="9525" marR="9525" marT="9525" marB="0" anchor="ctr"/>
                </a:tc>
                <a:tc>
                  <a:txBody>
                    <a:bodyPr/>
                    <a:lstStyle/>
                    <a:p>
                      <a:pPr algn="ctr" fontAlgn="ctr"/>
                      <a:r>
                        <a:rPr lang="en-US" sz="1000" u="none" strike="noStrike" dirty="0">
                          <a:solidFill>
                            <a:schemeClr val="tx2">
                              <a:lumMod val="50000"/>
                            </a:schemeClr>
                          </a:solidFill>
                          <a:effectLst/>
                        </a:rPr>
                        <a:t>0.537</a:t>
                      </a:r>
                      <a:endParaRPr lang="en-US" sz="1000" b="0" i="0" u="none" strike="noStrike" dirty="0">
                        <a:solidFill>
                          <a:schemeClr val="tx2">
                            <a:lumMod val="50000"/>
                          </a:schemeClr>
                        </a:solidFill>
                        <a:effectLst/>
                        <a:latin typeface="Arial"/>
                      </a:endParaRPr>
                    </a:p>
                  </a:txBody>
                  <a:tcPr marL="9525" marR="9525" marT="9525" marB="0" anchor="ctr"/>
                </a:tc>
                <a:tc>
                  <a:txBody>
                    <a:bodyPr/>
                    <a:lstStyle/>
                    <a:p>
                      <a:pPr algn="ctr" fontAlgn="ctr"/>
                      <a:r>
                        <a:rPr lang="en-US" sz="1000" u="none" strike="noStrike" dirty="0">
                          <a:solidFill>
                            <a:schemeClr val="tx2">
                              <a:lumMod val="50000"/>
                            </a:schemeClr>
                          </a:solidFill>
                          <a:effectLst/>
                        </a:rPr>
                        <a:t>0.696</a:t>
                      </a:r>
                      <a:endParaRPr lang="en-US" sz="1000" b="0" i="0" u="none" strike="noStrike" dirty="0">
                        <a:solidFill>
                          <a:schemeClr val="tx2">
                            <a:lumMod val="50000"/>
                          </a:schemeClr>
                        </a:solidFill>
                        <a:effectLst/>
                        <a:latin typeface="Arial"/>
                      </a:endParaRPr>
                    </a:p>
                  </a:txBody>
                  <a:tcPr marL="9525" marR="9525" marT="9525" marB="0" anchor="ctr"/>
                </a:tc>
              </a:tr>
              <a:tr h="441960">
                <a:tc>
                  <a:txBody>
                    <a:bodyPr/>
                    <a:lstStyle/>
                    <a:p>
                      <a:pPr marL="0" algn="ctr" defTabSz="914400" rtl="0" eaLnBrk="1" fontAlgn="ctr" latinLnBrk="0" hangingPunct="1"/>
                      <a:r>
                        <a:rPr lang="en-US" sz="1100" kern="1200" dirty="0" smtClean="0">
                          <a:solidFill>
                            <a:schemeClr val="tx1">
                              <a:lumMod val="90000"/>
                              <a:lumOff val="10000"/>
                            </a:schemeClr>
                          </a:solidFill>
                          <a:effectLst/>
                        </a:rPr>
                        <a:t>Random Forest</a:t>
                      </a:r>
                      <a:endParaRPr lang="en-US" sz="1100" b="1" kern="1200" dirty="0">
                        <a:solidFill>
                          <a:schemeClr val="tx1">
                            <a:lumMod val="90000"/>
                            <a:lumOff val="10000"/>
                          </a:schemeClr>
                        </a:solidFill>
                        <a:effectLst/>
                        <a:latin typeface="+mn-lt"/>
                        <a:ea typeface="+mn-ea"/>
                        <a:cs typeface="+mn-cs"/>
                      </a:endParaRPr>
                    </a:p>
                  </a:txBody>
                  <a:tcPr marL="9525" marR="9525" marT="9525" marB="0" anchor="ctr"/>
                </a:tc>
                <a:tc>
                  <a:txBody>
                    <a:bodyPr/>
                    <a:lstStyle/>
                    <a:p>
                      <a:pPr algn="ctr" fontAlgn="ctr"/>
                      <a:r>
                        <a:rPr lang="en-US" sz="1000" u="none" strike="noStrike" dirty="0">
                          <a:solidFill>
                            <a:schemeClr val="tx1">
                              <a:lumMod val="90000"/>
                              <a:lumOff val="10000"/>
                            </a:schemeClr>
                          </a:solidFill>
                          <a:effectLst/>
                        </a:rPr>
                        <a:t>0.989</a:t>
                      </a:r>
                      <a:endParaRPr lang="en-US" sz="1000" b="0" i="0" u="none" strike="noStrike" dirty="0">
                        <a:solidFill>
                          <a:schemeClr val="tx1">
                            <a:lumMod val="90000"/>
                            <a:lumOff val="10000"/>
                          </a:schemeClr>
                        </a:solidFill>
                        <a:effectLst/>
                        <a:latin typeface="Arial"/>
                      </a:endParaRPr>
                    </a:p>
                  </a:txBody>
                  <a:tcPr marL="9525" marR="9525" marT="9525" marB="0" anchor="ctr"/>
                </a:tc>
                <a:tc>
                  <a:txBody>
                    <a:bodyPr/>
                    <a:lstStyle/>
                    <a:p>
                      <a:pPr algn="ctr" fontAlgn="ctr"/>
                      <a:r>
                        <a:rPr lang="en-US" sz="1000" u="none" strike="noStrike" dirty="0">
                          <a:solidFill>
                            <a:schemeClr val="tx1">
                              <a:lumMod val="90000"/>
                              <a:lumOff val="10000"/>
                            </a:schemeClr>
                          </a:solidFill>
                          <a:effectLst/>
                        </a:rPr>
                        <a:t>0.893</a:t>
                      </a:r>
                      <a:endParaRPr lang="en-US" sz="1000" b="0" i="0" u="none" strike="noStrike" dirty="0">
                        <a:solidFill>
                          <a:schemeClr val="tx1">
                            <a:lumMod val="90000"/>
                            <a:lumOff val="10000"/>
                          </a:schemeClr>
                        </a:solidFill>
                        <a:effectLst/>
                        <a:latin typeface="Arial"/>
                      </a:endParaRPr>
                    </a:p>
                  </a:txBody>
                  <a:tcPr marL="9525" marR="9525" marT="9525" marB="0" anchor="ctr"/>
                </a:tc>
                <a:tc>
                  <a:txBody>
                    <a:bodyPr/>
                    <a:lstStyle/>
                    <a:p>
                      <a:pPr algn="ctr" fontAlgn="ctr"/>
                      <a:r>
                        <a:rPr lang="en-US" sz="1000" u="none" strike="noStrike" dirty="0">
                          <a:solidFill>
                            <a:schemeClr val="tx1">
                              <a:lumMod val="90000"/>
                              <a:lumOff val="10000"/>
                            </a:schemeClr>
                          </a:solidFill>
                          <a:effectLst/>
                        </a:rPr>
                        <a:t>1.000</a:t>
                      </a:r>
                      <a:endParaRPr lang="en-US" sz="1000" b="0" i="0" u="none" strike="noStrike" dirty="0">
                        <a:solidFill>
                          <a:schemeClr val="tx1">
                            <a:lumMod val="90000"/>
                            <a:lumOff val="10000"/>
                          </a:schemeClr>
                        </a:solidFill>
                        <a:effectLst/>
                        <a:latin typeface="Arial"/>
                      </a:endParaRPr>
                    </a:p>
                  </a:txBody>
                  <a:tcPr marL="9525" marR="9525" marT="9525" marB="0" anchor="ctr"/>
                </a:tc>
                <a:tc>
                  <a:txBody>
                    <a:bodyPr/>
                    <a:lstStyle/>
                    <a:p>
                      <a:pPr algn="ctr" fontAlgn="ctr"/>
                      <a:r>
                        <a:rPr lang="en-US" sz="1000" u="none" strike="noStrike" dirty="0">
                          <a:solidFill>
                            <a:schemeClr val="tx1">
                              <a:lumMod val="90000"/>
                              <a:lumOff val="10000"/>
                            </a:schemeClr>
                          </a:solidFill>
                          <a:effectLst/>
                        </a:rPr>
                        <a:t>0.505</a:t>
                      </a:r>
                      <a:endParaRPr lang="en-US" sz="1000" b="0" i="0" u="none" strike="noStrike" dirty="0">
                        <a:solidFill>
                          <a:schemeClr val="tx1">
                            <a:lumMod val="90000"/>
                            <a:lumOff val="10000"/>
                          </a:schemeClr>
                        </a:solidFill>
                        <a:effectLst/>
                        <a:latin typeface="Arial"/>
                      </a:endParaRPr>
                    </a:p>
                  </a:txBody>
                  <a:tcPr marL="9525" marR="9525" marT="9525" marB="0" anchor="ctr"/>
                </a:tc>
                <a:tc>
                  <a:txBody>
                    <a:bodyPr/>
                    <a:lstStyle/>
                    <a:p>
                      <a:pPr algn="ctr" fontAlgn="ctr"/>
                      <a:r>
                        <a:rPr lang="en-US" sz="1000" u="none" strike="noStrike">
                          <a:solidFill>
                            <a:schemeClr val="tx1">
                              <a:lumMod val="90000"/>
                              <a:lumOff val="10000"/>
                            </a:schemeClr>
                          </a:solidFill>
                          <a:effectLst/>
                        </a:rPr>
                        <a:t>0.671</a:t>
                      </a:r>
                      <a:endParaRPr lang="en-US" sz="1000" b="0" i="0" u="none" strike="noStrike">
                        <a:solidFill>
                          <a:schemeClr val="tx1">
                            <a:lumMod val="90000"/>
                            <a:lumOff val="10000"/>
                          </a:schemeClr>
                        </a:solidFill>
                        <a:effectLst/>
                        <a:latin typeface="Arial"/>
                      </a:endParaRPr>
                    </a:p>
                  </a:txBody>
                  <a:tcPr marL="9525" marR="9525" marT="9525" marB="0" anchor="ctr"/>
                </a:tc>
              </a:tr>
              <a:tr h="441960">
                <a:tc>
                  <a:txBody>
                    <a:bodyPr/>
                    <a:lstStyle/>
                    <a:p>
                      <a:pPr marL="0" algn="ctr" defTabSz="914400" rtl="0" eaLnBrk="1" fontAlgn="ctr" latinLnBrk="0" hangingPunct="1"/>
                      <a:r>
                        <a:rPr lang="en-US" sz="1100" kern="1200" dirty="0" smtClean="0">
                          <a:solidFill>
                            <a:schemeClr val="tx1">
                              <a:lumMod val="90000"/>
                              <a:lumOff val="10000"/>
                            </a:schemeClr>
                          </a:solidFill>
                          <a:effectLst/>
                        </a:rPr>
                        <a:t>Naïve  Bayes</a:t>
                      </a:r>
                      <a:endParaRPr lang="en-US" sz="1100" b="1" kern="1200" dirty="0">
                        <a:solidFill>
                          <a:schemeClr val="tx1">
                            <a:lumMod val="90000"/>
                            <a:lumOff val="10000"/>
                          </a:schemeClr>
                        </a:solidFill>
                        <a:effectLst/>
                        <a:latin typeface="+mn-lt"/>
                        <a:ea typeface="+mn-ea"/>
                        <a:cs typeface="+mn-cs"/>
                      </a:endParaRPr>
                    </a:p>
                  </a:txBody>
                  <a:tcPr marL="9525" marR="9525" marT="9525" marB="0" anchor="ctr"/>
                </a:tc>
                <a:tc>
                  <a:txBody>
                    <a:bodyPr/>
                    <a:lstStyle/>
                    <a:p>
                      <a:pPr algn="ctr" fontAlgn="ctr"/>
                      <a:r>
                        <a:rPr lang="en-US" sz="1000" u="none" strike="noStrike">
                          <a:solidFill>
                            <a:schemeClr val="tx1">
                              <a:lumMod val="90000"/>
                              <a:lumOff val="10000"/>
                            </a:schemeClr>
                          </a:solidFill>
                          <a:effectLst/>
                        </a:rPr>
                        <a:t>0.919</a:t>
                      </a:r>
                      <a:endParaRPr lang="en-US" sz="1000" b="0" i="0" u="none" strike="noStrike">
                        <a:solidFill>
                          <a:schemeClr val="tx1">
                            <a:lumMod val="90000"/>
                            <a:lumOff val="10000"/>
                          </a:schemeClr>
                        </a:solidFill>
                        <a:effectLst/>
                        <a:latin typeface="Arial"/>
                      </a:endParaRPr>
                    </a:p>
                  </a:txBody>
                  <a:tcPr marL="9525" marR="9525" marT="9525" marB="0" anchor="ctr"/>
                </a:tc>
                <a:tc>
                  <a:txBody>
                    <a:bodyPr/>
                    <a:lstStyle/>
                    <a:p>
                      <a:pPr algn="ctr" fontAlgn="ctr"/>
                      <a:r>
                        <a:rPr lang="en-US" sz="1000" u="none" strike="noStrike" dirty="0">
                          <a:solidFill>
                            <a:schemeClr val="tx1">
                              <a:lumMod val="90000"/>
                              <a:lumOff val="10000"/>
                            </a:schemeClr>
                          </a:solidFill>
                          <a:effectLst/>
                        </a:rPr>
                        <a:t>0.723</a:t>
                      </a:r>
                      <a:endParaRPr lang="en-US" sz="1000" b="0" i="0" u="none" strike="noStrike" dirty="0">
                        <a:solidFill>
                          <a:schemeClr val="tx1">
                            <a:lumMod val="90000"/>
                            <a:lumOff val="10000"/>
                          </a:schemeClr>
                        </a:solidFill>
                        <a:effectLst/>
                        <a:latin typeface="Arial"/>
                      </a:endParaRPr>
                    </a:p>
                  </a:txBody>
                  <a:tcPr marL="9525" marR="9525" marT="9525" marB="0" anchor="ctr"/>
                </a:tc>
                <a:tc>
                  <a:txBody>
                    <a:bodyPr/>
                    <a:lstStyle/>
                    <a:p>
                      <a:pPr algn="ctr" fontAlgn="ctr"/>
                      <a:r>
                        <a:rPr lang="en-US" sz="1000" u="none" strike="noStrike" dirty="0">
                          <a:solidFill>
                            <a:schemeClr val="tx1">
                              <a:lumMod val="90000"/>
                              <a:lumOff val="10000"/>
                            </a:schemeClr>
                          </a:solidFill>
                          <a:effectLst/>
                        </a:rPr>
                        <a:t>1.000</a:t>
                      </a:r>
                      <a:endParaRPr lang="en-US" sz="1000" b="0" i="0" u="none" strike="noStrike" dirty="0">
                        <a:solidFill>
                          <a:schemeClr val="tx1">
                            <a:lumMod val="90000"/>
                            <a:lumOff val="10000"/>
                          </a:schemeClr>
                        </a:solidFill>
                        <a:effectLst/>
                        <a:latin typeface="Arial"/>
                      </a:endParaRPr>
                    </a:p>
                  </a:txBody>
                  <a:tcPr marL="9525" marR="9525" marT="9525" marB="0" anchor="ctr"/>
                </a:tc>
                <a:tc>
                  <a:txBody>
                    <a:bodyPr/>
                    <a:lstStyle/>
                    <a:p>
                      <a:pPr algn="ctr" fontAlgn="ctr"/>
                      <a:r>
                        <a:rPr lang="en-US" sz="1000" u="none" strike="noStrike" dirty="0">
                          <a:solidFill>
                            <a:schemeClr val="tx1">
                              <a:lumMod val="90000"/>
                              <a:lumOff val="10000"/>
                            </a:schemeClr>
                          </a:solidFill>
                          <a:effectLst/>
                        </a:rPr>
                        <a:t>0.445</a:t>
                      </a:r>
                      <a:endParaRPr lang="en-US" sz="1000" b="0" i="0" u="none" strike="noStrike" dirty="0">
                        <a:solidFill>
                          <a:schemeClr val="tx1">
                            <a:lumMod val="90000"/>
                            <a:lumOff val="10000"/>
                          </a:schemeClr>
                        </a:solidFill>
                        <a:effectLst/>
                        <a:latin typeface="Arial"/>
                      </a:endParaRPr>
                    </a:p>
                  </a:txBody>
                  <a:tcPr marL="9525" marR="9525" marT="9525" marB="0" anchor="ctr"/>
                </a:tc>
                <a:tc>
                  <a:txBody>
                    <a:bodyPr/>
                    <a:lstStyle/>
                    <a:p>
                      <a:pPr algn="ctr" fontAlgn="ctr"/>
                      <a:r>
                        <a:rPr lang="en-US" sz="1000" u="none" strike="noStrike" dirty="0">
                          <a:solidFill>
                            <a:schemeClr val="tx1">
                              <a:lumMod val="90000"/>
                              <a:lumOff val="10000"/>
                            </a:schemeClr>
                          </a:solidFill>
                          <a:effectLst/>
                        </a:rPr>
                        <a:t>0.616</a:t>
                      </a:r>
                      <a:endParaRPr lang="en-US" sz="1000" b="0" i="0" u="none" strike="noStrike" dirty="0">
                        <a:solidFill>
                          <a:schemeClr val="tx1">
                            <a:lumMod val="90000"/>
                            <a:lumOff val="10000"/>
                          </a:schemeClr>
                        </a:solidFill>
                        <a:effectLst/>
                        <a:latin typeface="Arial"/>
                      </a:endParaRPr>
                    </a:p>
                  </a:txBody>
                  <a:tcPr marL="9525" marR="9525" marT="9525" marB="0" anchor="ctr"/>
                </a:tc>
              </a:tr>
            </a:tbl>
          </a:graphicData>
        </a:graphic>
      </p:graphicFrame>
      <p:pic>
        <p:nvPicPr>
          <p:cNvPr id="10" name="Picture 2" descr="E:\project\Python\ROC Curv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8436" y="514350"/>
            <a:ext cx="3192133" cy="3200400"/>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457200" y="3105150"/>
            <a:ext cx="4419600" cy="457200"/>
          </a:xfrm>
          <a:prstGeom prst="round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087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US" dirty="0"/>
          </a:p>
        </p:txBody>
      </p:sp>
      <p:sp>
        <p:nvSpPr>
          <p:cNvPr id="3" name="Content Placeholder 2"/>
          <p:cNvSpPr>
            <a:spLocks noGrp="1"/>
          </p:cNvSpPr>
          <p:nvPr>
            <p:ph idx="1"/>
          </p:nvPr>
        </p:nvSpPr>
        <p:spPr/>
        <p:txBody>
          <a:bodyPr>
            <a:normAutofit/>
          </a:bodyPr>
          <a:lstStyle/>
          <a:p>
            <a:r>
              <a:rPr lang="en-IN" dirty="0" smtClean="0"/>
              <a:t>Project Objective</a:t>
            </a:r>
            <a:endParaRPr lang="en-IN" dirty="0"/>
          </a:p>
          <a:p>
            <a:r>
              <a:rPr lang="en-IN" dirty="0" smtClean="0"/>
              <a:t>Business </a:t>
            </a:r>
            <a:r>
              <a:rPr lang="en-IN" dirty="0"/>
              <a:t>Problem Statement</a:t>
            </a:r>
          </a:p>
          <a:p>
            <a:r>
              <a:rPr lang="en-IN" dirty="0" smtClean="0"/>
              <a:t>Analytics Tools </a:t>
            </a:r>
          </a:p>
          <a:p>
            <a:r>
              <a:rPr lang="en-IN" dirty="0" smtClean="0"/>
              <a:t>Analytics </a:t>
            </a:r>
            <a:r>
              <a:rPr lang="en-IN" dirty="0"/>
              <a:t>Approach</a:t>
            </a:r>
          </a:p>
          <a:p>
            <a:r>
              <a:rPr lang="en-IN" dirty="0" smtClean="0"/>
              <a:t>Model Insights</a:t>
            </a:r>
          </a:p>
          <a:p>
            <a:r>
              <a:rPr lang="en-IN" dirty="0" smtClean="0"/>
              <a:t>Recommendations</a:t>
            </a:r>
            <a:endParaRPr lang="en-IN" dirty="0"/>
          </a:p>
          <a:p>
            <a:r>
              <a:rPr lang="en-IN" dirty="0" smtClean="0"/>
              <a:t>Appendix</a:t>
            </a:r>
            <a:endParaRPr lang="en-IN" dirty="0"/>
          </a:p>
          <a:p>
            <a:endParaRPr lang="en-US" dirty="0"/>
          </a:p>
        </p:txBody>
      </p:sp>
      <p:sp>
        <p:nvSpPr>
          <p:cNvPr id="4" name="Date Placeholder 3"/>
          <p:cNvSpPr>
            <a:spLocks noGrp="1"/>
          </p:cNvSpPr>
          <p:nvPr>
            <p:ph type="dt" sz="half" idx="10"/>
          </p:nvPr>
        </p:nvSpPr>
        <p:spPr/>
        <p:txBody>
          <a:bodyPr/>
          <a:lstStyle/>
          <a:p>
            <a:fld id="{DB1F668C-FA4A-4F99-A55D-A2D1CECBFDA0}" type="datetime1">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007994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620000" cy="308371"/>
          </a:xfrm>
        </p:spPr>
        <p:txBody>
          <a:bodyPr>
            <a:normAutofit fontScale="90000"/>
          </a:bodyPr>
          <a:lstStyle/>
          <a:p>
            <a:r>
              <a:rPr lang="en-IN" sz="2400" dirty="0" smtClean="0"/>
              <a:t>Final_Model </a:t>
            </a:r>
            <a:r>
              <a:rPr lang="en-IN" sz="2400" dirty="0"/>
              <a:t>Building</a:t>
            </a:r>
            <a:endParaRPr lang="en-US" sz="20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810037150"/>
              </p:ext>
            </p:extLst>
          </p:nvPr>
        </p:nvGraphicFramePr>
        <p:xfrm>
          <a:off x="533400" y="666750"/>
          <a:ext cx="7315200" cy="1463040"/>
        </p:xfrm>
        <a:graphic>
          <a:graphicData uri="http://schemas.openxmlformats.org/drawingml/2006/table">
            <a:tbl>
              <a:tblPr firstRow="1">
                <a:tableStyleId>{6E25E649-3F16-4E02-A733-19D2CDBF48F0}</a:tableStyleId>
              </a:tblPr>
              <a:tblGrid>
                <a:gridCol w="7315200"/>
              </a:tblGrid>
              <a:tr h="298359">
                <a:tc>
                  <a:txBody>
                    <a:bodyPr/>
                    <a:lstStyle/>
                    <a:p>
                      <a:pPr algn="just"/>
                      <a:r>
                        <a:rPr lang="en-IN" sz="1400" dirty="0" smtClean="0"/>
                        <a:t>Logistic Regression – Performance</a:t>
                      </a:r>
                      <a:r>
                        <a:rPr lang="en-IN" sz="1400" baseline="0" dirty="0" smtClean="0"/>
                        <a:t> Better than other methods</a:t>
                      </a:r>
                      <a:endParaRPr lang="en-IN" sz="1400" dirty="0" smtClean="0"/>
                    </a:p>
                  </a:txBody>
                  <a:tcPr anchor="ctr"/>
                </a:tc>
              </a:tr>
              <a:tr h="298359">
                <a:tc>
                  <a:txBody>
                    <a:bodyPr/>
                    <a:lstStyle/>
                    <a:p>
                      <a:pPr algn="just"/>
                      <a:r>
                        <a:rPr lang="en-IN" sz="1400" dirty="0" smtClean="0"/>
                        <a:t>Banking industry is more concerned about Loan defaulters rather than non-defaulters , for predicting defaulter "Recall" is better metrics than other metrics used. After trying different classifier, identify that "Logistic Regression" has better "</a:t>
                      </a:r>
                      <a:r>
                        <a:rPr lang="en-IN" sz="1400" dirty="0" err="1" smtClean="0"/>
                        <a:t>Recall_Score</a:t>
                      </a:r>
                      <a:r>
                        <a:rPr lang="en-IN" sz="1400" dirty="0" smtClean="0"/>
                        <a:t>" than other classifier's. Will choose “Logistic</a:t>
                      </a:r>
                      <a:r>
                        <a:rPr lang="en-IN" sz="1400" baseline="0" dirty="0" smtClean="0"/>
                        <a:t> Regression” for final model validation with Test Data by running GridSearchCV, hypertuning parameters.</a:t>
                      </a:r>
                      <a:endParaRPr lang="en-IN" sz="1400" dirty="0" smtClean="0"/>
                    </a:p>
                  </a:txBody>
                  <a:tcPr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275960367"/>
              </p:ext>
            </p:extLst>
          </p:nvPr>
        </p:nvGraphicFramePr>
        <p:xfrm>
          <a:off x="533400" y="2190750"/>
          <a:ext cx="3733800" cy="1600200"/>
        </p:xfrm>
        <a:graphic>
          <a:graphicData uri="http://schemas.openxmlformats.org/drawingml/2006/table">
            <a:tbl>
              <a:tblPr firstRow="1">
                <a:tableStyleId>{6E25E649-3F16-4E02-A733-19D2CDBF48F0}</a:tableStyleId>
              </a:tblPr>
              <a:tblGrid>
                <a:gridCol w="3733800"/>
              </a:tblGrid>
              <a:tr h="304800">
                <a:tc>
                  <a:txBody>
                    <a:bodyPr/>
                    <a:lstStyle/>
                    <a:p>
                      <a:pPr algn="just"/>
                      <a:r>
                        <a:rPr lang="en-IN" sz="1400" dirty="0" smtClean="0"/>
                        <a:t>Hyper Tune Parameters</a:t>
                      </a:r>
                    </a:p>
                  </a:txBody>
                  <a:tcPr anchor="ctr"/>
                </a:tc>
              </a:tr>
              <a:tr h="1295400">
                <a:tc>
                  <a:txBody>
                    <a:bodyPr/>
                    <a:lstStyle/>
                    <a:p>
                      <a:pPr algn="l"/>
                      <a:r>
                        <a:rPr lang="en-IN" sz="1400" dirty="0" smtClean="0"/>
                        <a:t>#Param_grid for Logistic Regression model</a:t>
                      </a:r>
                    </a:p>
                    <a:p>
                      <a:pPr algn="just">
                        <a:lnSpc>
                          <a:spcPct val="150000"/>
                        </a:lnSpc>
                      </a:pPr>
                      <a:r>
                        <a:rPr lang="en-IN" sz="1400" dirty="0" smtClean="0"/>
                        <a:t>1. penalty = ['l2'] </a:t>
                      </a:r>
                    </a:p>
                    <a:p>
                      <a:pPr algn="just">
                        <a:lnSpc>
                          <a:spcPct val="150000"/>
                        </a:lnSpc>
                      </a:pPr>
                      <a:r>
                        <a:rPr lang="en-IN" sz="1400" dirty="0" smtClean="0"/>
                        <a:t>2. </a:t>
                      </a:r>
                      <a:r>
                        <a:rPr lang="en-IN" sz="1400" dirty="0" err="1" smtClean="0"/>
                        <a:t>c_values</a:t>
                      </a:r>
                      <a:r>
                        <a:rPr lang="en-IN" sz="1400" dirty="0" smtClean="0"/>
                        <a:t> = [100, 10, 1.0, 0.1, 0.01] </a:t>
                      </a:r>
                    </a:p>
                    <a:p>
                      <a:pPr algn="just">
                        <a:lnSpc>
                          <a:spcPct val="150000"/>
                        </a:lnSpc>
                      </a:pPr>
                      <a:r>
                        <a:rPr lang="en-IN" sz="1400" dirty="0" smtClean="0"/>
                        <a:t>3. scoring = ['accuracy','recall','precision','f1']</a:t>
                      </a:r>
                    </a:p>
                  </a:txBody>
                  <a:tcPr/>
                </a:tc>
              </a:tr>
            </a:tbl>
          </a:graphicData>
        </a:graphic>
      </p:graphicFrame>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3895725"/>
            <a:ext cx="605790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804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620000" cy="308371"/>
          </a:xfrm>
        </p:spPr>
        <p:txBody>
          <a:bodyPr>
            <a:normAutofit fontScale="90000"/>
          </a:bodyPr>
          <a:lstStyle/>
          <a:p>
            <a:r>
              <a:rPr lang="en-IN" sz="2400" dirty="0" smtClean="0"/>
              <a:t>Final Model Building Contd.,</a:t>
            </a:r>
            <a:endParaRPr lang="en-US" sz="20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284186355"/>
              </p:ext>
            </p:extLst>
          </p:nvPr>
        </p:nvGraphicFramePr>
        <p:xfrm>
          <a:off x="533400" y="646113"/>
          <a:ext cx="3457575" cy="274320"/>
        </p:xfrm>
        <a:graphic>
          <a:graphicData uri="http://schemas.openxmlformats.org/drawingml/2006/table">
            <a:tbl>
              <a:tblPr firstRow="1">
                <a:tableStyleId>{6E25E649-3F16-4E02-A733-19D2CDBF48F0}</a:tableStyleId>
              </a:tblPr>
              <a:tblGrid>
                <a:gridCol w="3457575"/>
              </a:tblGrid>
              <a:tr h="251080">
                <a:tc>
                  <a:txBody>
                    <a:bodyPr/>
                    <a:lstStyle/>
                    <a:p>
                      <a:pPr algn="just"/>
                      <a:r>
                        <a:rPr lang="en-IN" sz="1200" dirty="0" smtClean="0"/>
                        <a:t>Confusion Matrix</a:t>
                      </a:r>
                    </a:p>
                  </a:txBody>
                  <a:tcPr anchor="ctr"/>
                </a:tc>
              </a:tr>
            </a:tbl>
          </a:graphicData>
        </a:graphic>
      </p:graphicFrame>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952501"/>
            <a:ext cx="3403500" cy="2433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550" y="952501"/>
            <a:ext cx="3168212"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524250"/>
            <a:ext cx="40671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2" name="Table 11"/>
          <p:cNvGraphicFramePr>
            <a:graphicFrameLocks noGrp="1"/>
          </p:cNvGraphicFramePr>
          <p:nvPr>
            <p:extLst>
              <p:ext uri="{D42A27DB-BD31-4B8C-83A1-F6EECF244321}">
                <p14:modId xmlns:p14="http://schemas.microsoft.com/office/powerpoint/2010/main" val="4053199366"/>
              </p:ext>
            </p:extLst>
          </p:nvPr>
        </p:nvGraphicFramePr>
        <p:xfrm>
          <a:off x="4371975" y="639085"/>
          <a:ext cx="3352800" cy="274320"/>
        </p:xfrm>
        <a:graphic>
          <a:graphicData uri="http://schemas.openxmlformats.org/drawingml/2006/table">
            <a:tbl>
              <a:tblPr firstRow="1">
                <a:tableStyleId>{6E25E649-3F16-4E02-A733-19D2CDBF48F0}</a:tableStyleId>
              </a:tblPr>
              <a:tblGrid>
                <a:gridCol w="3352800"/>
              </a:tblGrid>
              <a:tr h="251080">
                <a:tc>
                  <a:txBody>
                    <a:bodyPr/>
                    <a:lstStyle/>
                    <a:p>
                      <a:pPr algn="just"/>
                      <a:r>
                        <a:rPr lang="en-IN" sz="1200" dirty="0" smtClean="0"/>
                        <a:t>ROC Curve</a:t>
                      </a:r>
                    </a:p>
                  </a:txBody>
                  <a:tcPr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912160601"/>
              </p:ext>
            </p:extLst>
          </p:nvPr>
        </p:nvGraphicFramePr>
        <p:xfrm>
          <a:off x="609599" y="3164205"/>
          <a:ext cx="3657601" cy="274320"/>
        </p:xfrm>
        <a:graphic>
          <a:graphicData uri="http://schemas.openxmlformats.org/drawingml/2006/table">
            <a:tbl>
              <a:tblPr firstRow="1">
                <a:tableStyleId>{6E25E649-3F16-4E02-A733-19D2CDBF48F0}</a:tableStyleId>
              </a:tblPr>
              <a:tblGrid>
                <a:gridCol w="3657601"/>
              </a:tblGrid>
              <a:tr h="251080">
                <a:tc>
                  <a:txBody>
                    <a:bodyPr/>
                    <a:lstStyle/>
                    <a:p>
                      <a:pPr algn="just"/>
                      <a:r>
                        <a:rPr lang="en-IN" sz="1200" dirty="0" smtClean="0"/>
                        <a:t>Classification Report</a:t>
                      </a:r>
                    </a:p>
                  </a:txBody>
                  <a:tcPr anchor="ctr"/>
                </a:tc>
              </a:tr>
            </a:tbl>
          </a:graphicData>
        </a:graphic>
      </p:graphicFrame>
    </p:spTree>
    <p:extLst>
      <p:ext uri="{BB962C8B-B14F-4D97-AF65-F5344CB8AC3E}">
        <p14:creationId xmlns:p14="http://schemas.microsoft.com/office/powerpoint/2010/main" val="4165787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620000" cy="308371"/>
          </a:xfrm>
        </p:spPr>
        <p:txBody>
          <a:bodyPr>
            <a:normAutofit fontScale="90000"/>
          </a:bodyPr>
          <a:lstStyle/>
          <a:p>
            <a:r>
              <a:rPr lang="en-IN" sz="2400" dirty="0" smtClean="0"/>
              <a:t>Performance Metrics - Comparison</a:t>
            </a:r>
            <a:endParaRPr lang="en-US" sz="20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277736715"/>
              </p:ext>
            </p:extLst>
          </p:nvPr>
        </p:nvGraphicFramePr>
        <p:xfrm>
          <a:off x="457200" y="895350"/>
          <a:ext cx="3429000" cy="3886200"/>
        </p:xfrm>
        <a:graphic>
          <a:graphicData uri="http://schemas.openxmlformats.org/drawingml/2006/table">
            <a:tbl>
              <a:tblPr firstRow="1" firstCol="1">
                <a:tableStyleId>{6E25E649-3F16-4E02-A733-19D2CDBF48F0}</a:tableStyleId>
              </a:tblPr>
              <a:tblGrid>
                <a:gridCol w="1066800"/>
                <a:gridCol w="762000"/>
                <a:gridCol w="838200"/>
                <a:gridCol w="762000"/>
              </a:tblGrid>
              <a:tr h="388620">
                <a:tc>
                  <a:txBody>
                    <a:bodyPr/>
                    <a:lstStyle/>
                    <a:p>
                      <a:pPr algn="ctr" fontAlgn="ctr"/>
                      <a:r>
                        <a:rPr lang="en-US" sz="1100" dirty="0" smtClean="0">
                          <a:effectLst/>
                        </a:rPr>
                        <a:t>Model</a:t>
                      </a:r>
                      <a:endParaRPr lang="en-US" sz="1100" b="1" dirty="0">
                        <a:effectLst/>
                      </a:endParaRPr>
                    </a:p>
                  </a:txBody>
                  <a:tcPr marL="87816" marR="87816" marT="43908" marB="43908" anchor="ctr"/>
                </a:tc>
                <a:tc>
                  <a:txBody>
                    <a:bodyPr/>
                    <a:lstStyle/>
                    <a:p>
                      <a:pPr marL="0" algn="ctr" defTabSz="914400" rtl="0" eaLnBrk="1" fontAlgn="ctr" latinLnBrk="0" hangingPunct="1"/>
                      <a:r>
                        <a:rPr lang="en-US" sz="1100" kern="1200" dirty="0" smtClean="0">
                          <a:effectLst/>
                        </a:rPr>
                        <a:t>Train_Data</a:t>
                      </a:r>
                    </a:p>
                    <a:p>
                      <a:pPr marL="0" algn="ctr" defTabSz="914400" rtl="0" eaLnBrk="1" fontAlgn="ctr" latinLnBrk="0" hangingPunct="1"/>
                      <a:r>
                        <a:rPr lang="en-US" sz="1100" kern="1200" dirty="0" smtClean="0">
                          <a:effectLst/>
                        </a:rPr>
                        <a:t>Score</a:t>
                      </a:r>
                      <a:endParaRPr lang="en-US" sz="1100" b="1" kern="1200" dirty="0">
                        <a:solidFill>
                          <a:schemeClr val="lt1"/>
                        </a:solidFill>
                        <a:effectLst/>
                        <a:latin typeface="+mn-lt"/>
                        <a:ea typeface="+mn-ea"/>
                        <a:cs typeface="+mn-cs"/>
                      </a:endParaRPr>
                    </a:p>
                  </a:txBody>
                  <a:tcPr marL="9525" marR="9525" marT="9525" marB="0" anchor="ctr"/>
                </a:tc>
                <a:tc>
                  <a:txBody>
                    <a:bodyPr/>
                    <a:lstStyle/>
                    <a:p>
                      <a:pPr marL="0" algn="ctr" defTabSz="914400" rtl="0" eaLnBrk="1" fontAlgn="ctr" latinLnBrk="0" hangingPunct="1"/>
                      <a:r>
                        <a:rPr lang="en-US" sz="1100" kern="1200" dirty="0" smtClean="0">
                          <a:effectLst/>
                        </a:rPr>
                        <a:t>Test_Data</a:t>
                      </a:r>
                    </a:p>
                    <a:p>
                      <a:pPr marL="0" algn="ctr" defTabSz="914400" rtl="0" eaLnBrk="1" fontAlgn="ctr" latinLnBrk="0" hangingPunct="1"/>
                      <a:r>
                        <a:rPr lang="en-US" sz="1100" kern="1200" dirty="0" smtClean="0">
                          <a:effectLst/>
                        </a:rPr>
                        <a:t>Score</a:t>
                      </a:r>
                      <a:endParaRPr lang="en-US" sz="1100" b="1" kern="1200" dirty="0">
                        <a:solidFill>
                          <a:schemeClr val="lt1"/>
                        </a:solidFill>
                        <a:effectLst/>
                        <a:latin typeface="+mn-lt"/>
                        <a:ea typeface="+mn-ea"/>
                        <a:cs typeface="+mn-cs"/>
                      </a:endParaRPr>
                    </a:p>
                  </a:txBody>
                  <a:tcPr marL="9525" marR="9525" marT="9525" marB="0" anchor="ctr"/>
                </a:tc>
                <a:tc>
                  <a:txBody>
                    <a:bodyPr/>
                    <a:lstStyle/>
                    <a:p>
                      <a:pPr marL="0" algn="ctr" defTabSz="914400" rtl="0" eaLnBrk="1" fontAlgn="ctr" latinLnBrk="0" hangingPunct="1"/>
                      <a:r>
                        <a:rPr lang="en-US" sz="1100" kern="1200" dirty="0" smtClean="0">
                          <a:effectLst/>
                        </a:rPr>
                        <a:t>Score Diff</a:t>
                      </a:r>
                      <a:endParaRPr lang="en-US" sz="1100" b="1" kern="1200" dirty="0">
                        <a:solidFill>
                          <a:schemeClr val="lt1"/>
                        </a:solidFill>
                        <a:effectLst/>
                        <a:latin typeface="+mn-lt"/>
                        <a:ea typeface="+mn-ea"/>
                        <a:cs typeface="+mn-cs"/>
                      </a:endParaRPr>
                    </a:p>
                  </a:txBody>
                  <a:tcPr marL="9525" marR="9525" marT="9525" marB="0" anchor="ctr"/>
                </a:tc>
              </a:tr>
              <a:tr h="388620">
                <a:tc>
                  <a:txBody>
                    <a:bodyPr/>
                    <a:lstStyle/>
                    <a:p>
                      <a:pPr algn="l" fontAlgn="ctr"/>
                      <a:r>
                        <a:rPr lang="en-US" sz="1050" u="none" strike="noStrike" dirty="0">
                          <a:solidFill>
                            <a:sysClr val="windowText" lastClr="000000"/>
                          </a:solidFill>
                          <a:effectLst/>
                        </a:rPr>
                        <a:t>Cv_Average</a:t>
                      </a:r>
                      <a:endParaRPr lang="en-US" sz="1050" b="0" i="0" u="none" strike="noStrike" dirty="0">
                        <a:solidFill>
                          <a:sysClr val="windowText" lastClr="000000"/>
                        </a:solidFill>
                        <a:effectLst/>
                        <a:latin typeface="Arial"/>
                      </a:endParaRPr>
                    </a:p>
                  </a:txBody>
                  <a:tcPr marL="9525" marR="9525" marT="9525" marB="0" anchor="ctr">
                    <a:solidFill>
                      <a:schemeClr val="accent1">
                        <a:lumMod val="40000"/>
                        <a:lumOff val="60000"/>
                      </a:schemeClr>
                    </a:solidFill>
                  </a:tcPr>
                </a:tc>
                <a:tc>
                  <a:txBody>
                    <a:bodyPr/>
                    <a:lstStyle/>
                    <a:p>
                      <a:pPr algn="ctr" fontAlgn="ctr"/>
                      <a:r>
                        <a:rPr lang="en-US" sz="1000" b="1" u="none" strike="noStrike" dirty="0">
                          <a:solidFill>
                            <a:sysClr val="windowText" lastClr="000000"/>
                          </a:solidFill>
                          <a:effectLst/>
                        </a:rPr>
                        <a:t>0.992</a:t>
                      </a:r>
                      <a:endParaRPr lang="en-US" sz="1000" b="1" i="0" u="none" strike="noStrike" dirty="0">
                        <a:solidFill>
                          <a:sysClr val="windowText" lastClr="000000"/>
                        </a:solidFill>
                        <a:effectLst/>
                        <a:latin typeface="Arial"/>
                      </a:endParaRPr>
                    </a:p>
                  </a:txBody>
                  <a:tcPr marL="9525" marR="9525" marT="9525" marB="0" anchor="ctr">
                    <a:solidFill>
                      <a:schemeClr val="accent1">
                        <a:lumMod val="40000"/>
                        <a:lumOff val="60000"/>
                      </a:schemeClr>
                    </a:solidFill>
                  </a:tcPr>
                </a:tc>
                <a:tc>
                  <a:txBody>
                    <a:bodyPr/>
                    <a:lstStyle/>
                    <a:p>
                      <a:pPr algn="ctr" fontAlgn="ctr"/>
                      <a:r>
                        <a:rPr lang="en-US" sz="1000" b="1" u="none" strike="noStrike" dirty="0">
                          <a:solidFill>
                            <a:sysClr val="windowText" lastClr="000000"/>
                          </a:solidFill>
                          <a:effectLst/>
                        </a:rPr>
                        <a:t>0.984</a:t>
                      </a:r>
                      <a:endParaRPr lang="en-US" sz="1000" b="1" i="0" u="none" strike="noStrike" dirty="0">
                        <a:solidFill>
                          <a:sysClr val="windowText" lastClr="000000"/>
                        </a:solidFill>
                        <a:effectLst/>
                        <a:latin typeface="Arial"/>
                      </a:endParaRPr>
                    </a:p>
                  </a:txBody>
                  <a:tcPr marL="9525" marR="9525" marT="9525" marB="0" anchor="ctr">
                    <a:solidFill>
                      <a:schemeClr val="accent1">
                        <a:lumMod val="40000"/>
                        <a:lumOff val="60000"/>
                      </a:schemeClr>
                    </a:solidFill>
                  </a:tcPr>
                </a:tc>
                <a:tc>
                  <a:txBody>
                    <a:bodyPr/>
                    <a:lstStyle/>
                    <a:p>
                      <a:pPr algn="ctr" fontAlgn="ctr"/>
                      <a:r>
                        <a:rPr lang="en-US" sz="1000" b="1" u="none" strike="noStrike">
                          <a:solidFill>
                            <a:sysClr val="windowText" lastClr="000000"/>
                          </a:solidFill>
                          <a:effectLst/>
                        </a:rPr>
                        <a:t>-0.008</a:t>
                      </a:r>
                      <a:endParaRPr lang="en-US" sz="1000" b="1" i="0" u="none" strike="noStrike">
                        <a:solidFill>
                          <a:sysClr val="windowText" lastClr="000000"/>
                        </a:solidFill>
                        <a:effectLst/>
                        <a:latin typeface="Arial"/>
                      </a:endParaRPr>
                    </a:p>
                  </a:txBody>
                  <a:tcPr marL="9525" marR="9525" marT="9525" marB="0" anchor="ctr">
                    <a:solidFill>
                      <a:schemeClr val="accent1">
                        <a:lumMod val="40000"/>
                        <a:lumOff val="60000"/>
                      </a:schemeClr>
                    </a:solidFill>
                  </a:tcPr>
                </a:tc>
              </a:tr>
              <a:tr h="388620">
                <a:tc>
                  <a:txBody>
                    <a:bodyPr/>
                    <a:lstStyle/>
                    <a:p>
                      <a:pPr algn="l" fontAlgn="ctr"/>
                      <a:r>
                        <a:rPr lang="en-US" sz="1050" u="none" strike="noStrike" dirty="0">
                          <a:solidFill>
                            <a:sysClr val="windowText" lastClr="000000"/>
                          </a:solidFill>
                          <a:effectLst/>
                        </a:rPr>
                        <a:t>Recall_score</a:t>
                      </a:r>
                      <a:endParaRPr lang="en-US" sz="1050" b="0" i="0" u="none" strike="noStrike" dirty="0">
                        <a:solidFill>
                          <a:sysClr val="windowText" lastClr="000000"/>
                        </a:solidFill>
                        <a:effectLst/>
                        <a:latin typeface="Arial"/>
                      </a:endParaRPr>
                    </a:p>
                  </a:txBody>
                  <a:tcPr marL="9525" marR="9525" marT="9525" marB="0" anchor="ctr">
                    <a:solidFill>
                      <a:schemeClr val="accent1">
                        <a:lumMod val="40000"/>
                        <a:lumOff val="60000"/>
                      </a:schemeClr>
                    </a:solidFill>
                  </a:tcPr>
                </a:tc>
                <a:tc>
                  <a:txBody>
                    <a:bodyPr/>
                    <a:lstStyle/>
                    <a:p>
                      <a:pPr algn="ctr" fontAlgn="ctr"/>
                      <a:r>
                        <a:rPr lang="en-US" sz="1000" b="1" u="none" strike="noStrike" dirty="0">
                          <a:solidFill>
                            <a:sysClr val="windowText" lastClr="000000"/>
                          </a:solidFill>
                          <a:effectLst/>
                        </a:rPr>
                        <a:t>0.924</a:t>
                      </a:r>
                      <a:endParaRPr lang="en-US" sz="1000" b="1" i="0" u="none" strike="noStrike" dirty="0">
                        <a:solidFill>
                          <a:sysClr val="windowText" lastClr="000000"/>
                        </a:solidFill>
                        <a:effectLst/>
                        <a:latin typeface="Arial"/>
                      </a:endParaRPr>
                    </a:p>
                  </a:txBody>
                  <a:tcPr marL="9525" marR="9525" marT="9525" marB="0" anchor="ctr">
                    <a:solidFill>
                      <a:schemeClr val="accent1">
                        <a:lumMod val="40000"/>
                        <a:lumOff val="60000"/>
                      </a:schemeClr>
                    </a:solidFill>
                  </a:tcPr>
                </a:tc>
                <a:tc>
                  <a:txBody>
                    <a:bodyPr/>
                    <a:lstStyle/>
                    <a:p>
                      <a:pPr algn="ctr" fontAlgn="ctr"/>
                      <a:r>
                        <a:rPr lang="en-US" sz="1000" b="1" u="none" strike="noStrike" dirty="0">
                          <a:solidFill>
                            <a:sysClr val="windowText" lastClr="000000"/>
                          </a:solidFill>
                          <a:effectLst/>
                        </a:rPr>
                        <a:t>0.785</a:t>
                      </a:r>
                      <a:endParaRPr lang="en-US" sz="1000" b="1" i="0" u="none" strike="noStrike" dirty="0">
                        <a:solidFill>
                          <a:sysClr val="windowText" lastClr="000000"/>
                        </a:solidFill>
                        <a:effectLst/>
                        <a:latin typeface="Arial"/>
                      </a:endParaRPr>
                    </a:p>
                  </a:txBody>
                  <a:tcPr marL="9525" marR="9525" marT="9525" marB="0" anchor="ctr">
                    <a:solidFill>
                      <a:schemeClr val="accent1">
                        <a:lumMod val="40000"/>
                        <a:lumOff val="60000"/>
                      </a:schemeClr>
                    </a:solidFill>
                  </a:tcPr>
                </a:tc>
                <a:tc>
                  <a:txBody>
                    <a:bodyPr/>
                    <a:lstStyle/>
                    <a:p>
                      <a:pPr algn="ctr" fontAlgn="ctr"/>
                      <a:r>
                        <a:rPr lang="en-US" sz="1000" b="1" u="none" strike="noStrike">
                          <a:solidFill>
                            <a:sysClr val="windowText" lastClr="000000"/>
                          </a:solidFill>
                          <a:effectLst/>
                        </a:rPr>
                        <a:t>-0.139</a:t>
                      </a:r>
                      <a:endParaRPr lang="en-US" sz="1000" b="1" i="0" u="none" strike="noStrike">
                        <a:solidFill>
                          <a:sysClr val="windowText" lastClr="000000"/>
                        </a:solidFill>
                        <a:effectLst/>
                        <a:latin typeface="Arial"/>
                      </a:endParaRPr>
                    </a:p>
                  </a:txBody>
                  <a:tcPr marL="9525" marR="9525" marT="9525" marB="0" anchor="ctr">
                    <a:solidFill>
                      <a:schemeClr val="accent1">
                        <a:lumMod val="40000"/>
                        <a:lumOff val="60000"/>
                      </a:schemeClr>
                    </a:solidFill>
                  </a:tcPr>
                </a:tc>
              </a:tr>
              <a:tr h="388620">
                <a:tc>
                  <a:txBody>
                    <a:bodyPr/>
                    <a:lstStyle/>
                    <a:p>
                      <a:pPr algn="l" fontAlgn="ctr"/>
                      <a:r>
                        <a:rPr lang="en-US" sz="1050" u="none" strike="noStrike" dirty="0">
                          <a:solidFill>
                            <a:sysClr val="windowText" lastClr="000000"/>
                          </a:solidFill>
                          <a:effectLst/>
                        </a:rPr>
                        <a:t>Sensitivity</a:t>
                      </a:r>
                      <a:endParaRPr lang="en-US" sz="1050" b="0" i="0" u="none" strike="noStrike" dirty="0">
                        <a:solidFill>
                          <a:sysClr val="windowText" lastClr="000000"/>
                        </a:solidFill>
                        <a:effectLst/>
                        <a:latin typeface="Arial"/>
                      </a:endParaRPr>
                    </a:p>
                  </a:txBody>
                  <a:tcPr marL="9525" marR="9525" marT="9525" marB="0" anchor="ctr">
                    <a:solidFill>
                      <a:schemeClr val="accent1">
                        <a:lumMod val="40000"/>
                        <a:lumOff val="60000"/>
                      </a:schemeClr>
                    </a:solidFill>
                  </a:tcPr>
                </a:tc>
                <a:tc>
                  <a:txBody>
                    <a:bodyPr/>
                    <a:lstStyle/>
                    <a:p>
                      <a:pPr algn="ctr" fontAlgn="ctr"/>
                      <a:r>
                        <a:rPr lang="en-US" sz="1000" b="1" u="none" strike="noStrike" dirty="0">
                          <a:solidFill>
                            <a:sysClr val="windowText" lastClr="000000"/>
                          </a:solidFill>
                          <a:effectLst/>
                        </a:rPr>
                        <a:t>0.924</a:t>
                      </a:r>
                      <a:endParaRPr lang="en-US" sz="1000" b="1" i="0" u="none" strike="noStrike" dirty="0">
                        <a:solidFill>
                          <a:sysClr val="windowText" lastClr="000000"/>
                        </a:solidFill>
                        <a:effectLst/>
                        <a:latin typeface="Arial"/>
                      </a:endParaRPr>
                    </a:p>
                  </a:txBody>
                  <a:tcPr marL="9525" marR="9525" marT="9525" marB="0" anchor="ctr">
                    <a:solidFill>
                      <a:schemeClr val="accent1">
                        <a:lumMod val="40000"/>
                        <a:lumOff val="60000"/>
                      </a:schemeClr>
                    </a:solidFill>
                  </a:tcPr>
                </a:tc>
                <a:tc>
                  <a:txBody>
                    <a:bodyPr/>
                    <a:lstStyle/>
                    <a:p>
                      <a:pPr algn="ctr" fontAlgn="ctr"/>
                      <a:r>
                        <a:rPr lang="en-US" sz="1000" b="1" u="none" strike="noStrike" dirty="0">
                          <a:solidFill>
                            <a:sysClr val="windowText" lastClr="000000"/>
                          </a:solidFill>
                          <a:effectLst/>
                        </a:rPr>
                        <a:t>0.785</a:t>
                      </a:r>
                      <a:endParaRPr lang="en-US" sz="1000" b="1" i="0" u="none" strike="noStrike" dirty="0">
                        <a:solidFill>
                          <a:sysClr val="windowText" lastClr="000000"/>
                        </a:solidFill>
                        <a:effectLst/>
                        <a:latin typeface="Arial"/>
                      </a:endParaRPr>
                    </a:p>
                  </a:txBody>
                  <a:tcPr marL="9525" marR="9525" marT="9525" marB="0" anchor="ctr">
                    <a:solidFill>
                      <a:schemeClr val="accent1">
                        <a:lumMod val="40000"/>
                        <a:lumOff val="60000"/>
                      </a:schemeClr>
                    </a:solidFill>
                  </a:tcPr>
                </a:tc>
                <a:tc>
                  <a:txBody>
                    <a:bodyPr/>
                    <a:lstStyle/>
                    <a:p>
                      <a:pPr algn="ctr" fontAlgn="ctr"/>
                      <a:r>
                        <a:rPr lang="en-US" sz="1000" b="1" u="none" strike="noStrike" dirty="0">
                          <a:solidFill>
                            <a:sysClr val="windowText" lastClr="000000"/>
                          </a:solidFill>
                          <a:effectLst/>
                        </a:rPr>
                        <a:t>-0.139</a:t>
                      </a:r>
                      <a:endParaRPr lang="en-US" sz="1000" b="1" i="0" u="none" strike="noStrike" dirty="0">
                        <a:solidFill>
                          <a:sysClr val="windowText" lastClr="000000"/>
                        </a:solidFill>
                        <a:effectLst/>
                        <a:latin typeface="Arial"/>
                      </a:endParaRPr>
                    </a:p>
                  </a:txBody>
                  <a:tcPr marL="9525" marR="9525" marT="9525" marB="0" anchor="ctr">
                    <a:solidFill>
                      <a:schemeClr val="accent1">
                        <a:lumMod val="40000"/>
                        <a:lumOff val="60000"/>
                      </a:schemeClr>
                    </a:solidFill>
                  </a:tcPr>
                </a:tc>
              </a:tr>
              <a:tr h="388620">
                <a:tc>
                  <a:txBody>
                    <a:bodyPr/>
                    <a:lstStyle/>
                    <a:p>
                      <a:pPr algn="l" fontAlgn="ctr"/>
                      <a:r>
                        <a:rPr lang="en-US" sz="1050" u="none" strike="noStrike" dirty="0">
                          <a:solidFill>
                            <a:sysClr val="windowText" lastClr="000000"/>
                          </a:solidFill>
                          <a:effectLst/>
                        </a:rPr>
                        <a:t>Balanced</a:t>
                      </a:r>
                      <a:r>
                        <a:rPr lang="en-US" sz="1050" u="none" strike="noStrike" dirty="0" smtClean="0">
                          <a:solidFill>
                            <a:sysClr val="windowText" lastClr="000000"/>
                          </a:solidFill>
                          <a:effectLst/>
                        </a:rPr>
                        <a:t>_</a:t>
                      </a:r>
                    </a:p>
                    <a:p>
                      <a:pPr algn="l" fontAlgn="ctr"/>
                      <a:r>
                        <a:rPr lang="en-US" sz="1050" u="none" strike="noStrike" dirty="0" smtClean="0">
                          <a:solidFill>
                            <a:sysClr val="windowText" lastClr="000000"/>
                          </a:solidFill>
                          <a:effectLst/>
                        </a:rPr>
                        <a:t>Accuracy</a:t>
                      </a:r>
                      <a:endParaRPr lang="en-US" sz="1050" b="0" i="0" u="none" strike="noStrike" dirty="0">
                        <a:solidFill>
                          <a:sysClr val="windowText" lastClr="000000"/>
                        </a:solidFill>
                        <a:effectLst/>
                        <a:latin typeface="Arial"/>
                      </a:endParaRPr>
                    </a:p>
                  </a:txBody>
                  <a:tcPr marL="9525" marR="9525" marT="9525" marB="0" anchor="ctr">
                    <a:solidFill>
                      <a:schemeClr val="accent1">
                        <a:lumMod val="40000"/>
                        <a:lumOff val="60000"/>
                      </a:schemeClr>
                    </a:solidFill>
                  </a:tcPr>
                </a:tc>
                <a:tc>
                  <a:txBody>
                    <a:bodyPr/>
                    <a:lstStyle/>
                    <a:p>
                      <a:pPr algn="ctr" fontAlgn="ctr"/>
                      <a:r>
                        <a:rPr lang="en-US" sz="1000" b="1" u="none" strike="noStrike" dirty="0">
                          <a:solidFill>
                            <a:sysClr val="windowText" lastClr="000000"/>
                          </a:solidFill>
                          <a:effectLst/>
                        </a:rPr>
                        <a:t>0.630</a:t>
                      </a:r>
                      <a:endParaRPr lang="en-US" sz="1000" b="1" i="0" u="none" strike="noStrike" dirty="0">
                        <a:solidFill>
                          <a:sysClr val="windowText" lastClr="000000"/>
                        </a:solidFill>
                        <a:effectLst/>
                        <a:latin typeface="Arial"/>
                      </a:endParaRPr>
                    </a:p>
                  </a:txBody>
                  <a:tcPr marL="9525" marR="9525" marT="9525" marB="0" anchor="ctr">
                    <a:solidFill>
                      <a:schemeClr val="accent1">
                        <a:lumMod val="40000"/>
                        <a:lumOff val="60000"/>
                      </a:schemeClr>
                    </a:solidFill>
                  </a:tcPr>
                </a:tc>
                <a:tc>
                  <a:txBody>
                    <a:bodyPr/>
                    <a:lstStyle/>
                    <a:p>
                      <a:pPr algn="ctr" fontAlgn="ctr"/>
                      <a:r>
                        <a:rPr lang="en-US" sz="1000" b="1" u="none" strike="noStrike" dirty="0">
                          <a:solidFill>
                            <a:sysClr val="windowText" lastClr="000000"/>
                          </a:solidFill>
                          <a:effectLst/>
                        </a:rPr>
                        <a:t>0.615</a:t>
                      </a:r>
                      <a:endParaRPr lang="en-US" sz="1000" b="1" i="0" u="none" strike="noStrike" dirty="0">
                        <a:solidFill>
                          <a:sysClr val="windowText" lastClr="000000"/>
                        </a:solidFill>
                        <a:effectLst/>
                        <a:latin typeface="Arial"/>
                      </a:endParaRPr>
                    </a:p>
                  </a:txBody>
                  <a:tcPr marL="9525" marR="9525" marT="9525" marB="0" anchor="ctr">
                    <a:solidFill>
                      <a:schemeClr val="accent1">
                        <a:lumMod val="40000"/>
                        <a:lumOff val="60000"/>
                      </a:schemeClr>
                    </a:solidFill>
                  </a:tcPr>
                </a:tc>
                <a:tc>
                  <a:txBody>
                    <a:bodyPr/>
                    <a:lstStyle/>
                    <a:p>
                      <a:pPr algn="ctr" fontAlgn="ctr"/>
                      <a:r>
                        <a:rPr lang="en-US" sz="1000" b="1" u="none" strike="noStrike" dirty="0">
                          <a:solidFill>
                            <a:sysClr val="windowText" lastClr="000000"/>
                          </a:solidFill>
                          <a:effectLst/>
                        </a:rPr>
                        <a:t>-0.016</a:t>
                      </a:r>
                      <a:endParaRPr lang="en-US" sz="1000" b="1" i="0" u="none" strike="noStrike" dirty="0">
                        <a:solidFill>
                          <a:sysClr val="windowText" lastClr="000000"/>
                        </a:solidFill>
                        <a:effectLst/>
                        <a:latin typeface="Arial"/>
                      </a:endParaRPr>
                    </a:p>
                  </a:txBody>
                  <a:tcPr marL="9525" marR="9525" marT="9525" marB="0" anchor="ctr">
                    <a:solidFill>
                      <a:schemeClr val="accent1">
                        <a:lumMod val="40000"/>
                        <a:lumOff val="60000"/>
                      </a:schemeClr>
                    </a:solidFill>
                  </a:tcPr>
                </a:tc>
              </a:tr>
              <a:tr h="388620">
                <a:tc>
                  <a:txBody>
                    <a:bodyPr/>
                    <a:lstStyle/>
                    <a:p>
                      <a:pPr algn="l" fontAlgn="ctr"/>
                      <a:r>
                        <a:rPr lang="en-US" sz="1050" u="none" strike="noStrike" dirty="0">
                          <a:effectLst/>
                        </a:rPr>
                        <a:t>ROC_AUC</a:t>
                      </a:r>
                      <a:r>
                        <a:rPr lang="en-US" sz="1050" u="none" strike="noStrike" dirty="0" smtClean="0">
                          <a:effectLst/>
                        </a:rPr>
                        <a:t>_</a:t>
                      </a:r>
                    </a:p>
                    <a:p>
                      <a:pPr algn="l" fontAlgn="ctr"/>
                      <a:r>
                        <a:rPr lang="en-US" sz="1050" u="none" strike="noStrike" dirty="0" smtClean="0">
                          <a:effectLst/>
                        </a:rPr>
                        <a:t>score</a:t>
                      </a:r>
                      <a:endParaRPr lang="en-US" sz="1050" b="0" i="0" u="none" strike="noStrike" dirty="0">
                        <a:solidFill>
                          <a:srgbClr val="000000"/>
                        </a:solidFill>
                        <a:effectLst/>
                        <a:latin typeface="Arial"/>
                      </a:endParaRPr>
                    </a:p>
                  </a:txBody>
                  <a:tcPr marL="9525" marR="9525" marT="9525" marB="0" anchor="ctr"/>
                </a:tc>
                <a:tc>
                  <a:txBody>
                    <a:bodyPr/>
                    <a:lstStyle/>
                    <a:p>
                      <a:pPr algn="ctr" fontAlgn="ctr"/>
                      <a:r>
                        <a:rPr lang="en-US" sz="1000" b="0" u="none" strike="noStrike" dirty="0">
                          <a:effectLst/>
                        </a:rPr>
                        <a:t>0.630</a:t>
                      </a:r>
                      <a:endParaRPr lang="en-US" sz="1000" b="0" i="0" u="none" strike="noStrike" dirty="0">
                        <a:solidFill>
                          <a:srgbClr val="000000"/>
                        </a:solidFill>
                        <a:effectLst/>
                        <a:latin typeface="Arial"/>
                      </a:endParaRPr>
                    </a:p>
                  </a:txBody>
                  <a:tcPr marL="9525" marR="9525" marT="9525" marB="0" anchor="ctr"/>
                </a:tc>
                <a:tc>
                  <a:txBody>
                    <a:bodyPr/>
                    <a:lstStyle/>
                    <a:p>
                      <a:pPr algn="ctr" fontAlgn="ctr"/>
                      <a:r>
                        <a:rPr lang="en-US" sz="1000" b="0" u="none" strike="noStrike" dirty="0">
                          <a:effectLst/>
                        </a:rPr>
                        <a:t>0.615</a:t>
                      </a:r>
                      <a:endParaRPr lang="en-US" sz="1000" b="0" i="0" u="none" strike="noStrike" dirty="0">
                        <a:solidFill>
                          <a:srgbClr val="000000"/>
                        </a:solidFill>
                        <a:effectLst/>
                        <a:latin typeface="Arial"/>
                      </a:endParaRPr>
                    </a:p>
                  </a:txBody>
                  <a:tcPr marL="9525" marR="9525" marT="9525" marB="0" anchor="ctr"/>
                </a:tc>
                <a:tc>
                  <a:txBody>
                    <a:bodyPr/>
                    <a:lstStyle/>
                    <a:p>
                      <a:pPr algn="ctr" fontAlgn="ctr"/>
                      <a:r>
                        <a:rPr lang="en-US" sz="1000" b="0" u="none" strike="noStrike" dirty="0">
                          <a:effectLst/>
                        </a:rPr>
                        <a:t>-0.016</a:t>
                      </a:r>
                      <a:endParaRPr lang="en-US" sz="1000" b="0" i="0" u="none" strike="noStrike" dirty="0">
                        <a:solidFill>
                          <a:srgbClr val="000000"/>
                        </a:solidFill>
                        <a:effectLst/>
                        <a:latin typeface="Arial"/>
                      </a:endParaRPr>
                    </a:p>
                  </a:txBody>
                  <a:tcPr marL="9525" marR="9525" marT="9525" marB="0" anchor="ctr"/>
                </a:tc>
              </a:tr>
              <a:tr h="388620">
                <a:tc>
                  <a:txBody>
                    <a:bodyPr/>
                    <a:lstStyle/>
                    <a:p>
                      <a:pPr algn="l" fontAlgn="ctr"/>
                      <a:r>
                        <a:rPr lang="en-US" sz="1050" u="none" strike="noStrike" dirty="0">
                          <a:effectLst/>
                        </a:rPr>
                        <a:t>Specificity</a:t>
                      </a:r>
                      <a:endParaRPr lang="en-US" sz="1050" b="0" i="0" u="none" strike="noStrike" dirty="0">
                        <a:solidFill>
                          <a:srgbClr val="000000"/>
                        </a:solidFill>
                        <a:effectLst/>
                        <a:latin typeface="Arial"/>
                      </a:endParaRPr>
                    </a:p>
                  </a:txBody>
                  <a:tcPr marL="9525" marR="9525" marT="9525" marB="0" anchor="ctr"/>
                </a:tc>
                <a:tc>
                  <a:txBody>
                    <a:bodyPr/>
                    <a:lstStyle/>
                    <a:p>
                      <a:pPr algn="ctr" fontAlgn="ctr"/>
                      <a:r>
                        <a:rPr lang="en-US" sz="1000" b="0" u="none" strike="noStrike">
                          <a:effectLst/>
                        </a:rPr>
                        <a:t>0.337</a:t>
                      </a:r>
                      <a:endParaRPr lang="en-US" sz="1000" b="0" i="0" u="none" strike="noStrike">
                        <a:solidFill>
                          <a:srgbClr val="000000"/>
                        </a:solidFill>
                        <a:effectLst/>
                        <a:latin typeface="Arial"/>
                      </a:endParaRPr>
                    </a:p>
                  </a:txBody>
                  <a:tcPr marL="9525" marR="9525" marT="9525" marB="0" anchor="ctr"/>
                </a:tc>
                <a:tc>
                  <a:txBody>
                    <a:bodyPr/>
                    <a:lstStyle/>
                    <a:p>
                      <a:pPr algn="ctr" fontAlgn="ctr"/>
                      <a:r>
                        <a:rPr lang="en-US" sz="1000" b="0" u="none" strike="noStrike" dirty="0">
                          <a:effectLst/>
                        </a:rPr>
                        <a:t>0.445</a:t>
                      </a:r>
                      <a:endParaRPr lang="en-US" sz="1000" b="0" i="0" u="none" strike="noStrike" dirty="0">
                        <a:solidFill>
                          <a:srgbClr val="000000"/>
                        </a:solidFill>
                        <a:effectLst/>
                        <a:latin typeface="Arial"/>
                      </a:endParaRPr>
                    </a:p>
                  </a:txBody>
                  <a:tcPr marL="9525" marR="9525" marT="9525" marB="0" anchor="ctr"/>
                </a:tc>
                <a:tc>
                  <a:txBody>
                    <a:bodyPr/>
                    <a:lstStyle/>
                    <a:p>
                      <a:pPr algn="ctr" fontAlgn="ctr"/>
                      <a:r>
                        <a:rPr lang="en-US" sz="1000" b="0" u="none" strike="noStrike" dirty="0">
                          <a:effectLst/>
                        </a:rPr>
                        <a:t>0.108</a:t>
                      </a:r>
                      <a:endParaRPr lang="en-US" sz="1000" b="0" i="0" u="none" strike="noStrike" dirty="0">
                        <a:solidFill>
                          <a:srgbClr val="000000"/>
                        </a:solidFill>
                        <a:effectLst/>
                        <a:latin typeface="Arial"/>
                      </a:endParaRPr>
                    </a:p>
                  </a:txBody>
                  <a:tcPr marL="9525" marR="9525" marT="9525" marB="0" anchor="ctr"/>
                </a:tc>
              </a:tr>
              <a:tr h="388620">
                <a:tc>
                  <a:txBody>
                    <a:bodyPr/>
                    <a:lstStyle/>
                    <a:p>
                      <a:pPr algn="l" fontAlgn="ctr"/>
                      <a:r>
                        <a:rPr lang="en-US" sz="1050" b="1" u="none" strike="noStrike" dirty="0">
                          <a:solidFill>
                            <a:sysClr val="windowText" lastClr="000000"/>
                          </a:solidFill>
                          <a:effectLst/>
                        </a:rPr>
                        <a:t>prevalence</a:t>
                      </a:r>
                      <a:endParaRPr lang="en-US" sz="1050" b="1" i="0" u="none" strike="noStrike" dirty="0">
                        <a:solidFill>
                          <a:sysClr val="windowText" lastClr="000000"/>
                        </a:solidFill>
                        <a:effectLst/>
                        <a:latin typeface="Arial"/>
                      </a:endParaRPr>
                    </a:p>
                  </a:txBody>
                  <a:tcPr marL="9525" marR="9525" marT="9525" marB="0" anchor="ctr">
                    <a:solidFill>
                      <a:schemeClr val="accent1">
                        <a:lumMod val="40000"/>
                        <a:lumOff val="60000"/>
                      </a:schemeClr>
                    </a:solidFill>
                  </a:tcPr>
                </a:tc>
                <a:tc>
                  <a:txBody>
                    <a:bodyPr/>
                    <a:lstStyle/>
                    <a:p>
                      <a:pPr algn="ctr" fontAlgn="ctr"/>
                      <a:r>
                        <a:rPr lang="en-US" sz="1000" b="1" u="none" strike="noStrike" dirty="0">
                          <a:solidFill>
                            <a:sysClr val="windowText" lastClr="000000"/>
                          </a:solidFill>
                          <a:effectLst/>
                        </a:rPr>
                        <a:t>0.317</a:t>
                      </a:r>
                      <a:endParaRPr lang="en-US" sz="1000" b="1" i="0" u="none" strike="noStrike" dirty="0">
                        <a:solidFill>
                          <a:sysClr val="windowText" lastClr="000000"/>
                        </a:solidFill>
                        <a:effectLst/>
                        <a:latin typeface="Arial"/>
                      </a:endParaRPr>
                    </a:p>
                  </a:txBody>
                  <a:tcPr marL="9525" marR="9525" marT="9525" marB="0" anchor="ctr">
                    <a:solidFill>
                      <a:schemeClr val="accent1">
                        <a:lumMod val="40000"/>
                        <a:lumOff val="60000"/>
                      </a:schemeClr>
                    </a:solidFill>
                  </a:tcPr>
                </a:tc>
                <a:tc>
                  <a:txBody>
                    <a:bodyPr/>
                    <a:lstStyle/>
                    <a:p>
                      <a:pPr algn="ctr" fontAlgn="ctr"/>
                      <a:r>
                        <a:rPr lang="en-US" sz="1000" b="1" u="none" strike="noStrike" dirty="0">
                          <a:solidFill>
                            <a:sysClr val="windowText" lastClr="000000"/>
                          </a:solidFill>
                          <a:effectLst/>
                        </a:rPr>
                        <a:t>0.445</a:t>
                      </a:r>
                      <a:endParaRPr lang="en-US" sz="1000" b="1" i="0" u="none" strike="noStrike" dirty="0">
                        <a:solidFill>
                          <a:sysClr val="windowText" lastClr="000000"/>
                        </a:solidFill>
                        <a:effectLst/>
                        <a:latin typeface="Arial"/>
                      </a:endParaRPr>
                    </a:p>
                  </a:txBody>
                  <a:tcPr marL="9525" marR="9525" marT="9525" marB="0" anchor="ctr">
                    <a:solidFill>
                      <a:schemeClr val="accent1">
                        <a:lumMod val="40000"/>
                        <a:lumOff val="60000"/>
                      </a:schemeClr>
                    </a:solidFill>
                  </a:tcPr>
                </a:tc>
                <a:tc>
                  <a:txBody>
                    <a:bodyPr/>
                    <a:lstStyle/>
                    <a:p>
                      <a:pPr algn="ctr" fontAlgn="ctr"/>
                      <a:r>
                        <a:rPr lang="en-US" sz="1000" b="1" u="none" strike="noStrike" dirty="0">
                          <a:solidFill>
                            <a:sysClr val="windowText" lastClr="000000"/>
                          </a:solidFill>
                          <a:effectLst/>
                        </a:rPr>
                        <a:t>0.127</a:t>
                      </a:r>
                      <a:endParaRPr lang="en-US" sz="1000" b="1" i="0" u="none" strike="noStrike" dirty="0">
                        <a:solidFill>
                          <a:sysClr val="windowText" lastClr="000000"/>
                        </a:solidFill>
                        <a:effectLst/>
                        <a:latin typeface="Arial"/>
                      </a:endParaRPr>
                    </a:p>
                  </a:txBody>
                  <a:tcPr marL="9525" marR="9525" marT="9525" marB="0" anchor="ctr">
                    <a:solidFill>
                      <a:schemeClr val="accent1">
                        <a:lumMod val="40000"/>
                        <a:lumOff val="60000"/>
                      </a:schemeClr>
                    </a:solidFill>
                  </a:tcPr>
                </a:tc>
              </a:tr>
              <a:tr h="388620">
                <a:tc>
                  <a:txBody>
                    <a:bodyPr/>
                    <a:lstStyle/>
                    <a:p>
                      <a:pPr algn="l" fontAlgn="ctr"/>
                      <a:r>
                        <a:rPr lang="en-US" sz="1050" u="none" strike="noStrike" dirty="0">
                          <a:effectLst/>
                        </a:rPr>
                        <a:t>F1_score</a:t>
                      </a:r>
                      <a:endParaRPr lang="en-US" sz="1050" b="0" i="0" u="none" strike="noStrike" dirty="0">
                        <a:solidFill>
                          <a:srgbClr val="000000"/>
                        </a:solidFill>
                        <a:effectLst/>
                        <a:latin typeface="Arial"/>
                      </a:endParaRPr>
                    </a:p>
                  </a:txBody>
                  <a:tcPr marL="9525" marR="9525" marT="9525" marB="0" anchor="ctr"/>
                </a:tc>
                <a:tc>
                  <a:txBody>
                    <a:bodyPr/>
                    <a:lstStyle/>
                    <a:p>
                      <a:pPr algn="ctr" fontAlgn="ctr"/>
                      <a:r>
                        <a:rPr lang="en-US" sz="1000" b="0" u="none" strike="noStrike">
                          <a:effectLst/>
                        </a:rPr>
                        <a:t>0.187</a:t>
                      </a:r>
                      <a:endParaRPr lang="en-US" sz="1000" b="0" i="0" u="none" strike="noStrike">
                        <a:solidFill>
                          <a:srgbClr val="000000"/>
                        </a:solidFill>
                        <a:effectLst/>
                        <a:latin typeface="Arial"/>
                      </a:endParaRPr>
                    </a:p>
                  </a:txBody>
                  <a:tcPr marL="9525" marR="9525" marT="9525" marB="0" anchor="ctr"/>
                </a:tc>
                <a:tc>
                  <a:txBody>
                    <a:bodyPr/>
                    <a:lstStyle/>
                    <a:p>
                      <a:pPr algn="ctr" fontAlgn="ctr"/>
                      <a:r>
                        <a:rPr lang="en-US" sz="1000" b="0" u="none" strike="noStrike">
                          <a:effectLst/>
                        </a:rPr>
                        <a:t>0.003</a:t>
                      </a:r>
                      <a:endParaRPr lang="en-US" sz="1000" b="0" i="0" u="none" strike="noStrike">
                        <a:solidFill>
                          <a:srgbClr val="000000"/>
                        </a:solidFill>
                        <a:effectLst/>
                        <a:latin typeface="Arial"/>
                      </a:endParaRPr>
                    </a:p>
                  </a:txBody>
                  <a:tcPr marL="9525" marR="9525" marT="9525" marB="0" anchor="ctr"/>
                </a:tc>
                <a:tc>
                  <a:txBody>
                    <a:bodyPr/>
                    <a:lstStyle/>
                    <a:p>
                      <a:pPr algn="ctr" fontAlgn="ctr"/>
                      <a:r>
                        <a:rPr lang="en-US" sz="1000" b="0" u="none" strike="noStrike" dirty="0">
                          <a:effectLst/>
                        </a:rPr>
                        <a:t>-0.184</a:t>
                      </a:r>
                      <a:endParaRPr lang="en-US" sz="1000" b="0" i="0" u="none" strike="noStrike" dirty="0">
                        <a:solidFill>
                          <a:srgbClr val="000000"/>
                        </a:solidFill>
                        <a:effectLst/>
                        <a:latin typeface="Arial"/>
                      </a:endParaRPr>
                    </a:p>
                  </a:txBody>
                  <a:tcPr marL="9525" marR="9525" marT="9525" marB="0" anchor="ctr"/>
                </a:tc>
              </a:tr>
              <a:tr h="388620">
                <a:tc>
                  <a:txBody>
                    <a:bodyPr/>
                    <a:lstStyle/>
                    <a:p>
                      <a:pPr algn="l" fontAlgn="ctr"/>
                      <a:r>
                        <a:rPr lang="en-US" sz="1050" u="none" strike="noStrike" dirty="0" smtClean="0">
                          <a:effectLst/>
                        </a:rPr>
                        <a:t>Precision_score</a:t>
                      </a:r>
                      <a:endParaRPr lang="en-US" sz="1050" b="0" i="0" u="none" strike="noStrike" dirty="0">
                        <a:solidFill>
                          <a:srgbClr val="000000"/>
                        </a:solidFill>
                        <a:effectLst/>
                        <a:latin typeface="Arial"/>
                      </a:endParaRPr>
                    </a:p>
                  </a:txBody>
                  <a:tcPr marL="9525" marR="9525" marT="9525" marB="0" anchor="ctr"/>
                </a:tc>
                <a:tc>
                  <a:txBody>
                    <a:bodyPr/>
                    <a:lstStyle/>
                    <a:p>
                      <a:pPr algn="ctr" fontAlgn="ctr"/>
                      <a:r>
                        <a:rPr lang="en-US" sz="1000" b="0" u="none" strike="noStrike">
                          <a:effectLst/>
                        </a:rPr>
                        <a:t>0.104</a:t>
                      </a:r>
                      <a:endParaRPr lang="en-US" sz="1000" b="0" i="0" u="none" strike="noStrike">
                        <a:solidFill>
                          <a:srgbClr val="000000"/>
                        </a:solidFill>
                        <a:effectLst/>
                        <a:latin typeface="Arial"/>
                      </a:endParaRPr>
                    </a:p>
                  </a:txBody>
                  <a:tcPr marL="9525" marR="9525" marT="9525" marB="0" anchor="ctr"/>
                </a:tc>
                <a:tc>
                  <a:txBody>
                    <a:bodyPr/>
                    <a:lstStyle/>
                    <a:p>
                      <a:pPr algn="ctr" fontAlgn="ctr"/>
                      <a:r>
                        <a:rPr lang="en-US" sz="1000" b="0" u="none" strike="noStrike">
                          <a:effectLst/>
                        </a:rPr>
                        <a:t>0.002</a:t>
                      </a:r>
                      <a:endParaRPr lang="en-US" sz="1000" b="0" i="0" u="none" strike="noStrike">
                        <a:solidFill>
                          <a:srgbClr val="000000"/>
                        </a:solidFill>
                        <a:effectLst/>
                        <a:latin typeface="Arial"/>
                      </a:endParaRPr>
                    </a:p>
                  </a:txBody>
                  <a:tcPr marL="9525" marR="9525" marT="9525" marB="0" anchor="ctr"/>
                </a:tc>
                <a:tc>
                  <a:txBody>
                    <a:bodyPr/>
                    <a:lstStyle/>
                    <a:p>
                      <a:pPr algn="ctr" fontAlgn="ctr"/>
                      <a:r>
                        <a:rPr lang="en-US" sz="1000" b="0" u="none" strike="noStrike" dirty="0">
                          <a:effectLst/>
                        </a:rPr>
                        <a:t>-0.103</a:t>
                      </a:r>
                      <a:endParaRPr lang="en-US" sz="1000" b="0" i="0" u="none" strike="noStrike" dirty="0">
                        <a:solidFill>
                          <a:srgbClr val="000000"/>
                        </a:solidFill>
                        <a:effectLst/>
                        <a:latin typeface="Arial"/>
                      </a:endParaRPr>
                    </a:p>
                  </a:txBody>
                  <a:tcPr marL="9525" marR="9525" marT="9525" marB="0" anchor="ctr"/>
                </a:tc>
              </a:tr>
            </a:tbl>
          </a:graphicData>
        </a:graphic>
      </p:graphicFrame>
      <p:pic>
        <p:nvPicPr>
          <p:cNvPr id="17410" name="Picture 2" descr="E:\project\Python\Compari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819149"/>
            <a:ext cx="4565711" cy="3100387"/>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381000" y="1276350"/>
            <a:ext cx="3505200" cy="1600200"/>
          </a:xfrm>
          <a:prstGeom prst="roundRect">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81000" y="3638550"/>
            <a:ext cx="3505200" cy="395286"/>
          </a:xfrm>
          <a:prstGeom prst="roundRect">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670" y="4476750"/>
            <a:ext cx="3543300"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ounded Rectangle 11"/>
          <p:cNvSpPr/>
          <p:nvPr/>
        </p:nvSpPr>
        <p:spPr>
          <a:xfrm>
            <a:off x="4038600" y="3933825"/>
            <a:ext cx="3962399" cy="1000125"/>
          </a:xfrm>
          <a:prstGeom prst="roundRect">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400" b="1" dirty="0" smtClean="0">
                <a:solidFill>
                  <a:sysClr val="windowText" lastClr="000000"/>
                </a:solidFill>
              </a:rPr>
              <a:t>Train_Data refers = Train dataset</a:t>
            </a:r>
          </a:p>
          <a:p>
            <a:pPr algn="ctr"/>
            <a:r>
              <a:rPr lang="en-IN" sz="1400" b="1" dirty="0" smtClean="0">
                <a:solidFill>
                  <a:sysClr val="windowText" lastClr="000000"/>
                </a:solidFill>
              </a:rPr>
              <a:t>Test_Data </a:t>
            </a:r>
            <a:r>
              <a:rPr lang="en-IN" sz="1400" b="1" dirty="0">
                <a:solidFill>
                  <a:sysClr val="windowText" lastClr="000000"/>
                </a:solidFill>
              </a:rPr>
              <a:t>refers = </a:t>
            </a:r>
            <a:r>
              <a:rPr lang="en-IN" sz="1400" b="1" dirty="0" smtClean="0">
                <a:solidFill>
                  <a:sysClr val="windowText" lastClr="000000"/>
                </a:solidFill>
              </a:rPr>
              <a:t>Test dataset</a:t>
            </a:r>
            <a:endParaRPr lang="en-US" sz="1400" b="1" dirty="0">
              <a:solidFill>
                <a:sysClr val="windowText" lastClr="000000"/>
              </a:solidFill>
            </a:endParaRPr>
          </a:p>
        </p:txBody>
      </p:sp>
    </p:spTree>
    <p:extLst>
      <p:ext uri="{BB962C8B-B14F-4D97-AF65-F5344CB8AC3E}">
        <p14:creationId xmlns:p14="http://schemas.microsoft.com/office/powerpoint/2010/main" val="1853216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4" y="1657350"/>
            <a:ext cx="7659687" cy="876300"/>
          </a:xfrm>
        </p:spPr>
        <p:txBody>
          <a:bodyPr/>
          <a:lstStyle/>
          <a:p>
            <a:r>
              <a:rPr lang="en-IN" dirty="0" smtClean="0"/>
              <a:t>Recommendation based on prediction</a:t>
            </a:r>
            <a:endParaRPr lang="en-US" dirty="0"/>
          </a:p>
        </p:txBody>
      </p:sp>
      <p:sp>
        <p:nvSpPr>
          <p:cNvPr id="4" name="Date Placeholder 3"/>
          <p:cNvSpPr>
            <a:spLocks noGrp="1"/>
          </p:cNvSpPr>
          <p:nvPr>
            <p:ph type="dt" sz="half" idx="10"/>
          </p:nvPr>
        </p:nvSpPr>
        <p:spPr/>
        <p:txBody>
          <a:bodyPr/>
          <a:lstStyle/>
          <a:p>
            <a:fld id="{3A35F1CB-7CE7-49B5-BDF8-A1DD02CC1B0B}" type="datetime1">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433339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620000" cy="308371"/>
          </a:xfrm>
        </p:spPr>
        <p:txBody>
          <a:bodyPr>
            <a:normAutofit fontScale="90000"/>
          </a:bodyPr>
          <a:lstStyle/>
          <a:p>
            <a:r>
              <a:rPr lang="en-IN" sz="2400" dirty="0" smtClean="0"/>
              <a:t>Model Solutions</a:t>
            </a:r>
            <a:endParaRPr lang="en-US" sz="24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38275994"/>
              </p:ext>
            </p:extLst>
          </p:nvPr>
        </p:nvGraphicFramePr>
        <p:xfrm>
          <a:off x="609600" y="727710"/>
          <a:ext cx="7315200" cy="1188720"/>
        </p:xfrm>
        <a:graphic>
          <a:graphicData uri="http://schemas.openxmlformats.org/drawingml/2006/table">
            <a:tbl>
              <a:tblPr firstRow="1">
                <a:tableStyleId>{6E25E649-3F16-4E02-A733-19D2CDBF48F0}</a:tableStyleId>
              </a:tblPr>
              <a:tblGrid>
                <a:gridCol w="7315200"/>
              </a:tblGrid>
              <a:tr h="298359">
                <a:tc>
                  <a:txBody>
                    <a:bodyPr/>
                    <a:lstStyle/>
                    <a:p>
                      <a:pPr algn="just"/>
                      <a:r>
                        <a:rPr lang="en-IN" sz="1400" dirty="0" smtClean="0"/>
                        <a:t>Basic</a:t>
                      </a:r>
                      <a:r>
                        <a:rPr lang="en-IN" sz="1400" baseline="0" dirty="0" smtClean="0"/>
                        <a:t> Impact Loan Default on Banking </a:t>
                      </a:r>
                      <a:endParaRPr lang="en-IN" sz="1400" dirty="0" smtClean="0"/>
                    </a:p>
                  </a:txBody>
                  <a:tcPr anchor="ctr"/>
                </a:tc>
              </a:tr>
              <a:tr h="298359">
                <a:tc>
                  <a:txBody>
                    <a:bodyPr/>
                    <a:lstStyle/>
                    <a:p>
                      <a:pPr algn="just"/>
                      <a:r>
                        <a:rPr lang="en-IN" sz="1300" dirty="0" smtClean="0"/>
                        <a:t>At large, the main effect of bad loans is the fact that increasing bad loans limit the financial growth of corporation. This consequence is as a result of the fact that bad loans deprive corporation of the needed liquidity and limit their capability to fund other potentially viable businesses and make credit facilities available to individuals. </a:t>
                      </a:r>
                    </a:p>
                  </a:txBody>
                  <a:tcPr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7257012"/>
              </p:ext>
            </p:extLst>
          </p:nvPr>
        </p:nvGraphicFramePr>
        <p:xfrm>
          <a:off x="609600" y="2114550"/>
          <a:ext cx="7315200" cy="1463040"/>
        </p:xfrm>
        <a:graphic>
          <a:graphicData uri="http://schemas.openxmlformats.org/drawingml/2006/table">
            <a:tbl>
              <a:tblPr firstRow="1">
                <a:tableStyleId>{6E25E649-3F16-4E02-A733-19D2CDBF48F0}</a:tableStyleId>
              </a:tblPr>
              <a:tblGrid>
                <a:gridCol w="7315200"/>
              </a:tblGrid>
              <a:tr h="298359">
                <a:tc>
                  <a:txBody>
                    <a:bodyPr/>
                    <a:lstStyle/>
                    <a:p>
                      <a:pPr algn="just"/>
                      <a:r>
                        <a:rPr lang="en-IN" sz="1400" dirty="0" smtClean="0"/>
                        <a:t>Benefit</a:t>
                      </a:r>
                      <a:r>
                        <a:rPr lang="en-IN" sz="1400" baseline="0" dirty="0" smtClean="0"/>
                        <a:t>s based on Model Result</a:t>
                      </a:r>
                      <a:endParaRPr lang="en-IN" sz="1400" dirty="0" smtClean="0"/>
                    </a:p>
                  </a:txBody>
                  <a:tcPr anchor="ctr"/>
                </a:tc>
              </a:tr>
              <a:tr h="298359">
                <a:tc>
                  <a:txBody>
                    <a:bodyPr/>
                    <a:lstStyle/>
                    <a:p>
                      <a:pPr marL="342900" indent="-342900" algn="just">
                        <a:buAutoNum type="arabicPeriod"/>
                      </a:pPr>
                      <a:r>
                        <a:rPr lang="en-IN" sz="1400" dirty="0" smtClean="0"/>
                        <a:t>Better Productivity</a:t>
                      </a:r>
                    </a:p>
                    <a:p>
                      <a:pPr marL="342900" indent="-342900" algn="just">
                        <a:buAutoNum type="arabicPeriod"/>
                      </a:pPr>
                      <a:r>
                        <a:rPr lang="en-IN" sz="1400" dirty="0" smtClean="0"/>
                        <a:t>Better Decision Making</a:t>
                      </a:r>
                    </a:p>
                    <a:p>
                      <a:pPr marL="342900" indent="-342900" algn="just">
                        <a:buAutoNum type="arabicPeriod"/>
                      </a:pPr>
                      <a:r>
                        <a:rPr lang="en-IN" sz="1400" dirty="0" smtClean="0"/>
                        <a:t>Smarter Fraud Detection</a:t>
                      </a:r>
                    </a:p>
                    <a:p>
                      <a:pPr marL="342900" indent="-342900" algn="just">
                        <a:buAutoNum type="arabicPeriod"/>
                      </a:pPr>
                      <a:r>
                        <a:rPr lang="en-IN" sz="1400" dirty="0" smtClean="0"/>
                        <a:t>Consistency in Underwriting </a:t>
                      </a:r>
                    </a:p>
                    <a:p>
                      <a:pPr marL="342900" indent="-342900" algn="just">
                        <a:buAutoNum type="arabicPeriod"/>
                      </a:pPr>
                      <a:r>
                        <a:rPr lang="en-IN" sz="1400" dirty="0" smtClean="0"/>
                        <a:t>Scalability</a:t>
                      </a:r>
                    </a:p>
                  </a:txBody>
                  <a:tcPr anchor="ctr"/>
                </a:tc>
              </a:tr>
            </a:tbl>
          </a:graphicData>
        </a:graphic>
      </p:graphicFrame>
    </p:spTree>
    <p:extLst>
      <p:ext uri="{BB962C8B-B14F-4D97-AF65-F5344CB8AC3E}">
        <p14:creationId xmlns:p14="http://schemas.microsoft.com/office/powerpoint/2010/main" val="6587977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620000" cy="308371"/>
          </a:xfrm>
        </p:spPr>
        <p:txBody>
          <a:bodyPr>
            <a:normAutofit fontScale="90000"/>
          </a:bodyPr>
          <a:lstStyle/>
          <a:p>
            <a:r>
              <a:rPr lang="en-IN" sz="2400" dirty="0" smtClean="0"/>
              <a:t>Important Features – Top 10</a:t>
            </a:r>
            <a:endParaRPr lang="en-US" sz="20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pic>
        <p:nvPicPr>
          <p:cNvPr id="15" name="Picture 4" descr="E:\project\Python\Top 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742950"/>
            <a:ext cx="5216037" cy="4151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577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620000" cy="308371"/>
          </a:xfrm>
        </p:spPr>
        <p:txBody>
          <a:bodyPr>
            <a:normAutofit fontScale="90000"/>
          </a:bodyPr>
          <a:lstStyle/>
          <a:p>
            <a:r>
              <a:rPr lang="en-IN" sz="2400" dirty="0" smtClean="0"/>
              <a:t>Important Features – Bottom 10</a:t>
            </a:r>
            <a:endParaRPr lang="en-US" sz="20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pic>
        <p:nvPicPr>
          <p:cNvPr id="12" name="Picture 3" descr="E:\project\Python\bottom 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742950"/>
            <a:ext cx="5562600" cy="419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0334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4" y="1657350"/>
            <a:ext cx="7659687" cy="876300"/>
          </a:xfrm>
        </p:spPr>
        <p:txBody>
          <a:bodyPr/>
          <a:lstStyle/>
          <a:p>
            <a:r>
              <a:rPr lang="en-IN" dirty="0" smtClean="0"/>
              <a:t>Appendix</a:t>
            </a:r>
            <a:endParaRPr lang="en-US" dirty="0"/>
          </a:p>
        </p:txBody>
      </p:sp>
      <p:sp>
        <p:nvSpPr>
          <p:cNvPr id="4" name="Date Placeholder 3"/>
          <p:cNvSpPr>
            <a:spLocks noGrp="1"/>
          </p:cNvSpPr>
          <p:nvPr>
            <p:ph type="dt" sz="half" idx="10"/>
          </p:nvPr>
        </p:nvSpPr>
        <p:spPr/>
        <p:txBody>
          <a:bodyPr/>
          <a:lstStyle/>
          <a:p>
            <a:fld id="{3A35F1CB-7CE7-49B5-BDF8-A1DD02CC1B0B}" type="datetime1">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6106734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Comparison</a:t>
            </a:r>
            <a:r>
              <a:rPr lang="en-IN" sz="2000" dirty="0" smtClean="0"/>
              <a:t>  - </a:t>
            </a:r>
            <a:br>
              <a:rPr lang="en-IN" sz="2000" dirty="0" smtClean="0"/>
            </a:br>
            <a:r>
              <a:rPr lang="en-IN" sz="2000" dirty="0" smtClean="0"/>
              <a:t>Purpose Vs Home_ownership with Average Fund Amount</a:t>
            </a:r>
            <a:endParaRPr lang="en-US" sz="20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23950"/>
            <a:ext cx="6858000" cy="3655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9109" y="1462087"/>
            <a:ext cx="849487" cy="2709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39278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t>Distribution of  Funded_Amount (Average)</a:t>
            </a:r>
            <a:endParaRPr lang="en-US" sz="20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pic>
        <p:nvPicPr>
          <p:cNvPr id="2050" name="Picture 2" descr="E:\project\Python\Distribution of Fund Amount.JPG"/>
          <p:cNvPicPr>
            <a:picLocks noChangeAspect="1" noChangeArrowheads="1"/>
          </p:cNvPicPr>
          <p:nvPr/>
        </p:nvPicPr>
        <p:blipFill rotWithShape="1">
          <a:blip r:embed="rId2">
            <a:extLst>
              <a:ext uri="{28A0092B-C50C-407E-A947-70E740481C1C}">
                <a14:useLocalDpi xmlns:a14="http://schemas.microsoft.com/office/drawing/2010/main" val="0"/>
              </a:ext>
            </a:extLst>
          </a:blip>
          <a:srcRect t="11421"/>
          <a:stretch/>
        </p:blipFill>
        <p:spPr bwMode="auto">
          <a:xfrm>
            <a:off x="461964" y="955964"/>
            <a:ext cx="7763404" cy="401608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E:\project\Python\Distribution of Fund Amount-Lege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955964"/>
            <a:ext cx="1476375" cy="75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575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a:t>
            </a:r>
            <a:endParaRPr lang="en-US" dirty="0"/>
          </a:p>
        </p:txBody>
      </p:sp>
      <p:sp>
        <p:nvSpPr>
          <p:cNvPr id="3" name="Content Placeholder 2"/>
          <p:cNvSpPr>
            <a:spLocks noGrp="1"/>
          </p:cNvSpPr>
          <p:nvPr>
            <p:ph idx="1"/>
          </p:nvPr>
        </p:nvSpPr>
        <p:spPr/>
        <p:txBody>
          <a:bodyPr>
            <a:normAutofit/>
          </a:bodyPr>
          <a:lstStyle/>
          <a:p>
            <a:pPr algn="just"/>
            <a:r>
              <a:rPr lang="en-IN" sz="1600" dirty="0" smtClean="0"/>
              <a:t>Overview</a:t>
            </a:r>
          </a:p>
          <a:p>
            <a:pPr lvl="1" algn="just"/>
            <a:r>
              <a:rPr lang="en-IN" sz="1600" dirty="0" smtClean="0"/>
              <a:t>Underwriters </a:t>
            </a:r>
            <a:r>
              <a:rPr lang="en-IN" sz="1600" dirty="0"/>
              <a:t>work primarily in banks which handle loans and mortgages and are responsible for </a:t>
            </a:r>
            <a:r>
              <a:rPr lang="en-IN" sz="1600" dirty="0" smtClean="0"/>
              <a:t>analysing </a:t>
            </a:r>
            <a:r>
              <a:rPr lang="en-IN" sz="1600" dirty="0"/>
              <a:t>the risks of a loan based on the data in the application. They also oversee other information in the </a:t>
            </a:r>
            <a:r>
              <a:rPr lang="en-IN" sz="1600" dirty="0" smtClean="0"/>
              <a:t>loan </a:t>
            </a:r>
            <a:r>
              <a:rPr lang="en-IN" sz="1600" dirty="0"/>
              <a:t>application to ensure it is </a:t>
            </a:r>
            <a:r>
              <a:rPr lang="en-IN" sz="1600" dirty="0" smtClean="0"/>
              <a:t>accurate, to approve the loan.</a:t>
            </a:r>
          </a:p>
          <a:p>
            <a:pPr marL="411480" lvl="1" indent="0" algn="just">
              <a:buNone/>
            </a:pPr>
            <a:endParaRPr lang="en-IN" sz="1600" dirty="0" smtClean="0"/>
          </a:p>
          <a:p>
            <a:pPr algn="just"/>
            <a:r>
              <a:rPr lang="en-IN" sz="1600" dirty="0" smtClean="0"/>
              <a:t>Objective</a:t>
            </a:r>
          </a:p>
          <a:p>
            <a:pPr lvl="1" algn="just"/>
            <a:r>
              <a:rPr lang="en-IN" sz="1600" dirty="0" smtClean="0"/>
              <a:t>Primary objective to identify the probability of loan defaulters, we will identify by building best binary “Classification” machine learning method  with best ‘Recall/</a:t>
            </a:r>
            <a:r>
              <a:rPr lang="en-US" sz="1600" dirty="0"/>
              <a:t>Sensitivity</a:t>
            </a:r>
            <a:r>
              <a:rPr lang="en-IN" sz="1600" dirty="0" smtClean="0"/>
              <a:t>  &amp; ROC curve Metrics” according to the business guidelines.</a:t>
            </a:r>
          </a:p>
          <a:p>
            <a:endParaRPr lang="en-IN" sz="1600" dirty="0" smtClean="0"/>
          </a:p>
        </p:txBody>
      </p:sp>
      <p:sp>
        <p:nvSpPr>
          <p:cNvPr id="4" name="Date Placeholder 3"/>
          <p:cNvSpPr>
            <a:spLocks noGrp="1"/>
          </p:cNvSpPr>
          <p:nvPr>
            <p:ph type="dt" sz="half" idx="10"/>
          </p:nvPr>
        </p:nvSpPr>
        <p:spPr/>
        <p:txBody>
          <a:bodyPr/>
          <a:lstStyle/>
          <a:p>
            <a:fld id="{8DB0E52F-BA25-4594-B808-235B15EBE7AB}" type="datetime1">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0036806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t>Distribution of  Interest Rate (Hue by Funded_Amount Moving Average)</a:t>
            </a:r>
            <a:endParaRPr lang="en-US" sz="20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pic>
        <p:nvPicPr>
          <p:cNvPr id="9" name="Picture 2" descr="E:\project\Python\Interest Rate of Loan.JPG"/>
          <p:cNvPicPr>
            <a:picLocks noChangeAspect="1" noChangeArrowheads="1"/>
          </p:cNvPicPr>
          <p:nvPr/>
        </p:nvPicPr>
        <p:blipFill rotWithShape="1">
          <a:blip r:embed="rId2">
            <a:extLst>
              <a:ext uri="{28A0092B-C50C-407E-A947-70E740481C1C}">
                <a14:useLocalDpi xmlns:a14="http://schemas.microsoft.com/office/drawing/2010/main" val="0"/>
              </a:ext>
            </a:extLst>
          </a:blip>
          <a:srcRect t="8085"/>
          <a:stretch/>
        </p:blipFill>
        <p:spPr bwMode="auto">
          <a:xfrm>
            <a:off x="461966" y="955963"/>
            <a:ext cx="7691434" cy="4016087"/>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E:\project\Python\Interest Rate - lege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955963"/>
            <a:ext cx="14859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9902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t>Distribution of  Purpose Loan</a:t>
            </a:r>
            <a:endParaRPr lang="en-US" sz="20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pic>
        <p:nvPicPr>
          <p:cNvPr id="10" name="Picture 2" descr="E:\project\Python\Purpose of Loans.JPG"/>
          <p:cNvPicPr>
            <a:picLocks noChangeAspect="1" noChangeArrowheads="1"/>
          </p:cNvPicPr>
          <p:nvPr/>
        </p:nvPicPr>
        <p:blipFill rotWithShape="1">
          <a:blip r:embed="rId2">
            <a:extLst>
              <a:ext uri="{28A0092B-C50C-407E-A947-70E740481C1C}">
                <a14:useLocalDpi xmlns:a14="http://schemas.microsoft.com/office/drawing/2010/main" val="0"/>
              </a:ext>
            </a:extLst>
          </a:blip>
          <a:srcRect t="9364"/>
          <a:stretch/>
        </p:blipFill>
        <p:spPr bwMode="auto">
          <a:xfrm>
            <a:off x="461966" y="955963"/>
            <a:ext cx="7634205" cy="4016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411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t>Tree Map -  Purpose  vs Average - Interest Rate (Hue by Loan Amount)</a:t>
            </a:r>
            <a:endParaRPr lang="en-US" sz="20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pic>
        <p:nvPicPr>
          <p:cNvPr id="6146" name="Picture 2" descr="E:\project\Python\tree map.JPG"/>
          <p:cNvPicPr>
            <a:picLocks noChangeAspect="1" noChangeArrowheads="1"/>
          </p:cNvPicPr>
          <p:nvPr/>
        </p:nvPicPr>
        <p:blipFill rotWithShape="1">
          <a:blip r:embed="rId2">
            <a:extLst>
              <a:ext uri="{28A0092B-C50C-407E-A947-70E740481C1C}">
                <a14:useLocalDpi xmlns:a14="http://schemas.microsoft.com/office/drawing/2010/main" val="0"/>
              </a:ext>
            </a:extLst>
          </a:blip>
          <a:srcRect t="8477"/>
          <a:stretch/>
        </p:blipFill>
        <p:spPr bwMode="auto">
          <a:xfrm>
            <a:off x="179295" y="1047750"/>
            <a:ext cx="8278905" cy="39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7592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Dataset's</a:t>
            </a:r>
            <a:endParaRPr lang="en-US" sz="36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708646997"/>
              </p:ext>
            </p:extLst>
          </p:nvPr>
        </p:nvGraphicFramePr>
        <p:xfrm>
          <a:off x="609600" y="1047751"/>
          <a:ext cx="2743200" cy="3733798"/>
        </p:xfrm>
        <a:graphic>
          <a:graphicData uri="http://schemas.openxmlformats.org/drawingml/2006/table">
            <a:tbl>
              <a:tblPr firstRow="1">
                <a:tableStyleId>{85BE263C-DBD7-4A20-BB59-AAB30ACAA65A}</a:tableStyleId>
              </a:tblPr>
              <a:tblGrid>
                <a:gridCol w="320842"/>
                <a:gridCol w="1507958"/>
                <a:gridCol w="914400"/>
              </a:tblGrid>
              <a:tr h="226384">
                <a:tc>
                  <a:txBody>
                    <a:bodyPr/>
                    <a:lstStyle/>
                    <a:p>
                      <a:pPr algn="ctr" fontAlgn="ctr"/>
                      <a:r>
                        <a:rPr lang="en-US" sz="1100" u="none" strike="noStrike" dirty="0">
                          <a:effectLst/>
                        </a:rPr>
                        <a:t>#</a:t>
                      </a:r>
                      <a:endParaRPr lang="en-US" sz="1100" b="0" i="0" u="none" strike="noStrike" dirty="0">
                        <a:solidFill>
                          <a:srgbClr val="000000"/>
                        </a:solidFill>
                        <a:effectLst/>
                        <a:latin typeface="Courier New"/>
                      </a:endParaRPr>
                    </a:p>
                  </a:txBody>
                  <a:tcPr marL="6961" marR="6961" marT="6961" marB="0" anchor="ctr"/>
                </a:tc>
                <a:tc>
                  <a:txBody>
                    <a:bodyPr/>
                    <a:lstStyle/>
                    <a:p>
                      <a:pPr algn="ctr" fontAlgn="b"/>
                      <a:r>
                        <a:rPr lang="en-US" sz="1100" u="none" strike="noStrike">
                          <a:effectLst/>
                        </a:rPr>
                        <a:t>Column</a:t>
                      </a:r>
                      <a:endParaRPr lang="en-US" sz="1100" b="0" i="0" u="none" strike="noStrike">
                        <a:solidFill>
                          <a:srgbClr val="000000"/>
                        </a:solidFill>
                        <a:effectLst/>
                        <a:latin typeface="Calibri"/>
                      </a:endParaRPr>
                    </a:p>
                  </a:txBody>
                  <a:tcPr marL="6961" marR="6961" marT="6961" marB="0" anchor="ctr"/>
                </a:tc>
                <a:tc>
                  <a:txBody>
                    <a:bodyPr/>
                    <a:lstStyle/>
                    <a:p>
                      <a:pPr algn="ctr" fontAlgn="b"/>
                      <a:r>
                        <a:rPr lang="en-US" sz="1100" u="none" strike="noStrike" dirty="0">
                          <a:effectLst/>
                        </a:rPr>
                        <a:t>Dtype</a:t>
                      </a:r>
                      <a:endParaRPr lang="en-US" sz="1100" b="0" i="0" u="none" strike="noStrike" dirty="0">
                        <a:solidFill>
                          <a:srgbClr val="000000"/>
                        </a:solidFill>
                        <a:effectLst/>
                        <a:latin typeface="Calibri"/>
                      </a:endParaRPr>
                    </a:p>
                  </a:txBody>
                  <a:tcPr marL="6961" marR="6961" marT="6961" marB="0" anchor="ctr"/>
                </a:tc>
              </a:tr>
              <a:tr h="338038">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6961" marR="6961" marT="6961" marB="0" anchor="ctr"/>
                </a:tc>
                <a:tc>
                  <a:txBody>
                    <a:bodyPr/>
                    <a:lstStyle/>
                    <a:p>
                      <a:pPr algn="l" fontAlgn="b"/>
                      <a:r>
                        <a:rPr lang="en-US" sz="1100" u="none" strike="noStrike" dirty="0" err="1">
                          <a:effectLst/>
                        </a:rPr>
                        <a:t>issue_d</a:t>
                      </a:r>
                      <a:endParaRPr lang="en-US" sz="1100" b="0" i="0" u="none" strike="noStrike" dirty="0">
                        <a:solidFill>
                          <a:srgbClr val="000000"/>
                        </a:solidFill>
                        <a:effectLst/>
                        <a:latin typeface="Calibri"/>
                      </a:endParaRPr>
                    </a:p>
                  </a:txBody>
                  <a:tcPr marL="6961" marR="6961" marT="6961" marB="0" anchor="ctr"/>
                </a:tc>
                <a:tc>
                  <a:txBody>
                    <a:bodyPr/>
                    <a:lstStyle/>
                    <a:p>
                      <a:pPr algn="ctr" fontAlgn="b"/>
                      <a:r>
                        <a:rPr lang="en-US" sz="1100" u="none" strike="noStrike">
                          <a:effectLst/>
                        </a:rPr>
                        <a:t>datetime64[ns]</a:t>
                      </a:r>
                      <a:endParaRPr lang="en-US" sz="1100" b="0" i="0" u="none" strike="noStrike">
                        <a:solidFill>
                          <a:srgbClr val="000000"/>
                        </a:solidFill>
                        <a:effectLst/>
                        <a:latin typeface="Calibri"/>
                      </a:endParaRPr>
                    </a:p>
                  </a:txBody>
                  <a:tcPr marL="6961" marR="6961" marT="6961" marB="0" anchor="ctr"/>
                </a:tc>
              </a:tr>
              <a:tr h="226384">
                <a:tc>
                  <a:txBody>
                    <a:bodyPr/>
                    <a:lstStyle/>
                    <a:p>
                      <a:pPr algn="ctr" fontAlgn="b"/>
                      <a:r>
                        <a:rPr lang="en-US" sz="1100" u="none" strike="noStrike">
                          <a:effectLst/>
                        </a:rPr>
                        <a:t>2</a:t>
                      </a:r>
                      <a:endParaRPr lang="en-US" sz="1100" b="0" i="0" u="none" strike="noStrike">
                        <a:solidFill>
                          <a:srgbClr val="000000"/>
                        </a:solidFill>
                        <a:effectLst/>
                        <a:latin typeface="Calibri"/>
                      </a:endParaRPr>
                    </a:p>
                  </a:txBody>
                  <a:tcPr marL="6961" marR="6961" marT="6961" marB="0" anchor="ctr"/>
                </a:tc>
                <a:tc>
                  <a:txBody>
                    <a:bodyPr/>
                    <a:lstStyle/>
                    <a:p>
                      <a:pPr algn="l" fontAlgn="b"/>
                      <a:r>
                        <a:rPr lang="en-US" sz="1100" u="none" strike="noStrike" dirty="0" err="1">
                          <a:effectLst/>
                        </a:rPr>
                        <a:t>loan_amnt</a:t>
                      </a:r>
                      <a:endParaRPr lang="en-US" sz="1100" b="0" i="0" u="none" strike="noStrike" dirty="0">
                        <a:solidFill>
                          <a:srgbClr val="000000"/>
                        </a:solidFill>
                        <a:effectLst/>
                        <a:latin typeface="Calibri"/>
                      </a:endParaRPr>
                    </a:p>
                  </a:txBody>
                  <a:tcPr marL="6961" marR="6961" marT="6961" marB="0" anchor="ctr"/>
                </a:tc>
                <a:tc>
                  <a:txBody>
                    <a:bodyPr/>
                    <a:lstStyle/>
                    <a:p>
                      <a:pPr algn="ctr" fontAlgn="b"/>
                      <a:r>
                        <a:rPr lang="en-US" sz="1100" u="none" strike="noStrike">
                          <a:effectLst/>
                        </a:rPr>
                        <a:t>float64</a:t>
                      </a:r>
                      <a:endParaRPr lang="en-US" sz="1100" b="0" i="0" u="none" strike="noStrike">
                        <a:solidFill>
                          <a:srgbClr val="000000"/>
                        </a:solidFill>
                        <a:effectLst/>
                        <a:latin typeface="Calibri"/>
                      </a:endParaRPr>
                    </a:p>
                  </a:txBody>
                  <a:tcPr marL="6961" marR="6961" marT="6961" marB="0" anchor="ctr"/>
                </a:tc>
              </a:tr>
              <a:tr h="226384">
                <a:tc>
                  <a:txBody>
                    <a:bodyPr/>
                    <a:lstStyle/>
                    <a:p>
                      <a:pPr algn="ctr" fontAlgn="b"/>
                      <a:r>
                        <a:rPr lang="en-US" sz="1100" u="none" strike="noStrike">
                          <a:effectLst/>
                        </a:rPr>
                        <a:t>3</a:t>
                      </a:r>
                      <a:endParaRPr lang="en-US" sz="1100" b="0" i="0" u="none" strike="noStrike">
                        <a:solidFill>
                          <a:srgbClr val="000000"/>
                        </a:solidFill>
                        <a:effectLst/>
                        <a:latin typeface="Calibri"/>
                      </a:endParaRPr>
                    </a:p>
                  </a:txBody>
                  <a:tcPr marL="6961" marR="6961" marT="6961" marB="0" anchor="ctr"/>
                </a:tc>
                <a:tc>
                  <a:txBody>
                    <a:bodyPr/>
                    <a:lstStyle/>
                    <a:p>
                      <a:pPr algn="l" fontAlgn="b"/>
                      <a:r>
                        <a:rPr lang="en-US" sz="1100" u="none" strike="noStrike">
                          <a:effectLst/>
                        </a:rPr>
                        <a:t>funded_amnt</a:t>
                      </a:r>
                      <a:endParaRPr lang="en-US" sz="1100" b="0" i="0" u="none" strike="noStrike">
                        <a:solidFill>
                          <a:srgbClr val="000000"/>
                        </a:solidFill>
                        <a:effectLst/>
                        <a:latin typeface="Calibri"/>
                      </a:endParaRPr>
                    </a:p>
                  </a:txBody>
                  <a:tcPr marL="6961" marR="6961" marT="6961" marB="0" anchor="ctr"/>
                </a:tc>
                <a:tc>
                  <a:txBody>
                    <a:bodyPr/>
                    <a:lstStyle/>
                    <a:p>
                      <a:pPr algn="ctr" fontAlgn="b"/>
                      <a:r>
                        <a:rPr lang="en-US" sz="1100" u="none" strike="noStrike">
                          <a:effectLst/>
                        </a:rPr>
                        <a:t>float64</a:t>
                      </a:r>
                      <a:endParaRPr lang="en-US" sz="1100" b="0" i="0" u="none" strike="noStrike">
                        <a:solidFill>
                          <a:srgbClr val="000000"/>
                        </a:solidFill>
                        <a:effectLst/>
                        <a:latin typeface="Calibri"/>
                      </a:endParaRPr>
                    </a:p>
                  </a:txBody>
                  <a:tcPr marL="6961" marR="6961" marT="6961" marB="0" anchor="ctr"/>
                </a:tc>
              </a:tr>
              <a:tr h="226384">
                <a:tc>
                  <a:txBody>
                    <a:bodyPr/>
                    <a:lstStyle/>
                    <a:p>
                      <a:pPr algn="ctr" fontAlgn="b"/>
                      <a:r>
                        <a:rPr lang="en-US" sz="1100" u="none" strike="noStrike">
                          <a:effectLst/>
                        </a:rPr>
                        <a:t>4</a:t>
                      </a:r>
                      <a:endParaRPr lang="en-US" sz="1100" b="0" i="0" u="none" strike="noStrike">
                        <a:solidFill>
                          <a:srgbClr val="000000"/>
                        </a:solidFill>
                        <a:effectLst/>
                        <a:latin typeface="Calibri"/>
                      </a:endParaRPr>
                    </a:p>
                  </a:txBody>
                  <a:tcPr marL="6961" marR="6961" marT="6961" marB="0" anchor="ctr"/>
                </a:tc>
                <a:tc>
                  <a:txBody>
                    <a:bodyPr/>
                    <a:lstStyle/>
                    <a:p>
                      <a:pPr algn="l" fontAlgn="b"/>
                      <a:r>
                        <a:rPr lang="en-US" sz="1100" u="none" strike="noStrike" dirty="0" err="1">
                          <a:effectLst/>
                        </a:rPr>
                        <a:t>funded_amnt_inv</a:t>
                      </a:r>
                      <a:endParaRPr lang="en-US" sz="1100" b="0" i="0" u="none" strike="noStrike" dirty="0">
                        <a:solidFill>
                          <a:srgbClr val="000000"/>
                        </a:solidFill>
                        <a:effectLst/>
                        <a:latin typeface="Calibri"/>
                      </a:endParaRPr>
                    </a:p>
                  </a:txBody>
                  <a:tcPr marL="6961" marR="6961" marT="6961" marB="0" anchor="ctr"/>
                </a:tc>
                <a:tc>
                  <a:txBody>
                    <a:bodyPr/>
                    <a:lstStyle/>
                    <a:p>
                      <a:pPr algn="ctr" fontAlgn="b"/>
                      <a:r>
                        <a:rPr lang="en-US" sz="1100" u="none" strike="noStrike">
                          <a:effectLst/>
                        </a:rPr>
                        <a:t>float64</a:t>
                      </a:r>
                      <a:endParaRPr lang="en-US" sz="1100" b="0" i="0" u="none" strike="noStrike">
                        <a:solidFill>
                          <a:srgbClr val="000000"/>
                        </a:solidFill>
                        <a:effectLst/>
                        <a:latin typeface="Calibri"/>
                      </a:endParaRPr>
                    </a:p>
                  </a:txBody>
                  <a:tcPr marL="6961" marR="6961" marT="6961" marB="0" anchor="ctr"/>
                </a:tc>
              </a:tr>
              <a:tr h="226384">
                <a:tc>
                  <a:txBody>
                    <a:bodyPr/>
                    <a:lstStyle/>
                    <a:p>
                      <a:pPr algn="ctr" fontAlgn="b"/>
                      <a:r>
                        <a:rPr lang="en-US" sz="1100" u="none" strike="noStrike">
                          <a:effectLst/>
                        </a:rPr>
                        <a:t>5</a:t>
                      </a:r>
                      <a:endParaRPr lang="en-US" sz="1100" b="0" i="0" u="none" strike="noStrike">
                        <a:solidFill>
                          <a:srgbClr val="000000"/>
                        </a:solidFill>
                        <a:effectLst/>
                        <a:latin typeface="Calibri"/>
                      </a:endParaRPr>
                    </a:p>
                  </a:txBody>
                  <a:tcPr marL="6961" marR="6961" marT="6961" marB="0" anchor="ctr"/>
                </a:tc>
                <a:tc>
                  <a:txBody>
                    <a:bodyPr/>
                    <a:lstStyle/>
                    <a:p>
                      <a:pPr algn="l" fontAlgn="b"/>
                      <a:r>
                        <a:rPr lang="en-US" sz="1100" u="none" strike="noStrike">
                          <a:effectLst/>
                        </a:rPr>
                        <a:t>int_rate</a:t>
                      </a:r>
                      <a:endParaRPr lang="en-US" sz="1100" b="0" i="0" u="none" strike="noStrike">
                        <a:solidFill>
                          <a:srgbClr val="000000"/>
                        </a:solidFill>
                        <a:effectLst/>
                        <a:latin typeface="Calibri"/>
                      </a:endParaRPr>
                    </a:p>
                  </a:txBody>
                  <a:tcPr marL="6961" marR="6961" marT="6961" marB="0" anchor="ctr"/>
                </a:tc>
                <a:tc>
                  <a:txBody>
                    <a:bodyPr/>
                    <a:lstStyle/>
                    <a:p>
                      <a:pPr algn="ctr" fontAlgn="b"/>
                      <a:r>
                        <a:rPr lang="en-US" sz="1100" u="none" strike="noStrike">
                          <a:effectLst/>
                        </a:rPr>
                        <a:t>float64</a:t>
                      </a:r>
                      <a:endParaRPr lang="en-US" sz="1100" b="0" i="0" u="none" strike="noStrike">
                        <a:solidFill>
                          <a:srgbClr val="000000"/>
                        </a:solidFill>
                        <a:effectLst/>
                        <a:latin typeface="Calibri"/>
                      </a:endParaRPr>
                    </a:p>
                  </a:txBody>
                  <a:tcPr marL="6961" marR="6961" marT="6961" marB="0" anchor="ctr"/>
                </a:tc>
              </a:tr>
              <a:tr h="226384">
                <a:tc>
                  <a:txBody>
                    <a:bodyPr/>
                    <a:lstStyle/>
                    <a:p>
                      <a:pPr algn="ctr" fontAlgn="b"/>
                      <a:r>
                        <a:rPr lang="en-US" sz="1100" u="none" strike="noStrike">
                          <a:effectLst/>
                        </a:rPr>
                        <a:t>6</a:t>
                      </a:r>
                      <a:endParaRPr lang="en-US" sz="1100" b="0" i="0" u="none" strike="noStrike">
                        <a:solidFill>
                          <a:srgbClr val="000000"/>
                        </a:solidFill>
                        <a:effectLst/>
                        <a:latin typeface="Calibri"/>
                      </a:endParaRPr>
                    </a:p>
                  </a:txBody>
                  <a:tcPr marL="6961" marR="6961" marT="6961" marB="0" anchor="ctr"/>
                </a:tc>
                <a:tc>
                  <a:txBody>
                    <a:bodyPr/>
                    <a:lstStyle/>
                    <a:p>
                      <a:pPr algn="l" fontAlgn="b"/>
                      <a:r>
                        <a:rPr lang="en-US" sz="1100" u="none" strike="noStrike" dirty="0">
                          <a:effectLst/>
                        </a:rPr>
                        <a:t>installment</a:t>
                      </a:r>
                      <a:endParaRPr lang="en-US" sz="1100" b="0" i="0" u="none" strike="noStrike" dirty="0">
                        <a:solidFill>
                          <a:srgbClr val="000000"/>
                        </a:solidFill>
                        <a:effectLst/>
                        <a:latin typeface="Calibri"/>
                      </a:endParaRPr>
                    </a:p>
                  </a:txBody>
                  <a:tcPr marL="6961" marR="6961" marT="6961" marB="0" anchor="ctr"/>
                </a:tc>
                <a:tc>
                  <a:txBody>
                    <a:bodyPr/>
                    <a:lstStyle/>
                    <a:p>
                      <a:pPr algn="ctr" fontAlgn="b"/>
                      <a:r>
                        <a:rPr lang="en-US" sz="1100" u="none" strike="noStrike">
                          <a:effectLst/>
                        </a:rPr>
                        <a:t>float64</a:t>
                      </a:r>
                      <a:endParaRPr lang="en-US" sz="1100" b="0" i="0" u="none" strike="noStrike">
                        <a:solidFill>
                          <a:srgbClr val="000000"/>
                        </a:solidFill>
                        <a:effectLst/>
                        <a:latin typeface="Calibri"/>
                      </a:endParaRPr>
                    </a:p>
                  </a:txBody>
                  <a:tcPr marL="6961" marR="6961" marT="6961" marB="0" anchor="ctr"/>
                </a:tc>
              </a:tr>
              <a:tr h="226384">
                <a:tc>
                  <a:txBody>
                    <a:bodyPr/>
                    <a:lstStyle/>
                    <a:p>
                      <a:pPr algn="ctr" fontAlgn="b"/>
                      <a:r>
                        <a:rPr lang="en-US" sz="1100" u="none" strike="noStrike">
                          <a:effectLst/>
                        </a:rPr>
                        <a:t>7</a:t>
                      </a:r>
                      <a:endParaRPr lang="en-US" sz="1100" b="0" i="0" u="none" strike="noStrike">
                        <a:solidFill>
                          <a:srgbClr val="000000"/>
                        </a:solidFill>
                        <a:effectLst/>
                        <a:latin typeface="Calibri"/>
                      </a:endParaRPr>
                    </a:p>
                  </a:txBody>
                  <a:tcPr marL="6961" marR="6961" marT="6961" marB="0" anchor="ctr"/>
                </a:tc>
                <a:tc>
                  <a:txBody>
                    <a:bodyPr/>
                    <a:lstStyle/>
                    <a:p>
                      <a:pPr algn="l" fontAlgn="b"/>
                      <a:r>
                        <a:rPr lang="en-US" sz="1100" u="none" strike="noStrike" dirty="0" err="1">
                          <a:effectLst/>
                        </a:rPr>
                        <a:t>annual_inc</a:t>
                      </a:r>
                      <a:endParaRPr lang="en-US" sz="1100" b="0" i="0" u="none" strike="noStrike" dirty="0">
                        <a:solidFill>
                          <a:srgbClr val="000000"/>
                        </a:solidFill>
                        <a:effectLst/>
                        <a:latin typeface="Calibri"/>
                      </a:endParaRPr>
                    </a:p>
                  </a:txBody>
                  <a:tcPr marL="6961" marR="6961" marT="6961" marB="0" anchor="ctr"/>
                </a:tc>
                <a:tc>
                  <a:txBody>
                    <a:bodyPr/>
                    <a:lstStyle/>
                    <a:p>
                      <a:pPr algn="ctr" fontAlgn="b"/>
                      <a:r>
                        <a:rPr lang="en-US" sz="1100" u="none" strike="noStrike">
                          <a:effectLst/>
                        </a:rPr>
                        <a:t>float64</a:t>
                      </a:r>
                      <a:endParaRPr lang="en-US" sz="1100" b="0" i="0" u="none" strike="noStrike">
                        <a:solidFill>
                          <a:srgbClr val="000000"/>
                        </a:solidFill>
                        <a:effectLst/>
                        <a:latin typeface="Calibri"/>
                      </a:endParaRPr>
                    </a:p>
                  </a:txBody>
                  <a:tcPr marL="6961" marR="6961" marT="6961" marB="0" anchor="ctr"/>
                </a:tc>
              </a:tr>
              <a:tr h="226384">
                <a:tc>
                  <a:txBody>
                    <a:bodyPr/>
                    <a:lstStyle/>
                    <a:p>
                      <a:pPr algn="ctr" fontAlgn="b"/>
                      <a:r>
                        <a:rPr lang="en-US" sz="1100" u="none" strike="noStrike">
                          <a:effectLst/>
                        </a:rPr>
                        <a:t>8</a:t>
                      </a:r>
                      <a:endParaRPr lang="en-US" sz="1100" b="0" i="0" u="none" strike="noStrike">
                        <a:solidFill>
                          <a:srgbClr val="000000"/>
                        </a:solidFill>
                        <a:effectLst/>
                        <a:latin typeface="Calibri"/>
                      </a:endParaRPr>
                    </a:p>
                  </a:txBody>
                  <a:tcPr marL="6961" marR="6961" marT="6961" marB="0" anchor="ctr"/>
                </a:tc>
                <a:tc>
                  <a:txBody>
                    <a:bodyPr/>
                    <a:lstStyle/>
                    <a:p>
                      <a:pPr algn="l" fontAlgn="b"/>
                      <a:r>
                        <a:rPr lang="en-US" sz="1100" u="none" strike="noStrike">
                          <a:effectLst/>
                        </a:rPr>
                        <a:t>dti</a:t>
                      </a:r>
                      <a:endParaRPr lang="en-US" sz="1100" b="0" i="0" u="none" strike="noStrike">
                        <a:solidFill>
                          <a:srgbClr val="000000"/>
                        </a:solidFill>
                        <a:effectLst/>
                        <a:latin typeface="Calibri"/>
                      </a:endParaRPr>
                    </a:p>
                  </a:txBody>
                  <a:tcPr marL="6961" marR="6961" marT="6961" marB="0" anchor="ctr"/>
                </a:tc>
                <a:tc>
                  <a:txBody>
                    <a:bodyPr/>
                    <a:lstStyle/>
                    <a:p>
                      <a:pPr algn="ctr" fontAlgn="b"/>
                      <a:r>
                        <a:rPr lang="en-US" sz="1100" u="none" strike="noStrike">
                          <a:effectLst/>
                        </a:rPr>
                        <a:t>float64</a:t>
                      </a:r>
                      <a:endParaRPr lang="en-US" sz="1100" b="0" i="0" u="none" strike="noStrike">
                        <a:solidFill>
                          <a:srgbClr val="000000"/>
                        </a:solidFill>
                        <a:effectLst/>
                        <a:latin typeface="Calibri"/>
                      </a:endParaRPr>
                    </a:p>
                  </a:txBody>
                  <a:tcPr marL="6961" marR="6961" marT="6961" marB="0" anchor="ctr"/>
                </a:tc>
              </a:tr>
              <a:tr h="226384">
                <a:tc>
                  <a:txBody>
                    <a:bodyPr/>
                    <a:lstStyle/>
                    <a:p>
                      <a:pPr algn="ctr" fontAlgn="b"/>
                      <a:r>
                        <a:rPr lang="en-US" sz="1100" u="none" strike="noStrike">
                          <a:effectLst/>
                        </a:rPr>
                        <a:t>9</a:t>
                      </a:r>
                      <a:endParaRPr lang="en-US" sz="1100" b="0" i="0" u="none" strike="noStrike">
                        <a:solidFill>
                          <a:srgbClr val="000000"/>
                        </a:solidFill>
                        <a:effectLst/>
                        <a:latin typeface="Calibri"/>
                      </a:endParaRPr>
                    </a:p>
                  </a:txBody>
                  <a:tcPr marL="6961" marR="6961" marT="6961" marB="0" anchor="ctr"/>
                </a:tc>
                <a:tc>
                  <a:txBody>
                    <a:bodyPr/>
                    <a:lstStyle/>
                    <a:p>
                      <a:pPr algn="l" fontAlgn="b"/>
                      <a:r>
                        <a:rPr lang="en-US" sz="1100" u="none" strike="noStrike">
                          <a:effectLst/>
                        </a:rPr>
                        <a:t>delinq_2yrs</a:t>
                      </a:r>
                      <a:endParaRPr lang="en-US" sz="1100" b="0" i="0" u="none" strike="noStrike">
                        <a:solidFill>
                          <a:srgbClr val="000000"/>
                        </a:solidFill>
                        <a:effectLst/>
                        <a:latin typeface="Calibri"/>
                      </a:endParaRPr>
                    </a:p>
                  </a:txBody>
                  <a:tcPr marL="6961" marR="6961" marT="6961" marB="0" anchor="ctr"/>
                </a:tc>
                <a:tc>
                  <a:txBody>
                    <a:bodyPr/>
                    <a:lstStyle/>
                    <a:p>
                      <a:pPr algn="ctr" fontAlgn="b"/>
                      <a:r>
                        <a:rPr lang="en-US" sz="1100" u="none" strike="noStrike">
                          <a:effectLst/>
                        </a:rPr>
                        <a:t>float64</a:t>
                      </a:r>
                      <a:endParaRPr lang="en-US" sz="1100" b="0" i="0" u="none" strike="noStrike">
                        <a:solidFill>
                          <a:srgbClr val="000000"/>
                        </a:solidFill>
                        <a:effectLst/>
                        <a:latin typeface="Calibri"/>
                      </a:endParaRPr>
                    </a:p>
                  </a:txBody>
                  <a:tcPr marL="6961" marR="6961" marT="6961" marB="0" anchor="ctr"/>
                </a:tc>
              </a:tr>
              <a:tr h="226384">
                <a:tc>
                  <a:txBody>
                    <a:bodyPr/>
                    <a:lstStyle/>
                    <a:p>
                      <a:pPr algn="ctr" fontAlgn="b"/>
                      <a:r>
                        <a:rPr lang="en-US" sz="1100" u="none" strike="noStrike">
                          <a:effectLst/>
                        </a:rPr>
                        <a:t>10</a:t>
                      </a:r>
                      <a:endParaRPr lang="en-US" sz="1100" b="0" i="0" u="none" strike="noStrike">
                        <a:solidFill>
                          <a:srgbClr val="000000"/>
                        </a:solidFill>
                        <a:effectLst/>
                        <a:latin typeface="Calibri"/>
                      </a:endParaRPr>
                    </a:p>
                  </a:txBody>
                  <a:tcPr marL="6961" marR="6961" marT="6961" marB="0" anchor="ctr"/>
                </a:tc>
                <a:tc>
                  <a:txBody>
                    <a:bodyPr/>
                    <a:lstStyle/>
                    <a:p>
                      <a:pPr algn="l" fontAlgn="b"/>
                      <a:r>
                        <a:rPr lang="en-US" sz="1100" u="none" strike="noStrike" dirty="0">
                          <a:effectLst/>
                        </a:rPr>
                        <a:t>inq_last_6mths</a:t>
                      </a:r>
                      <a:endParaRPr lang="en-US" sz="1100" b="0" i="0" u="none" strike="noStrike" dirty="0">
                        <a:solidFill>
                          <a:srgbClr val="000000"/>
                        </a:solidFill>
                        <a:effectLst/>
                        <a:latin typeface="Calibri"/>
                      </a:endParaRPr>
                    </a:p>
                  </a:txBody>
                  <a:tcPr marL="6961" marR="6961" marT="6961" marB="0" anchor="ctr"/>
                </a:tc>
                <a:tc>
                  <a:txBody>
                    <a:bodyPr/>
                    <a:lstStyle/>
                    <a:p>
                      <a:pPr algn="ctr" fontAlgn="b"/>
                      <a:r>
                        <a:rPr lang="en-US" sz="1100" u="none" strike="noStrike" dirty="0">
                          <a:effectLst/>
                        </a:rPr>
                        <a:t>float64</a:t>
                      </a:r>
                      <a:endParaRPr lang="en-US" sz="1100" b="0" i="0" u="none" strike="noStrike" dirty="0">
                        <a:solidFill>
                          <a:srgbClr val="000000"/>
                        </a:solidFill>
                        <a:effectLst/>
                        <a:latin typeface="Calibri"/>
                      </a:endParaRPr>
                    </a:p>
                  </a:txBody>
                  <a:tcPr marL="6961" marR="6961" marT="6961" marB="0" anchor="ctr"/>
                </a:tc>
              </a:tr>
              <a:tr h="226384">
                <a:tc>
                  <a:txBody>
                    <a:bodyPr/>
                    <a:lstStyle/>
                    <a:p>
                      <a:pPr algn="ctr" fontAlgn="b"/>
                      <a:r>
                        <a:rPr lang="en-US" sz="1100" u="none" strike="noStrike" dirty="0">
                          <a:effectLst/>
                        </a:rPr>
                        <a:t>11</a:t>
                      </a:r>
                      <a:endParaRPr lang="en-US" sz="1100" b="0" i="0" u="none" strike="noStrike" dirty="0">
                        <a:solidFill>
                          <a:srgbClr val="000000"/>
                        </a:solidFill>
                        <a:effectLst/>
                        <a:latin typeface="Calibri"/>
                      </a:endParaRPr>
                    </a:p>
                  </a:txBody>
                  <a:tcPr marL="6961" marR="6961" marT="6961" marB="0" anchor="ctr"/>
                </a:tc>
                <a:tc>
                  <a:txBody>
                    <a:bodyPr/>
                    <a:lstStyle/>
                    <a:p>
                      <a:pPr algn="l" fontAlgn="b"/>
                      <a:r>
                        <a:rPr lang="en-US" sz="1100" u="none" strike="noStrike" dirty="0" err="1">
                          <a:effectLst/>
                        </a:rPr>
                        <a:t>mths_since_last_delinq</a:t>
                      </a:r>
                      <a:endParaRPr lang="en-US" sz="1100" b="0" i="0" u="none" strike="noStrike" dirty="0">
                        <a:solidFill>
                          <a:srgbClr val="000000"/>
                        </a:solidFill>
                        <a:effectLst/>
                        <a:latin typeface="Calibri"/>
                      </a:endParaRPr>
                    </a:p>
                  </a:txBody>
                  <a:tcPr marL="6961" marR="6961" marT="6961" marB="0" anchor="ctr"/>
                </a:tc>
                <a:tc>
                  <a:txBody>
                    <a:bodyPr/>
                    <a:lstStyle/>
                    <a:p>
                      <a:pPr algn="ctr" fontAlgn="b"/>
                      <a:r>
                        <a:rPr lang="en-US" sz="1100" u="none" strike="noStrike">
                          <a:effectLst/>
                        </a:rPr>
                        <a:t>float64</a:t>
                      </a:r>
                      <a:endParaRPr lang="en-US" sz="1100" b="0" i="0" u="none" strike="noStrike">
                        <a:solidFill>
                          <a:srgbClr val="000000"/>
                        </a:solidFill>
                        <a:effectLst/>
                        <a:latin typeface="Calibri"/>
                      </a:endParaRPr>
                    </a:p>
                  </a:txBody>
                  <a:tcPr marL="6961" marR="6961" marT="6961" marB="0" anchor="ctr"/>
                </a:tc>
              </a:tr>
              <a:tr h="226384">
                <a:tc>
                  <a:txBody>
                    <a:bodyPr/>
                    <a:lstStyle/>
                    <a:p>
                      <a:pPr algn="ctr" fontAlgn="b"/>
                      <a:r>
                        <a:rPr lang="en-US" sz="1100" u="none" strike="noStrike">
                          <a:effectLst/>
                        </a:rPr>
                        <a:t>12</a:t>
                      </a:r>
                      <a:endParaRPr lang="en-US" sz="1100" b="0" i="0" u="none" strike="noStrike">
                        <a:solidFill>
                          <a:srgbClr val="000000"/>
                        </a:solidFill>
                        <a:effectLst/>
                        <a:latin typeface="Calibri"/>
                      </a:endParaRPr>
                    </a:p>
                  </a:txBody>
                  <a:tcPr marL="6961" marR="6961" marT="6961" marB="0" anchor="ctr"/>
                </a:tc>
                <a:tc>
                  <a:txBody>
                    <a:bodyPr/>
                    <a:lstStyle/>
                    <a:p>
                      <a:pPr algn="l" fontAlgn="b"/>
                      <a:r>
                        <a:rPr lang="en-US" sz="1100" u="none" strike="noStrike" dirty="0" err="1">
                          <a:effectLst/>
                        </a:rPr>
                        <a:t>mths_since_last_record</a:t>
                      </a:r>
                      <a:endParaRPr lang="en-US" sz="1100" b="0" i="0" u="none" strike="noStrike" dirty="0">
                        <a:solidFill>
                          <a:srgbClr val="000000"/>
                        </a:solidFill>
                        <a:effectLst/>
                        <a:latin typeface="Calibri"/>
                      </a:endParaRPr>
                    </a:p>
                  </a:txBody>
                  <a:tcPr marL="6961" marR="6961" marT="6961" marB="0" anchor="ctr"/>
                </a:tc>
                <a:tc>
                  <a:txBody>
                    <a:bodyPr/>
                    <a:lstStyle/>
                    <a:p>
                      <a:pPr algn="ctr" fontAlgn="b"/>
                      <a:r>
                        <a:rPr lang="en-US" sz="1100" u="none" strike="noStrike" dirty="0">
                          <a:effectLst/>
                        </a:rPr>
                        <a:t>float64</a:t>
                      </a:r>
                      <a:endParaRPr lang="en-US" sz="1100" b="0" i="0" u="none" strike="noStrike" dirty="0">
                        <a:solidFill>
                          <a:srgbClr val="000000"/>
                        </a:solidFill>
                        <a:effectLst/>
                        <a:latin typeface="Calibri"/>
                      </a:endParaRPr>
                    </a:p>
                  </a:txBody>
                  <a:tcPr marL="6961" marR="6961" marT="6961" marB="0" anchor="ctr"/>
                </a:tc>
              </a:tr>
              <a:tr h="226384">
                <a:tc>
                  <a:txBody>
                    <a:bodyPr/>
                    <a:lstStyle/>
                    <a:p>
                      <a:pPr algn="ctr" fontAlgn="b"/>
                      <a:r>
                        <a:rPr lang="en-US" sz="1100" u="none" strike="noStrike">
                          <a:effectLst/>
                        </a:rPr>
                        <a:t>13</a:t>
                      </a:r>
                      <a:endParaRPr lang="en-US" sz="1100" b="0" i="0" u="none" strike="noStrike">
                        <a:solidFill>
                          <a:srgbClr val="000000"/>
                        </a:solidFill>
                        <a:effectLst/>
                        <a:latin typeface="Calibri"/>
                      </a:endParaRPr>
                    </a:p>
                  </a:txBody>
                  <a:tcPr marL="6961" marR="6961" marT="6961" marB="0" anchor="ctr"/>
                </a:tc>
                <a:tc>
                  <a:txBody>
                    <a:bodyPr/>
                    <a:lstStyle/>
                    <a:p>
                      <a:pPr algn="l" fontAlgn="b"/>
                      <a:r>
                        <a:rPr lang="en-US" sz="1100" u="none" strike="noStrike" dirty="0" err="1">
                          <a:effectLst/>
                        </a:rPr>
                        <a:t>open_acc</a:t>
                      </a:r>
                      <a:endParaRPr lang="en-US" sz="1100" b="0" i="0" u="none" strike="noStrike" dirty="0">
                        <a:solidFill>
                          <a:srgbClr val="000000"/>
                        </a:solidFill>
                        <a:effectLst/>
                        <a:latin typeface="Calibri"/>
                      </a:endParaRPr>
                    </a:p>
                  </a:txBody>
                  <a:tcPr marL="6961" marR="6961" marT="6961" marB="0" anchor="ctr"/>
                </a:tc>
                <a:tc>
                  <a:txBody>
                    <a:bodyPr/>
                    <a:lstStyle/>
                    <a:p>
                      <a:pPr algn="ctr" fontAlgn="b"/>
                      <a:r>
                        <a:rPr lang="en-US" sz="1100" u="none" strike="noStrike" dirty="0">
                          <a:effectLst/>
                        </a:rPr>
                        <a:t>float64</a:t>
                      </a:r>
                      <a:endParaRPr lang="en-US" sz="1100" b="0" i="0" u="none" strike="noStrike" dirty="0">
                        <a:solidFill>
                          <a:srgbClr val="000000"/>
                        </a:solidFill>
                        <a:effectLst/>
                        <a:latin typeface="Calibri"/>
                      </a:endParaRPr>
                    </a:p>
                  </a:txBody>
                  <a:tcPr marL="6961" marR="6961" marT="6961" marB="0" anchor="ctr"/>
                </a:tc>
              </a:tr>
              <a:tr h="226384">
                <a:tc>
                  <a:txBody>
                    <a:bodyPr/>
                    <a:lstStyle/>
                    <a:p>
                      <a:pPr algn="ctr" fontAlgn="b"/>
                      <a:r>
                        <a:rPr lang="en-US" sz="1100" u="none" strike="noStrike">
                          <a:effectLst/>
                        </a:rPr>
                        <a:t>14</a:t>
                      </a:r>
                      <a:endParaRPr lang="en-US" sz="1100" b="0" i="0" u="none" strike="noStrike">
                        <a:solidFill>
                          <a:srgbClr val="000000"/>
                        </a:solidFill>
                        <a:effectLst/>
                        <a:latin typeface="Calibri"/>
                      </a:endParaRPr>
                    </a:p>
                  </a:txBody>
                  <a:tcPr marL="6961" marR="6961" marT="6961" marB="0" anchor="ctr"/>
                </a:tc>
                <a:tc>
                  <a:txBody>
                    <a:bodyPr/>
                    <a:lstStyle/>
                    <a:p>
                      <a:pPr algn="l" fontAlgn="b"/>
                      <a:r>
                        <a:rPr lang="en-US" sz="1100" u="none" strike="noStrike" dirty="0" err="1">
                          <a:effectLst/>
                        </a:rPr>
                        <a:t>pub_rec</a:t>
                      </a:r>
                      <a:endParaRPr lang="en-US" sz="1100" b="0" i="0" u="none" strike="noStrike" dirty="0">
                        <a:solidFill>
                          <a:srgbClr val="000000"/>
                        </a:solidFill>
                        <a:effectLst/>
                        <a:latin typeface="Calibri"/>
                      </a:endParaRPr>
                    </a:p>
                  </a:txBody>
                  <a:tcPr marL="6961" marR="6961" marT="6961" marB="0" anchor="ctr"/>
                </a:tc>
                <a:tc>
                  <a:txBody>
                    <a:bodyPr/>
                    <a:lstStyle/>
                    <a:p>
                      <a:pPr algn="ctr" fontAlgn="b"/>
                      <a:r>
                        <a:rPr lang="en-US" sz="1100" u="none" strike="noStrike" dirty="0">
                          <a:effectLst/>
                        </a:rPr>
                        <a:t>float64</a:t>
                      </a:r>
                      <a:endParaRPr lang="en-US" sz="1100" b="0" i="0" u="none" strike="noStrike" dirty="0">
                        <a:solidFill>
                          <a:srgbClr val="000000"/>
                        </a:solidFill>
                        <a:effectLst/>
                        <a:latin typeface="Calibri"/>
                      </a:endParaRPr>
                    </a:p>
                  </a:txBody>
                  <a:tcPr marL="6961" marR="6961" marT="6961" marB="0" anchor="ctr"/>
                </a:tc>
              </a:tr>
              <a:tr h="226384">
                <a:tc>
                  <a:txBody>
                    <a:bodyPr/>
                    <a:lstStyle/>
                    <a:p>
                      <a:pPr algn="ctr" fontAlgn="b"/>
                      <a:r>
                        <a:rPr lang="en-US" sz="1100" u="none" strike="noStrike">
                          <a:effectLst/>
                        </a:rPr>
                        <a:t>15</a:t>
                      </a:r>
                      <a:endParaRPr lang="en-US" sz="1100" b="0" i="0" u="none" strike="noStrike">
                        <a:solidFill>
                          <a:srgbClr val="000000"/>
                        </a:solidFill>
                        <a:effectLst/>
                        <a:latin typeface="Calibri"/>
                      </a:endParaRPr>
                    </a:p>
                  </a:txBody>
                  <a:tcPr marL="6961" marR="6961" marT="6961" marB="0" anchor="ctr"/>
                </a:tc>
                <a:tc>
                  <a:txBody>
                    <a:bodyPr/>
                    <a:lstStyle/>
                    <a:p>
                      <a:pPr algn="l" fontAlgn="b"/>
                      <a:r>
                        <a:rPr lang="en-US" sz="1100" u="none" strike="noStrike" dirty="0" err="1">
                          <a:effectLst/>
                        </a:rPr>
                        <a:t>revol_bal</a:t>
                      </a:r>
                      <a:endParaRPr lang="en-US" sz="1100" b="0" i="0" u="none" strike="noStrike" dirty="0">
                        <a:solidFill>
                          <a:srgbClr val="000000"/>
                        </a:solidFill>
                        <a:effectLst/>
                        <a:latin typeface="Calibri"/>
                      </a:endParaRPr>
                    </a:p>
                  </a:txBody>
                  <a:tcPr marL="6961" marR="6961" marT="6961" marB="0" anchor="ctr"/>
                </a:tc>
                <a:tc>
                  <a:txBody>
                    <a:bodyPr/>
                    <a:lstStyle/>
                    <a:p>
                      <a:pPr algn="ctr" fontAlgn="b"/>
                      <a:r>
                        <a:rPr lang="en-US" sz="1100" u="none" strike="noStrike" dirty="0">
                          <a:effectLst/>
                        </a:rPr>
                        <a:t>float64</a:t>
                      </a:r>
                      <a:endParaRPr lang="en-US" sz="1100" b="0" i="0" u="none" strike="noStrike" dirty="0">
                        <a:solidFill>
                          <a:srgbClr val="000000"/>
                        </a:solidFill>
                        <a:effectLst/>
                        <a:latin typeface="Calibri"/>
                      </a:endParaRPr>
                    </a:p>
                  </a:txBody>
                  <a:tcPr marL="6961" marR="6961" marT="6961" marB="0" anchor="ct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37979475"/>
              </p:ext>
            </p:extLst>
          </p:nvPr>
        </p:nvGraphicFramePr>
        <p:xfrm>
          <a:off x="3505200" y="1047751"/>
          <a:ext cx="3276600" cy="3733792"/>
        </p:xfrm>
        <a:graphic>
          <a:graphicData uri="http://schemas.openxmlformats.org/drawingml/2006/table">
            <a:tbl>
              <a:tblPr firstRow="1">
                <a:tableStyleId>{85BE263C-DBD7-4A20-BB59-AAB30ACAA65A}</a:tableStyleId>
              </a:tblPr>
              <a:tblGrid>
                <a:gridCol w="383229"/>
                <a:gridCol w="1801171"/>
                <a:gridCol w="1092200"/>
              </a:tblGrid>
              <a:tr h="233362">
                <a:tc>
                  <a:txBody>
                    <a:bodyPr/>
                    <a:lstStyle/>
                    <a:p>
                      <a:pPr algn="ctr" fontAlgn="ctr"/>
                      <a:r>
                        <a:rPr lang="en-US" sz="1000" u="none" strike="noStrike">
                          <a:effectLst/>
                        </a:rPr>
                        <a:t>#</a:t>
                      </a:r>
                      <a:endParaRPr lang="en-US" sz="1000" b="0" i="0" u="none" strike="noStrike">
                        <a:solidFill>
                          <a:srgbClr val="000000"/>
                        </a:solidFill>
                        <a:effectLst/>
                        <a:latin typeface="Courier New"/>
                      </a:endParaRPr>
                    </a:p>
                  </a:txBody>
                  <a:tcPr marL="6961" marR="6961" marT="6961" marB="0" anchor="ctr"/>
                </a:tc>
                <a:tc>
                  <a:txBody>
                    <a:bodyPr/>
                    <a:lstStyle/>
                    <a:p>
                      <a:pPr algn="ctr" fontAlgn="b"/>
                      <a:r>
                        <a:rPr lang="en-US" sz="1000" u="none" strike="noStrike">
                          <a:effectLst/>
                        </a:rPr>
                        <a:t>Column</a:t>
                      </a:r>
                      <a:endParaRPr lang="en-US" sz="1000" b="0" i="0" u="none" strike="noStrike">
                        <a:solidFill>
                          <a:srgbClr val="000000"/>
                        </a:solidFill>
                        <a:effectLst/>
                        <a:latin typeface="Calibri"/>
                      </a:endParaRPr>
                    </a:p>
                  </a:txBody>
                  <a:tcPr marL="6961" marR="6961" marT="6961" marB="0" anchor="ctr"/>
                </a:tc>
                <a:tc>
                  <a:txBody>
                    <a:bodyPr/>
                    <a:lstStyle/>
                    <a:p>
                      <a:pPr algn="ctr" fontAlgn="b"/>
                      <a:r>
                        <a:rPr lang="en-US" sz="1000" u="none" strike="noStrike" dirty="0">
                          <a:effectLst/>
                        </a:rPr>
                        <a:t>Dtype</a:t>
                      </a:r>
                      <a:endParaRPr lang="en-US" sz="1000" b="0" i="0" u="none" strike="noStrike" dirty="0">
                        <a:solidFill>
                          <a:srgbClr val="000000"/>
                        </a:solidFill>
                        <a:effectLst/>
                        <a:latin typeface="Calibri"/>
                      </a:endParaRPr>
                    </a:p>
                  </a:txBody>
                  <a:tcPr marL="6961" marR="6961" marT="6961" marB="0" anchor="ctr"/>
                </a:tc>
              </a:tr>
              <a:tr h="233362">
                <a:tc>
                  <a:txBody>
                    <a:bodyPr/>
                    <a:lstStyle/>
                    <a:p>
                      <a:pPr algn="ctr" fontAlgn="b"/>
                      <a:r>
                        <a:rPr lang="en-US" sz="1100" b="0" i="0" u="none" strike="noStrike">
                          <a:solidFill>
                            <a:srgbClr val="000000"/>
                          </a:solidFill>
                          <a:effectLst/>
                          <a:latin typeface="Calibri"/>
                        </a:rPr>
                        <a:t>16</a:t>
                      </a:r>
                    </a:p>
                  </a:txBody>
                  <a:tcPr marL="9525" marR="9525" marT="9525" marB="0" anchor="ctr"/>
                </a:tc>
                <a:tc>
                  <a:txBody>
                    <a:bodyPr/>
                    <a:lstStyle/>
                    <a:p>
                      <a:pPr algn="l" fontAlgn="b"/>
                      <a:r>
                        <a:rPr lang="en-US" sz="1100" b="0" i="0" u="none" strike="noStrike" dirty="0" err="1">
                          <a:solidFill>
                            <a:srgbClr val="000000"/>
                          </a:solidFill>
                          <a:effectLst/>
                          <a:latin typeface="Calibri"/>
                        </a:rPr>
                        <a:t>revol_util</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17</a:t>
                      </a:r>
                    </a:p>
                  </a:txBody>
                  <a:tcPr marL="9525" marR="9525" marT="9525" marB="0" anchor="ctr"/>
                </a:tc>
                <a:tc>
                  <a:txBody>
                    <a:bodyPr/>
                    <a:lstStyle/>
                    <a:p>
                      <a:pPr algn="l" fontAlgn="b"/>
                      <a:r>
                        <a:rPr lang="en-US" sz="1100" b="0" i="0" u="none" strike="noStrike" dirty="0" err="1">
                          <a:solidFill>
                            <a:srgbClr val="000000"/>
                          </a:solidFill>
                          <a:effectLst/>
                          <a:latin typeface="Calibri"/>
                        </a:rPr>
                        <a:t>total_acc</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18</a:t>
                      </a:r>
                    </a:p>
                  </a:txBody>
                  <a:tcPr marL="9525" marR="9525" marT="9525" marB="0" anchor="ctr"/>
                </a:tc>
                <a:tc>
                  <a:txBody>
                    <a:bodyPr/>
                    <a:lstStyle/>
                    <a:p>
                      <a:pPr algn="l" fontAlgn="b"/>
                      <a:r>
                        <a:rPr lang="en-US" sz="1100" b="0" i="0" u="none" strike="noStrike" dirty="0" err="1">
                          <a:solidFill>
                            <a:srgbClr val="000000"/>
                          </a:solidFill>
                          <a:effectLst/>
                          <a:latin typeface="Calibri"/>
                        </a:rPr>
                        <a:t>out_prncp</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19</a:t>
                      </a:r>
                    </a:p>
                  </a:txBody>
                  <a:tcPr marL="9525" marR="9525" marT="9525" marB="0" anchor="ctr"/>
                </a:tc>
                <a:tc>
                  <a:txBody>
                    <a:bodyPr/>
                    <a:lstStyle/>
                    <a:p>
                      <a:pPr algn="l" fontAlgn="b"/>
                      <a:r>
                        <a:rPr lang="en-US" sz="1100" b="0" i="0" u="none" strike="noStrike" dirty="0" err="1">
                          <a:solidFill>
                            <a:srgbClr val="000000"/>
                          </a:solidFill>
                          <a:effectLst/>
                          <a:latin typeface="Calibri"/>
                        </a:rPr>
                        <a:t>out_prncp_inv</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20</a:t>
                      </a:r>
                    </a:p>
                  </a:txBody>
                  <a:tcPr marL="9525" marR="9525" marT="9525" marB="0" anchor="ctr"/>
                </a:tc>
                <a:tc>
                  <a:txBody>
                    <a:bodyPr/>
                    <a:lstStyle/>
                    <a:p>
                      <a:pPr algn="l" fontAlgn="b"/>
                      <a:r>
                        <a:rPr lang="en-US" sz="1100" b="0" i="0" u="none" strike="noStrike" dirty="0" err="1">
                          <a:solidFill>
                            <a:srgbClr val="000000"/>
                          </a:solidFill>
                          <a:effectLst/>
                          <a:latin typeface="Calibri"/>
                        </a:rPr>
                        <a:t>total_pymnt</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21</a:t>
                      </a:r>
                    </a:p>
                  </a:txBody>
                  <a:tcPr marL="9525" marR="9525" marT="9525" marB="0" anchor="ctr"/>
                </a:tc>
                <a:tc>
                  <a:txBody>
                    <a:bodyPr/>
                    <a:lstStyle/>
                    <a:p>
                      <a:pPr algn="l" fontAlgn="b"/>
                      <a:r>
                        <a:rPr lang="en-US" sz="1100" b="0" i="0" u="none" strike="noStrike" dirty="0" err="1">
                          <a:solidFill>
                            <a:srgbClr val="000000"/>
                          </a:solidFill>
                          <a:effectLst/>
                          <a:latin typeface="Calibri"/>
                        </a:rPr>
                        <a:t>total_pymnt_inv</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22</a:t>
                      </a:r>
                    </a:p>
                  </a:txBody>
                  <a:tcPr marL="9525" marR="9525" marT="9525" marB="0" anchor="ctr"/>
                </a:tc>
                <a:tc>
                  <a:txBody>
                    <a:bodyPr/>
                    <a:lstStyle/>
                    <a:p>
                      <a:pPr algn="l" fontAlgn="b"/>
                      <a:r>
                        <a:rPr lang="en-US" sz="1100" b="0" i="0" u="none" strike="noStrike" dirty="0" err="1">
                          <a:solidFill>
                            <a:srgbClr val="000000"/>
                          </a:solidFill>
                          <a:effectLst/>
                          <a:latin typeface="Calibri"/>
                        </a:rPr>
                        <a:t>total_rec_prncp</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23</a:t>
                      </a:r>
                    </a:p>
                  </a:txBody>
                  <a:tcPr marL="9525" marR="9525" marT="9525" marB="0" anchor="ctr"/>
                </a:tc>
                <a:tc>
                  <a:txBody>
                    <a:bodyPr/>
                    <a:lstStyle/>
                    <a:p>
                      <a:pPr algn="l" fontAlgn="b"/>
                      <a:r>
                        <a:rPr lang="en-US" sz="1100" b="0" i="0" u="none" strike="noStrike" dirty="0" err="1">
                          <a:solidFill>
                            <a:srgbClr val="000000"/>
                          </a:solidFill>
                          <a:effectLst/>
                          <a:latin typeface="Calibri"/>
                        </a:rPr>
                        <a:t>total_rec_int</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24</a:t>
                      </a:r>
                    </a:p>
                  </a:txBody>
                  <a:tcPr marL="9525" marR="9525" marT="9525" marB="0" anchor="ctr"/>
                </a:tc>
                <a:tc>
                  <a:txBody>
                    <a:bodyPr/>
                    <a:lstStyle/>
                    <a:p>
                      <a:pPr algn="l" fontAlgn="b"/>
                      <a:r>
                        <a:rPr lang="en-US" sz="1100" b="0" i="0" u="none" strike="noStrike" dirty="0" err="1">
                          <a:solidFill>
                            <a:srgbClr val="000000"/>
                          </a:solidFill>
                          <a:effectLst/>
                          <a:latin typeface="Calibri"/>
                        </a:rPr>
                        <a:t>total_rec_late_fee</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25</a:t>
                      </a:r>
                    </a:p>
                  </a:txBody>
                  <a:tcPr marL="9525" marR="9525" marT="9525" marB="0" anchor="ctr"/>
                </a:tc>
                <a:tc>
                  <a:txBody>
                    <a:bodyPr/>
                    <a:lstStyle/>
                    <a:p>
                      <a:pPr algn="l" fontAlgn="b"/>
                      <a:r>
                        <a:rPr lang="en-US" sz="1100" b="0" i="0" u="none" strike="noStrike" dirty="0">
                          <a:solidFill>
                            <a:srgbClr val="000000"/>
                          </a:solidFill>
                          <a:effectLst/>
                          <a:latin typeface="Calibri"/>
                        </a:rPr>
                        <a:t>recoveries</a:t>
                      </a:r>
                    </a:p>
                  </a:txBody>
                  <a:tcPr marL="9525" marR="9525" marT="9525" marB="0" anchor="ctr"/>
                </a:tc>
                <a:tc>
                  <a:txBody>
                    <a:bodyPr/>
                    <a:lstStyle/>
                    <a:p>
                      <a:pPr algn="ctr" fontAlgn="b"/>
                      <a:r>
                        <a:rPr lang="en-US" sz="1100" b="0" i="0" u="none" strike="noStrike">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26</a:t>
                      </a:r>
                    </a:p>
                  </a:txBody>
                  <a:tcPr marL="9525" marR="9525" marT="9525" marB="0" anchor="ctr"/>
                </a:tc>
                <a:tc>
                  <a:txBody>
                    <a:bodyPr/>
                    <a:lstStyle/>
                    <a:p>
                      <a:pPr algn="l" fontAlgn="b"/>
                      <a:r>
                        <a:rPr lang="en-US" sz="1100" b="0" i="0" u="none" strike="noStrike" dirty="0" err="1">
                          <a:solidFill>
                            <a:srgbClr val="000000"/>
                          </a:solidFill>
                          <a:effectLst/>
                          <a:latin typeface="Calibri"/>
                        </a:rPr>
                        <a:t>collection_recovery_fee</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27</a:t>
                      </a:r>
                    </a:p>
                  </a:txBody>
                  <a:tcPr marL="9525" marR="9525" marT="9525" marB="0" anchor="ctr"/>
                </a:tc>
                <a:tc>
                  <a:txBody>
                    <a:bodyPr/>
                    <a:lstStyle/>
                    <a:p>
                      <a:pPr algn="l" fontAlgn="b"/>
                      <a:r>
                        <a:rPr lang="en-US" sz="1100" b="0" i="0" u="none" strike="noStrike" dirty="0" err="1">
                          <a:solidFill>
                            <a:srgbClr val="000000"/>
                          </a:solidFill>
                          <a:effectLst/>
                          <a:latin typeface="Calibri"/>
                        </a:rPr>
                        <a:t>last_pymnt_amnt</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28</a:t>
                      </a:r>
                    </a:p>
                  </a:txBody>
                  <a:tcPr marL="9525" marR="9525" marT="9525" marB="0" anchor="ctr"/>
                </a:tc>
                <a:tc>
                  <a:txBody>
                    <a:bodyPr/>
                    <a:lstStyle/>
                    <a:p>
                      <a:pPr algn="l" fontAlgn="b"/>
                      <a:r>
                        <a:rPr lang="en-US" sz="1100" b="0" i="0" u="none" strike="noStrike" dirty="0">
                          <a:solidFill>
                            <a:srgbClr val="000000"/>
                          </a:solidFill>
                          <a:effectLst/>
                          <a:latin typeface="Calibri"/>
                        </a:rPr>
                        <a:t>collections_12_mths_ex_med</a:t>
                      </a:r>
                    </a:p>
                  </a:txBody>
                  <a:tcPr marL="9525" marR="9525" marT="9525" marB="0" anchor="ctr"/>
                </a:tc>
                <a:tc>
                  <a:txBody>
                    <a:bodyPr/>
                    <a:lstStyle/>
                    <a:p>
                      <a:pPr algn="ctr" fontAlgn="b"/>
                      <a:r>
                        <a:rPr lang="en-US" sz="1100" b="0" i="0" u="none" strike="noStrike">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29</a:t>
                      </a:r>
                    </a:p>
                  </a:txBody>
                  <a:tcPr marL="9525" marR="9525" marT="9525" marB="0" anchor="ctr"/>
                </a:tc>
                <a:tc>
                  <a:txBody>
                    <a:bodyPr/>
                    <a:lstStyle/>
                    <a:p>
                      <a:pPr algn="l" fontAlgn="b"/>
                      <a:r>
                        <a:rPr lang="en-US" sz="1100" b="0" i="0" u="none" strike="noStrike" dirty="0" err="1">
                          <a:solidFill>
                            <a:srgbClr val="000000"/>
                          </a:solidFill>
                          <a:effectLst/>
                          <a:latin typeface="Calibri"/>
                        </a:rPr>
                        <a:t>mths_since_last_major_derog</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dirty="0">
                          <a:solidFill>
                            <a:srgbClr val="000000"/>
                          </a:solidFill>
                          <a:effectLst/>
                          <a:latin typeface="Calibri"/>
                        </a:rPr>
                        <a:t>30</a:t>
                      </a:r>
                    </a:p>
                  </a:txBody>
                  <a:tcPr marL="9525" marR="9525" marT="9525" marB="0" anchor="ctr"/>
                </a:tc>
                <a:tc>
                  <a:txBody>
                    <a:bodyPr/>
                    <a:lstStyle/>
                    <a:p>
                      <a:pPr algn="l" fontAlgn="b"/>
                      <a:r>
                        <a:rPr lang="en-US" sz="1100" b="0" i="0" u="none" strike="noStrike" dirty="0" err="1">
                          <a:solidFill>
                            <a:srgbClr val="000000"/>
                          </a:solidFill>
                          <a:effectLst/>
                          <a:latin typeface="Calibri"/>
                        </a:rPr>
                        <a:t>policy_code</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rgbClr val="000000"/>
                          </a:solidFill>
                          <a:effectLst/>
                          <a:latin typeface="Calibri"/>
                        </a:rPr>
                        <a:t>float64</a:t>
                      </a:r>
                    </a:p>
                  </a:txBody>
                  <a:tcPr marL="9525" marR="9525" marT="9525" marB="0" anchor="ctr"/>
                </a:tc>
              </a:tr>
            </a:tbl>
          </a:graphicData>
        </a:graphic>
      </p:graphicFrame>
    </p:spTree>
    <p:extLst>
      <p:ext uri="{BB962C8B-B14F-4D97-AF65-F5344CB8AC3E}">
        <p14:creationId xmlns:p14="http://schemas.microsoft.com/office/powerpoint/2010/main" val="3664834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Dataset's</a:t>
            </a:r>
            <a:endParaRPr lang="en-US" sz="36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217561650"/>
              </p:ext>
            </p:extLst>
          </p:nvPr>
        </p:nvGraphicFramePr>
        <p:xfrm>
          <a:off x="609600" y="1047751"/>
          <a:ext cx="2743200" cy="3733792"/>
        </p:xfrm>
        <a:graphic>
          <a:graphicData uri="http://schemas.openxmlformats.org/drawingml/2006/table">
            <a:tbl>
              <a:tblPr firstRow="1">
                <a:tableStyleId>{85BE263C-DBD7-4A20-BB59-AAB30ACAA65A}</a:tableStyleId>
              </a:tblPr>
              <a:tblGrid>
                <a:gridCol w="320842"/>
                <a:gridCol w="1507958"/>
                <a:gridCol w="914400"/>
              </a:tblGrid>
              <a:tr h="233362">
                <a:tc>
                  <a:txBody>
                    <a:bodyPr/>
                    <a:lstStyle/>
                    <a:p>
                      <a:pPr algn="ctr" fontAlgn="ctr"/>
                      <a:r>
                        <a:rPr lang="en-US" sz="1100" u="none" strike="noStrike" dirty="0">
                          <a:effectLst/>
                        </a:rPr>
                        <a:t>#</a:t>
                      </a:r>
                      <a:endParaRPr lang="en-US" sz="1100" b="0" i="0" u="none" strike="noStrike" dirty="0">
                        <a:solidFill>
                          <a:srgbClr val="000000"/>
                        </a:solidFill>
                        <a:effectLst/>
                        <a:latin typeface="Courier New"/>
                      </a:endParaRPr>
                    </a:p>
                  </a:txBody>
                  <a:tcPr marL="6961" marR="6961" marT="6961" marB="0" anchor="ctr"/>
                </a:tc>
                <a:tc>
                  <a:txBody>
                    <a:bodyPr/>
                    <a:lstStyle/>
                    <a:p>
                      <a:pPr algn="ctr" fontAlgn="b"/>
                      <a:r>
                        <a:rPr lang="en-US" sz="1100" u="none" strike="noStrike">
                          <a:effectLst/>
                        </a:rPr>
                        <a:t>Column</a:t>
                      </a:r>
                      <a:endParaRPr lang="en-US" sz="1100" b="0" i="0" u="none" strike="noStrike">
                        <a:solidFill>
                          <a:srgbClr val="000000"/>
                        </a:solidFill>
                        <a:effectLst/>
                        <a:latin typeface="Calibri"/>
                      </a:endParaRPr>
                    </a:p>
                  </a:txBody>
                  <a:tcPr marL="6961" marR="6961" marT="6961" marB="0" anchor="ctr"/>
                </a:tc>
                <a:tc>
                  <a:txBody>
                    <a:bodyPr/>
                    <a:lstStyle/>
                    <a:p>
                      <a:pPr algn="ctr" fontAlgn="b"/>
                      <a:r>
                        <a:rPr lang="en-US" sz="1100" u="none" strike="noStrike" dirty="0">
                          <a:effectLst/>
                        </a:rPr>
                        <a:t>Dtype</a:t>
                      </a:r>
                      <a:endParaRPr lang="en-US" sz="1100" b="0" i="0" u="none" strike="noStrike" dirty="0">
                        <a:solidFill>
                          <a:srgbClr val="000000"/>
                        </a:solidFill>
                        <a:effectLst/>
                        <a:latin typeface="Calibri"/>
                      </a:endParaRPr>
                    </a:p>
                  </a:txBody>
                  <a:tcPr marL="6961" marR="6961" marT="6961" marB="0" anchor="ctr"/>
                </a:tc>
              </a:tr>
              <a:tr h="233362">
                <a:tc>
                  <a:txBody>
                    <a:bodyPr/>
                    <a:lstStyle/>
                    <a:p>
                      <a:pPr algn="ctr" fontAlgn="b"/>
                      <a:r>
                        <a:rPr lang="en-US" sz="1100" b="0" i="0" u="none" strike="noStrike" dirty="0">
                          <a:solidFill>
                            <a:srgbClr val="000000"/>
                          </a:solidFill>
                          <a:effectLst/>
                          <a:latin typeface="Calibri"/>
                        </a:rPr>
                        <a:t>31</a:t>
                      </a:r>
                    </a:p>
                  </a:txBody>
                  <a:tcPr marL="9525" marR="9525" marT="9525" marB="0" anchor="ctr"/>
                </a:tc>
                <a:tc>
                  <a:txBody>
                    <a:bodyPr/>
                    <a:lstStyle/>
                    <a:p>
                      <a:pPr algn="l" fontAlgn="b"/>
                      <a:r>
                        <a:rPr lang="en-US" sz="1100" b="0" i="0" u="none" strike="noStrike" dirty="0" err="1">
                          <a:solidFill>
                            <a:srgbClr val="000000"/>
                          </a:solidFill>
                          <a:effectLst/>
                          <a:latin typeface="Calibri"/>
                        </a:rPr>
                        <a:t>annual_inc_joint</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32</a:t>
                      </a:r>
                    </a:p>
                  </a:txBody>
                  <a:tcPr marL="9525" marR="9525" marT="9525" marB="0" anchor="ctr"/>
                </a:tc>
                <a:tc>
                  <a:txBody>
                    <a:bodyPr/>
                    <a:lstStyle/>
                    <a:p>
                      <a:pPr algn="l" fontAlgn="b"/>
                      <a:r>
                        <a:rPr lang="en-US" sz="1100" b="0" i="0" u="none" strike="noStrike" dirty="0" err="1">
                          <a:solidFill>
                            <a:srgbClr val="000000"/>
                          </a:solidFill>
                          <a:effectLst/>
                          <a:latin typeface="Calibri"/>
                        </a:rPr>
                        <a:t>dti_joint</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33</a:t>
                      </a:r>
                    </a:p>
                  </a:txBody>
                  <a:tcPr marL="9525" marR="9525" marT="9525" marB="0" anchor="ctr"/>
                </a:tc>
                <a:tc>
                  <a:txBody>
                    <a:bodyPr/>
                    <a:lstStyle/>
                    <a:p>
                      <a:pPr algn="l" fontAlgn="b"/>
                      <a:r>
                        <a:rPr lang="en-US" sz="1100" b="0" i="0" u="none" strike="noStrike" dirty="0" err="1">
                          <a:solidFill>
                            <a:srgbClr val="000000"/>
                          </a:solidFill>
                          <a:effectLst/>
                          <a:latin typeface="Calibri"/>
                        </a:rPr>
                        <a:t>acc_now_delinq</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34</a:t>
                      </a:r>
                    </a:p>
                  </a:txBody>
                  <a:tcPr marL="9525" marR="9525" marT="9525" marB="0" anchor="ctr"/>
                </a:tc>
                <a:tc>
                  <a:txBody>
                    <a:bodyPr/>
                    <a:lstStyle/>
                    <a:p>
                      <a:pPr algn="l" fontAlgn="b"/>
                      <a:r>
                        <a:rPr lang="en-US" sz="1100" b="0" i="0" u="none" strike="noStrike" dirty="0" err="1">
                          <a:solidFill>
                            <a:srgbClr val="000000"/>
                          </a:solidFill>
                          <a:effectLst/>
                          <a:latin typeface="Calibri"/>
                        </a:rPr>
                        <a:t>tot_coll_amt</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35</a:t>
                      </a:r>
                    </a:p>
                  </a:txBody>
                  <a:tcPr marL="9525" marR="9525" marT="9525" marB="0" anchor="ctr"/>
                </a:tc>
                <a:tc>
                  <a:txBody>
                    <a:bodyPr/>
                    <a:lstStyle/>
                    <a:p>
                      <a:pPr algn="l" fontAlgn="b"/>
                      <a:r>
                        <a:rPr lang="en-US" sz="1100" b="0" i="0" u="none" strike="noStrike" dirty="0" err="1">
                          <a:solidFill>
                            <a:srgbClr val="000000"/>
                          </a:solidFill>
                          <a:effectLst/>
                          <a:latin typeface="Calibri"/>
                        </a:rPr>
                        <a:t>tot_cur_bal</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36</a:t>
                      </a:r>
                    </a:p>
                  </a:txBody>
                  <a:tcPr marL="9525" marR="9525" marT="9525" marB="0" anchor="ctr"/>
                </a:tc>
                <a:tc>
                  <a:txBody>
                    <a:bodyPr/>
                    <a:lstStyle/>
                    <a:p>
                      <a:pPr algn="l" fontAlgn="b"/>
                      <a:r>
                        <a:rPr lang="en-US" sz="1100" b="0" i="0" u="none" strike="noStrike" dirty="0">
                          <a:solidFill>
                            <a:srgbClr val="000000"/>
                          </a:solidFill>
                          <a:effectLst/>
                          <a:latin typeface="Calibri"/>
                        </a:rPr>
                        <a:t>open_acc_6m</a:t>
                      </a:r>
                    </a:p>
                  </a:txBody>
                  <a:tcPr marL="9525" marR="9525" marT="9525" marB="0" anchor="ctr"/>
                </a:tc>
                <a:tc>
                  <a:txBody>
                    <a:bodyPr/>
                    <a:lstStyle/>
                    <a:p>
                      <a:pPr algn="ctr" fontAlgn="b"/>
                      <a:r>
                        <a:rPr lang="en-US" sz="1100" b="0" i="0" u="none" strike="noStrike" dirty="0">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37</a:t>
                      </a:r>
                    </a:p>
                  </a:txBody>
                  <a:tcPr marL="9525" marR="9525" marT="9525" marB="0" anchor="ctr"/>
                </a:tc>
                <a:tc>
                  <a:txBody>
                    <a:bodyPr/>
                    <a:lstStyle/>
                    <a:p>
                      <a:pPr algn="l" fontAlgn="b"/>
                      <a:r>
                        <a:rPr lang="en-US" sz="1100" b="0" i="0" u="none" strike="noStrike" dirty="0">
                          <a:solidFill>
                            <a:srgbClr val="000000"/>
                          </a:solidFill>
                          <a:effectLst/>
                          <a:latin typeface="Calibri"/>
                        </a:rPr>
                        <a:t>open_il_6m</a:t>
                      </a:r>
                    </a:p>
                  </a:txBody>
                  <a:tcPr marL="9525" marR="9525" marT="9525" marB="0" anchor="ctr"/>
                </a:tc>
                <a:tc>
                  <a:txBody>
                    <a:bodyPr/>
                    <a:lstStyle/>
                    <a:p>
                      <a:pPr algn="ctr" fontAlgn="b"/>
                      <a:r>
                        <a:rPr lang="en-US" sz="1100" b="0" i="0" u="none" strike="noStrike" dirty="0">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38</a:t>
                      </a:r>
                    </a:p>
                  </a:txBody>
                  <a:tcPr marL="9525" marR="9525" marT="9525" marB="0" anchor="ctr"/>
                </a:tc>
                <a:tc>
                  <a:txBody>
                    <a:bodyPr/>
                    <a:lstStyle/>
                    <a:p>
                      <a:pPr algn="l" fontAlgn="b"/>
                      <a:r>
                        <a:rPr lang="en-US" sz="1100" b="0" i="0" u="none" strike="noStrike" dirty="0">
                          <a:solidFill>
                            <a:srgbClr val="000000"/>
                          </a:solidFill>
                          <a:effectLst/>
                          <a:latin typeface="Calibri"/>
                        </a:rPr>
                        <a:t>open_il_12m</a:t>
                      </a:r>
                    </a:p>
                  </a:txBody>
                  <a:tcPr marL="9525" marR="9525" marT="9525" marB="0" anchor="ctr"/>
                </a:tc>
                <a:tc>
                  <a:txBody>
                    <a:bodyPr/>
                    <a:lstStyle/>
                    <a:p>
                      <a:pPr algn="ctr" fontAlgn="b"/>
                      <a:r>
                        <a:rPr lang="en-US" sz="1100" b="0" i="0" u="none" strike="noStrike" dirty="0">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39</a:t>
                      </a:r>
                    </a:p>
                  </a:txBody>
                  <a:tcPr marL="9525" marR="9525" marT="9525" marB="0" anchor="ctr"/>
                </a:tc>
                <a:tc>
                  <a:txBody>
                    <a:bodyPr/>
                    <a:lstStyle/>
                    <a:p>
                      <a:pPr algn="l" fontAlgn="b"/>
                      <a:r>
                        <a:rPr lang="en-US" sz="1100" b="0" i="0" u="none" strike="noStrike" dirty="0">
                          <a:solidFill>
                            <a:srgbClr val="000000"/>
                          </a:solidFill>
                          <a:effectLst/>
                          <a:latin typeface="Calibri"/>
                        </a:rPr>
                        <a:t>open_il_24m</a:t>
                      </a:r>
                    </a:p>
                  </a:txBody>
                  <a:tcPr marL="9525" marR="9525" marT="9525" marB="0" anchor="ctr"/>
                </a:tc>
                <a:tc>
                  <a:txBody>
                    <a:bodyPr/>
                    <a:lstStyle/>
                    <a:p>
                      <a:pPr algn="ctr" fontAlgn="b"/>
                      <a:r>
                        <a:rPr lang="en-US" sz="1100" b="0" i="0" u="none" strike="noStrike" dirty="0">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40</a:t>
                      </a:r>
                    </a:p>
                  </a:txBody>
                  <a:tcPr marL="9525" marR="9525" marT="9525" marB="0" anchor="ctr"/>
                </a:tc>
                <a:tc>
                  <a:txBody>
                    <a:bodyPr/>
                    <a:lstStyle/>
                    <a:p>
                      <a:pPr algn="l" fontAlgn="b"/>
                      <a:r>
                        <a:rPr lang="en-US" sz="1100" b="0" i="0" u="none" strike="noStrike" dirty="0" err="1">
                          <a:solidFill>
                            <a:srgbClr val="000000"/>
                          </a:solidFill>
                          <a:effectLst/>
                          <a:latin typeface="Calibri"/>
                        </a:rPr>
                        <a:t>mths_since_rcnt_il</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41</a:t>
                      </a:r>
                    </a:p>
                  </a:txBody>
                  <a:tcPr marL="9525" marR="9525" marT="9525" marB="0" anchor="ctr"/>
                </a:tc>
                <a:tc>
                  <a:txBody>
                    <a:bodyPr/>
                    <a:lstStyle/>
                    <a:p>
                      <a:pPr algn="l" fontAlgn="b"/>
                      <a:r>
                        <a:rPr lang="en-US" sz="1100" b="0" i="0" u="none" strike="noStrike" dirty="0" err="1">
                          <a:solidFill>
                            <a:srgbClr val="000000"/>
                          </a:solidFill>
                          <a:effectLst/>
                          <a:latin typeface="Calibri"/>
                        </a:rPr>
                        <a:t>total_bal_il</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42</a:t>
                      </a:r>
                    </a:p>
                  </a:txBody>
                  <a:tcPr marL="9525" marR="9525" marT="9525" marB="0" anchor="ctr"/>
                </a:tc>
                <a:tc>
                  <a:txBody>
                    <a:bodyPr/>
                    <a:lstStyle/>
                    <a:p>
                      <a:pPr algn="l" fontAlgn="b"/>
                      <a:r>
                        <a:rPr lang="en-US" sz="1100" b="0" i="0" u="none" strike="noStrike" dirty="0" err="1">
                          <a:solidFill>
                            <a:srgbClr val="000000"/>
                          </a:solidFill>
                          <a:effectLst/>
                          <a:latin typeface="Calibri"/>
                        </a:rPr>
                        <a:t>il_util</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43</a:t>
                      </a:r>
                    </a:p>
                  </a:txBody>
                  <a:tcPr marL="9525" marR="9525" marT="9525" marB="0" anchor="ctr"/>
                </a:tc>
                <a:tc>
                  <a:txBody>
                    <a:bodyPr/>
                    <a:lstStyle/>
                    <a:p>
                      <a:pPr algn="l" fontAlgn="b"/>
                      <a:r>
                        <a:rPr lang="en-US" sz="1100" b="0" i="0" u="none" strike="noStrike" dirty="0">
                          <a:solidFill>
                            <a:srgbClr val="000000"/>
                          </a:solidFill>
                          <a:effectLst/>
                          <a:latin typeface="Calibri"/>
                        </a:rPr>
                        <a:t>open_rv_12m</a:t>
                      </a:r>
                    </a:p>
                  </a:txBody>
                  <a:tcPr marL="9525" marR="9525" marT="9525" marB="0" anchor="ctr"/>
                </a:tc>
                <a:tc>
                  <a:txBody>
                    <a:bodyPr/>
                    <a:lstStyle/>
                    <a:p>
                      <a:pPr algn="ctr" fontAlgn="b"/>
                      <a:r>
                        <a:rPr lang="en-US" sz="1100" b="0" i="0" u="none" strike="noStrike">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44</a:t>
                      </a:r>
                    </a:p>
                  </a:txBody>
                  <a:tcPr marL="9525" marR="9525" marT="9525" marB="0" anchor="ctr"/>
                </a:tc>
                <a:tc>
                  <a:txBody>
                    <a:bodyPr/>
                    <a:lstStyle/>
                    <a:p>
                      <a:pPr algn="l" fontAlgn="b"/>
                      <a:r>
                        <a:rPr lang="en-US" sz="1100" b="0" i="0" u="none" strike="noStrike" dirty="0">
                          <a:solidFill>
                            <a:srgbClr val="000000"/>
                          </a:solidFill>
                          <a:effectLst/>
                          <a:latin typeface="Calibri"/>
                        </a:rPr>
                        <a:t>open_rv_24m</a:t>
                      </a:r>
                    </a:p>
                  </a:txBody>
                  <a:tcPr marL="9525" marR="9525" marT="9525" marB="0" anchor="ctr"/>
                </a:tc>
                <a:tc>
                  <a:txBody>
                    <a:bodyPr/>
                    <a:lstStyle/>
                    <a:p>
                      <a:pPr algn="ctr" fontAlgn="b"/>
                      <a:r>
                        <a:rPr lang="en-US" sz="1100" b="0" i="0" u="none" strike="noStrike" dirty="0">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dirty="0">
                          <a:solidFill>
                            <a:srgbClr val="000000"/>
                          </a:solidFill>
                          <a:effectLst/>
                          <a:latin typeface="Calibri"/>
                        </a:rPr>
                        <a:t>45</a:t>
                      </a:r>
                    </a:p>
                  </a:txBody>
                  <a:tcPr marL="9525" marR="9525" marT="9525" marB="0" anchor="ctr"/>
                </a:tc>
                <a:tc>
                  <a:txBody>
                    <a:bodyPr/>
                    <a:lstStyle/>
                    <a:p>
                      <a:pPr algn="l" fontAlgn="b"/>
                      <a:r>
                        <a:rPr lang="en-US" sz="1100" b="0" i="0" u="none" strike="noStrike" dirty="0" err="1">
                          <a:solidFill>
                            <a:srgbClr val="000000"/>
                          </a:solidFill>
                          <a:effectLst/>
                          <a:latin typeface="Calibri"/>
                        </a:rPr>
                        <a:t>max_bal_bc</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rgbClr val="000000"/>
                          </a:solidFill>
                          <a:effectLst/>
                          <a:latin typeface="Calibri"/>
                        </a:rPr>
                        <a:t>float64</a:t>
                      </a:r>
                    </a:p>
                  </a:txBody>
                  <a:tcPr marL="9525" marR="9525" marT="9525" marB="0" anchor="ct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65466693"/>
              </p:ext>
            </p:extLst>
          </p:nvPr>
        </p:nvGraphicFramePr>
        <p:xfrm>
          <a:off x="3505200" y="1047751"/>
          <a:ext cx="3276600" cy="3733792"/>
        </p:xfrm>
        <a:graphic>
          <a:graphicData uri="http://schemas.openxmlformats.org/drawingml/2006/table">
            <a:tbl>
              <a:tblPr firstRow="1">
                <a:tableStyleId>{85BE263C-DBD7-4A20-BB59-AAB30ACAA65A}</a:tableStyleId>
              </a:tblPr>
              <a:tblGrid>
                <a:gridCol w="383229"/>
                <a:gridCol w="1801171"/>
                <a:gridCol w="1092200"/>
              </a:tblGrid>
              <a:tr h="233362">
                <a:tc>
                  <a:txBody>
                    <a:bodyPr/>
                    <a:lstStyle/>
                    <a:p>
                      <a:pPr algn="ctr" fontAlgn="ctr"/>
                      <a:r>
                        <a:rPr lang="en-US" sz="1000" u="none" strike="noStrike" dirty="0">
                          <a:effectLst/>
                        </a:rPr>
                        <a:t>#</a:t>
                      </a:r>
                      <a:endParaRPr lang="en-US" sz="1000" b="0" i="0" u="none" strike="noStrike" dirty="0">
                        <a:solidFill>
                          <a:srgbClr val="000000"/>
                        </a:solidFill>
                        <a:effectLst/>
                        <a:latin typeface="Courier New"/>
                      </a:endParaRPr>
                    </a:p>
                  </a:txBody>
                  <a:tcPr marL="6961" marR="6961" marT="6961" marB="0" anchor="ctr"/>
                </a:tc>
                <a:tc>
                  <a:txBody>
                    <a:bodyPr/>
                    <a:lstStyle/>
                    <a:p>
                      <a:pPr algn="ctr" fontAlgn="b"/>
                      <a:r>
                        <a:rPr lang="en-US" sz="1000" u="none" strike="noStrike">
                          <a:effectLst/>
                        </a:rPr>
                        <a:t>Column</a:t>
                      </a:r>
                      <a:endParaRPr lang="en-US" sz="1000" b="0" i="0" u="none" strike="noStrike">
                        <a:solidFill>
                          <a:srgbClr val="000000"/>
                        </a:solidFill>
                        <a:effectLst/>
                        <a:latin typeface="Calibri"/>
                      </a:endParaRPr>
                    </a:p>
                  </a:txBody>
                  <a:tcPr marL="6961" marR="6961" marT="6961" marB="0" anchor="ctr"/>
                </a:tc>
                <a:tc>
                  <a:txBody>
                    <a:bodyPr/>
                    <a:lstStyle/>
                    <a:p>
                      <a:pPr algn="ctr" fontAlgn="b"/>
                      <a:r>
                        <a:rPr lang="en-US" sz="1000" u="none" strike="noStrike" dirty="0">
                          <a:effectLst/>
                        </a:rPr>
                        <a:t>Dtype</a:t>
                      </a:r>
                      <a:endParaRPr lang="en-US" sz="1000" b="0" i="0" u="none" strike="noStrike" dirty="0">
                        <a:solidFill>
                          <a:srgbClr val="000000"/>
                        </a:solidFill>
                        <a:effectLst/>
                        <a:latin typeface="Calibri"/>
                      </a:endParaRPr>
                    </a:p>
                  </a:txBody>
                  <a:tcPr marL="6961" marR="6961" marT="6961" marB="0" anchor="ctr"/>
                </a:tc>
              </a:tr>
              <a:tr h="233362">
                <a:tc>
                  <a:txBody>
                    <a:bodyPr/>
                    <a:lstStyle/>
                    <a:p>
                      <a:pPr algn="ctr" fontAlgn="b"/>
                      <a:r>
                        <a:rPr lang="en-US" sz="1100" b="0" i="0" u="none" strike="noStrike" dirty="0">
                          <a:solidFill>
                            <a:srgbClr val="000000"/>
                          </a:solidFill>
                          <a:effectLst/>
                          <a:latin typeface="Calibri"/>
                        </a:rPr>
                        <a:t>46</a:t>
                      </a:r>
                    </a:p>
                  </a:txBody>
                  <a:tcPr marL="9525" marR="9525" marT="9525" marB="0" anchor="ctr"/>
                </a:tc>
                <a:tc>
                  <a:txBody>
                    <a:bodyPr/>
                    <a:lstStyle/>
                    <a:p>
                      <a:pPr algn="l" fontAlgn="b"/>
                      <a:r>
                        <a:rPr lang="en-US" sz="1100" b="0" i="0" u="none" strike="noStrike" dirty="0" err="1">
                          <a:solidFill>
                            <a:srgbClr val="000000"/>
                          </a:solidFill>
                          <a:effectLst/>
                          <a:latin typeface="Calibri"/>
                        </a:rPr>
                        <a:t>all_util</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47</a:t>
                      </a:r>
                    </a:p>
                  </a:txBody>
                  <a:tcPr marL="9525" marR="9525" marT="9525" marB="0" anchor="ctr"/>
                </a:tc>
                <a:tc>
                  <a:txBody>
                    <a:bodyPr/>
                    <a:lstStyle/>
                    <a:p>
                      <a:pPr algn="l" fontAlgn="b"/>
                      <a:r>
                        <a:rPr lang="en-US" sz="1100" b="0" i="0" u="none" strike="noStrike" dirty="0" err="1">
                          <a:solidFill>
                            <a:srgbClr val="000000"/>
                          </a:solidFill>
                          <a:effectLst/>
                          <a:latin typeface="Calibri"/>
                        </a:rPr>
                        <a:t>total_rev_hi_lim</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48</a:t>
                      </a:r>
                    </a:p>
                  </a:txBody>
                  <a:tcPr marL="9525" marR="9525" marT="9525" marB="0" anchor="ctr"/>
                </a:tc>
                <a:tc>
                  <a:txBody>
                    <a:bodyPr/>
                    <a:lstStyle/>
                    <a:p>
                      <a:pPr algn="l" fontAlgn="b"/>
                      <a:r>
                        <a:rPr lang="en-US" sz="1100" b="0" i="0" u="none" strike="noStrike" dirty="0" err="1">
                          <a:solidFill>
                            <a:srgbClr val="000000"/>
                          </a:solidFill>
                          <a:effectLst/>
                          <a:latin typeface="Calibri"/>
                        </a:rPr>
                        <a:t>inq_fi</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49</a:t>
                      </a:r>
                    </a:p>
                  </a:txBody>
                  <a:tcPr marL="9525" marR="9525" marT="9525" marB="0" anchor="ctr"/>
                </a:tc>
                <a:tc>
                  <a:txBody>
                    <a:bodyPr/>
                    <a:lstStyle/>
                    <a:p>
                      <a:pPr algn="l" fontAlgn="b"/>
                      <a:r>
                        <a:rPr lang="en-US" sz="1100" b="0" i="0" u="none" strike="noStrike" dirty="0" err="1">
                          <a:solidFill>
                            <a:srgbClr val="000000"/>
                          </a:solidFill>
                          <a:effectLst/>
                          <a:latin typeface="Calibri"/>
                        </a:rPr>
                        <a:t>total_cu_tl</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dirty="0">
                          <a:solidFill>
                            <a:srgbClr val="000000"/>
                          </a:solidFill>
                          <a:effectLst/>
                          <a:latin typeface="Calibri"/>
                        </a:rPr>
                        <a:t>50</a:t>
                      </a:r>
                    </a:p>
                  </a:txBody>
                  <a:tcPr marL="9525" marR="9525" marT="9525" marB="0" anchor="ctr"/>
                </a:tc>
                <a:tc>
                  <a:txBody>
                    <a:bodyPr/>
                    <a:lstStyle/>
                    <a:p>
                      <a:pPr algn="l" fontAlgn="b"/>
                      <a:r>
                        <a:rPr lang="en-US" sz="1100" b="0" i="0" u="none" strike="noStrike" dirty="0">
                          <a:solidFill>
                            <a:srgbClr val="000000"/>
                          </a:solidFill>
                          <a:effectLst/>
                          <a:latin typeface="Calibri"/>
                        </a:rPr>
                        <a:t>inq_last_12m</a:t>
                      </a:r>
                    </a:p>
                  </a:txBody>
                  <a:tcPr marL="9525" marR="9525" marT="9525" marB="0" anchor="ctr"/>
                </a:tc>
                <a:tc>
                  <a:txBody>
                    <a:bodyPr/>
                    <a:lstStyle/>
                    <a:p>
                      <a:pPr algn="ctr" fontAlgn="b"/>
                      <a:r>
                        <a:rPr lang="en-US" sz="1100" b="0" i="0" u="none" strike="noStrike" dirty="0">
                          <a:solidFill>
                            <a:srgbClr val="000000"/>
                          </a:solidFill>
                          <a:effectLst/>
                          <a:latin typeface="Calibri"/>
                        </a:rPr>
                        <a:t>float64</a:t>
                      </a:r>
                    </a:p>
                  </a:txBody>
                  <a:tcPr marL="9525" marR="9525" marT="9525" marB="0" anchor="ctr"/>
                </a:tc>
              </a:tr>
              <a:tr h="233362">
                <a:tc>
                  <a:txBody>
                    <a:bodyPr/>
                    <a:lstStyle/>
                    <a:p>
                      <a:pPr algn="ctr" fontAlgn="b"/>
                      <a:r>
                        <a:rPr lang="en-US" sz="1100" b="0" i="0" u="none" strike="noStrike">
                          <a:solidFill>
                            <a:srgbClr val="000000"/>
                          </a:solidFill>
                          <a:effectLst/>
                          <a:latin typeface="Calibri"/>
                        </a:rPr>
                        <a:t>51</a:t>
                      </a:r>
                    </a:p>
                  </a:txBody>
                  <a:tcPr marL="9525" marR="9525" marT="9525" marB="0" anchor="ctr"/>
                </a:tc>
                <a:tc>
                  <a:txBody>
                    <a:bodyPr/>
                    <a:lstStyle/>
                    <a:p>
                      <a:pPr algn="l" fontAlgn="b"/>
                      <a:r>
                        <a:rPr lang="en-US" sz="1100" b="0" i="0" u="none" strike="noStrike" dirty="0">
                          <a:solidFill>
                            <a:srgbClr val="000000"/>
                          </a:solidFill>
                          <a:effectLst/>
                          <a:latin typeface="Calibri"/>
                        </a:rPr>
                        <a:t>id</a:t>
                      </a:r>
                    </a:p>
                  </a:txBody>
                  <a:tcPr marL="9525" marR="9525" marT="9525" marB="0" anchor="ctr"/>
                </a:tc>
                <a:tc>
                  <a:txBody>
                    <a:bodyPr/>
                    <a:lstStyle/>
                    <a:p>
                      <a:pPr algn="ctr" fontAlgn="b"/>
                      <a:r>
                        <a:rPr lang="en-US" sz="1100" b="0" i="0" u="none" strike="noStrike">
                          <a:solidFill>
                            <a:srgbClr val="000000"/>
                          </a:solidFill>
                          <a:effectLst/>
                          <a:latin typeface="Calibri"/>
                        </a:rPr>
                        <a:t>int64</a:t>
                      </a:r>
                    </a:p>
                  </a:txBody>
                  <a:tcPr marL="9525" marR="9525" marT="9525" marB="0" anchor="ctr"/>
                </a:tc>
              </a:tr>
              <a:tr h="233362">
                <a:tc>
                  <a:txBody>
                    <a:bodyPr/>
                    <a:lstStyle/>
                    <a:p>
                      <a:pPr algn="ctr" fontAlgn="b"/>
                      <a:r>
                        <a:rPr lang="en-US" sz="1100" b="0" i="0" u="none" strike="noStrike">
                          <a:solidFill>
                            <a:srgbClr val="000000"/>
                          </a:solidFill>
                          <a:effectLst/>
                          <a:latin typeface="Calibri"/>
                        </a:rPr>
                        <a:t>52</a:t>
                      </a:r>
                    </a:p>
                  </a:txBody>
                  <a:tcPr marL="9525" marR="9525" marT="9525" marB="0" anchor="ctr"/>
                </a:tc>
                <a:tc>
                  <a:txBody>
                    <a:bodyPr/>
                    <a:lstStyle/>
                    <a:p>
                      <a:pPr algn="l" fontAlgn="b"/>
                      <a:r>
                        <a:rPr lang="en-US" sz="1100" b="0" i="0" u="none" strike="noStrike" dirty="0" err="1">
                          <a:solidFill>
                            <a:srgbClr val="000000"/>
                          </a:solidFill>
                          <a:effectLst/>
                          <a:latin typeface="Calibri"/>
                        </a:rPr>
                        <a:t>member_id</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int64</a:t>
                      </a:r>
                    </a:p>
                  </a:txBody>
                  <a:tcPr marL="9525" marR="9525" marT="9525" marB="0" anchor="ctr"/>
                </a:tc>
              </a:tr>
              <a:tr h="233362">
                <a:tc>
                  <a:txBody>
                    <a:bodyPr/>
                    <a:lstStyle/>
                    <a:p>
                      <a:pPr algn="ctr" fontAlgn="b"/>
                      <a:r>
                        <a:rPr lang="en-US" sz="1100" b="0" i="0" u="none" strike="noStrike">
                          <a:solidFill>
                            <a:srgbClr val="000000"/>
                          </a:solidFill>
                          <a:effectLst/>
                          <a:latin typeface="Calibri"/>
                        </a:rPr>
                        <a:t>53</a:t>
                      </a:r>
                    </a:p>
                  </a:txBody>
                  <a:tcPr marL="9525" marR="9525" marT="9525" marB="0" anchor="ctr"/>
                </a:tc>
                <a:tc>
                  <a:txBody>
                    <a:bodyPr/>
                    <a:lstStyle/>
                    <a:p>
                      <a:pPr algn="l" fontAlgn="b"/>
                      <a:r>
                        <a:rPr lang="en-US" sz="1100" b="0" i="0" u="none" strike="noStrike" dirty="0" err="1">
                          <a:solidFill>
                            <a:srgbClr val="000000"/>
                          </a:solidFill>
                          <a:effectLst/>
                          <a:latin typeface="Calibri"/>
                        </a:rPr>
                        <a:t>default_ind</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int64</a:t>
                      </a:r>
                    </a:p>
                  </a:txBody>
                  <a:tcPr marL="9525" marR="9525" marT="9525" marB="0" anchor="ctr"/>
                </a:tc>
              </a:tr>
              <a:tr h="233362">
                <a:tc>
                  <a:txBody>
                    <a:bodyPr/>
                    <a:lstStyle/>
                    <a:p>
                      <a:pPr algn="ctr" fontAlgn="b"/>
                      <a:r>
                        <a:rPr lang="en-US" sz="1100" b="0" i="0" u="none" strike="noStrike">
                          <a:solidFill>
                            <a:srgbClr val="000000"/>
                          </a:solidFill>
                          <a:effectLst/>
                          <a:latin typeface="Calibri"/>
                        </a:rPr>
                        <a:t>54</a:t>
                      </a:r>
                    </a:p>
                  </a:txBody>
                  <a:tcPr marL="9525" marR="9525" marT="9525" marB="0" anchor="ctr"/>
                </a:tc>
                <a:tc>
                  <a:txBody>
                    <a:bodyPr/>
                    <a:lstStyle/>
                    <a:p>
                      <a:pPr algn="l" fontAlgn="b"/>
                      <a:r>
                        <a:rPr lang="en-US" sz="1100" b="0" i="0" u="none" strike="noStrike" dirty="0">
                          <a:solidFill>
                            <a:srgbClr val="000000"/>
                          </a:solidFill>
                          <a:effectLst/>
                          <a:latin typeface="Calibri"/>
                        </a:rPr>
                        <a:t>term</a:t>
                      </a:r>
                    </a:p>
                  </a:txBody>
                  <a:tcPr marL="9525" marR="9525" marT="9525" marB="0" anchor="ctr"/>
                </a:tc>
                <a:tc>
                  <a:txBody>
                    <a:bodyPr/>
                    <a:lstStyle/>
                    <a:p>
                      <a:pPr algn="ctr" fontAlgn="b"/>
                      <a:r>
                        <a:rPr lang="en-US" sz="1100" b="0" i="0" u="none" strike="noStrike">
                          <a:solidFill>
                            <a:srgbClr val="000000"/>
                          </a:solidFill>
                          <a:effectLst/>
                          <a:latin typeface="Calibri"/>
                        </a:rPr>
                        <a:t>object</a:t>
                      </a:r>
                    </a:p>
                  </a:txBody>
                  <a:tcPr marL="9525" marR="9525" marT="9525" marB="0" anchor="ctr"/>
                </a:tc>
              </a:tr>
              <a:tr h="233362">
                <a:tc>
                  <a:txBody>
                    <a:bodyPr/>
                    <a:lstStyle/>
                    <a:p>
                      <a:pPr algn="ctr" fontAlgn="b"/>
                      <a:r>
                        <a:rPr lang="en-US" sz="1100" b="0" i="0" u="none" strike="noStrike">
                          <a:solidFill>
                            <a:srgbClr val="000000"/>
                          </a:solidFill>
                          <a:effectLst/>
                          <a:latin typeface="Calibri"/>
                        </a:rPr>
                        <a:t>55</a:t>
                      </a:r>
                    </a:p>
                  </a:txBody>
                  <a:tcPr marL="9525" marR="9525" marT="9525" marB="0" anchor="ctr"/>
                </a:tc>
                <a:tc>
                  <a:txBody>
                    <a:bodyPr/>
                    <a:lstStyle/>
                    <a:p>
                      <a:pPr algn="l" fontAlgn="b"/>
                      <a:r>
                        <a:rPr lang="en-US" sz="1100" b="0" i="0" u="none" strike="noStrike">
                          <a:solidFill>
                            <a:srgbClr val="000000"/>
                          </a:solidFill>
                          <a:effectLst/>
                          <a:latin typeface="Calibri"/>
                        </a:rPr>
                        <a:t>grade</a:t>
                      </a:r>
                    </a:p>
                  </a:txBody>
                  <a:tcPr marL="9525" marR="9525" marT="9525" marB="0" anchor="ctr"/>
                </a:tc>
                <a:tc>
                  <a:txBody>
                    <a:bodyPr/>
                    <a:lstStyle/>
                    <a:p>
                      <a:pPr algn="ctr" fontAlgn="b"/>
                      <a:r>
                        <a:rPr lang="en-US" sz="1100" b="0" i="0" u="none" strike="noStrike">
                          <a:solidFill>
                            <a:srgbClr val="000000"/>
                          </a:solidFill>
                          <a:effectLst/>
                          <a:latin typeface="Calibri"/>
                        </a:rPr>
                        <a:t>object</a:t>
                      </a:r>
                    </a:p>
                  </a:txBody>
                  <a:tcPr marL="9525" marR="9525" marT="9525" marB="0" anchor="ctr"/>
                </a:tc>
              </a:tr>
              <a:tr h="233362">
                <a:tc>
                  <a:txBody>
                    <a:bodyPr/>
                    <a:lstStyle/>
                    <a:p>
                      <a:pPr algn="ctr" fontAlgn="b"/>
                      <a:r>
                        <a:rPr lang="en-US" sz="1100" b="0" i="0" u="none" strike="noStrike">
                          <a:solidFill>
                            <a:srgbClr val="000000"/>
                          </a:solidFill>
                          <a:effectLst/>
                          <a:latin typeface="Calibri"/>
                        </a:rPr>
                        <a:t>56</a:t>
                      </a:r>
                    </a:p>
                  </a:txBody>
                  <a:tcPr marL="9525" marR="9525" marT="9525" marB="0" anchor="ctr"/>
                </a:tc>
                <a:tc>
                  <a:txBody>
                    <a:bodyPr/>
                    <a:lstStyle/>
                    <a:p>
                      <a:pPr algn="l" fontAlgn="b"/>
                      <a:r>
                        <a:rPr lang="en-US" sz="1100" b="0" i="0" u="none" strike="noStrike">
                          <a:solidFill>
                            <a:srgbClr val="000000"/>
                          </a:solidFill>
                          <a:effectLst/>
                          <a:latin typeface="Calibri"/>
                        </a:rPr>
                        <a:t>sub_grade</a:t>
                      </a:r>
                    </a:p>
                  </a:txBody>
                  <a:tcPr marL="9525" marR="9525" marT="9525" marB="0" anchor="ctr"/>
                </a:tc>
                <a:tc>
                  <a:txBody>
                    <a:bodyPr/>
                    <a:lstStyle/>
                    <a:p>
                      <a:pPr algn="ctr" fontAlgn="b"/>
                      <a:r>
                        <a:rPr lang="en-US" sz="1100" b="0" i="0" u="none" strike="noStrike" dirty="0">
                          <a:solidFill>
                            <a:srgbClr val="000000"/>
                          </a:solidFill>
                          <a:effectLst/>
                          <a:latin typeface="Calibri"/>
                        </a:rPr>
                        <a:t>object</a:t>
                      </a:r>
                    </a:p>
                  </a:txBody>
                  <a:tcPr marL="9525" marR="9525" marT="9525" marB="0" anchor="ctr"/>
                </a:tc>
              </a:tr>
              <a:tr h="233362">
                <a:tc>
                  <a:txBody>
                    <a:bodyPr/>
                    <a:lstStyle/>
                    <a:p>
                      <a:pPr algn="ctr" fontAlgn="b"/>
                      <a:r>
                        <a:rPr lang="en-US" sz="1100" b="0" i="0" u="none" strike="noStrike">
                          <a:solidFill>
                            <a:srgbClr val="000000"/>
                          </a:solidFill>
                          <a:effectLst/>
                          <a:latin typeface="Calibri"/>
                        </a:rPr>
                        <a:t>57</a:t>
                      </a:r>
                    </a:p>
                  </a:txBody>
                  <a:tcPr marL="9525" marR="9525" marT="9525" marB="0" anchor="ctr"/>
                </a:tc>
                <a:tc>
                  <a:txBody>
                    <a:bodyPr/>
                    <a:lstStyle/>
                    <a:p>
                      <a:pPr algn="l" fontAlgn="b"/>
                      <a:r>
                        <a:rPr lang="en-US" sz="1100" b="0" i="0" u="none" strike="noStrike" dirty="0" err="1">
                          <a:solidFill>
                            <a:srgbClr val="000000"/>
                          </a:solidFill>
                          <a:effectLst/>
                          <a:latin typeface="Calibri"/>
                        </a:rPr>
                        <a:t>emp_title</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object</a:t>
                      </a:r>
                    </a:p>
                  </a:txBody>
                  <a:tcPr marL="9525" marR="9525" marT="9525" marB="0" anchor="ctr"/>
                </a:tc>
              </a:tr>
              <a:tr h="233362">
                <a:tc>
                  <a:txBody>
                    <a:bodyPr/>
                    <a:lstStyle/>
                    <a:p>
                      <a:pPr algn="ctr" fontAlgn="b"/>
                      <a:r>
                        <a:rPr lang="en-US" sz="1100" b="0" i="0" u="none" strike="noStrike">
                          <a:solidFill>
                            <a:srgbClr val="000000"/>
                          </a:solidFill>
                          <a:effectLst/>
                          <a:latin typeface="Calibri"/>
                        </a:rPr>
                        <a:t>58</a:t>
                      </a:r>
                    </a:p>
                  </a:txBody>
                  <a:tcPr marL="9525" marR="9525" marT="9525" marB="0" anchor="ctr"/>
                </a:tc>
                <a:tc>
                  <a:txBody>
                    <a:bodyPr/>
                    <a:lstStyle/>
                    <a:p>
                      <a:pPr algn="l" fontAlgn="b"/>
                      <a:r>
                        <a:rPr lang="en-US" sz="1100" b="0" i="0" u="none" strike="noStrike" dirty="0" err="1">
                          <a:solidFill>
                            <a:srgbClr val="000000"/>
                          </a:solidFill>
                          <a:effectLst/>
                          <a:latin typeface="Calibri"/>
                        </a:rPr>
                        <a:t>emp_length</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rgbClr val="000000"/>
                          </a:solidFill>
                          <a:effectLst/>
                          <a:latin typeface="Calibri"/>
                        </a:rPr>
                        <a:t>object</a:t>
                      </a:r>
                    </a:p>
                  </a:txBody>
                  <a:tcPr marL="9525" marR="9525" marT="9525" marB="0" anchor="ctr"/>
                </a:tc>
              </a:tr>
              <a:tr h="233362">
                <a:tc>
                  <a:txBody>
                    <a:bodyPr/>
                    <a:lstStyle/>
                    <a:p>
                      <a:pPr algn="ctr" fontAlgn="b"/>
                      <a:r>
                        <a:rPr lang="en-US" sz="1100" b="0" i="0" u="none" strike="noStrike">
                          <a:solidFill>
                            <a:srgbClr val="000000"/>
                          </a:solidFill>
                          <a:effectLst/>
                          <a:latin typeface="Calibri"/>
                        </a:rPr>
                        <a:t>59</a:t>
                      </a:r>
                    </a:p>
                  </a:txBody>
                  <a:tcPr marL="9525" marR="9525" marT="9525" marB="0" anchor="ctr"/>
                </a:tc>
                <a:tc>
                  <a:txBody>
                    <a:bodyPr/>
                    <a:lstStyle/>
                    <a:p>
                      <a:pPr algn="l" fontAlgn="b"/>
                      <a:r>
                        <a:rPr lang="en-US" sz="1100" b="0" i="0" u="none" strike="noStrike" dirty="0" err="1">
                          <a:solidFill>
                            <a:srgbClr val="000000"/>
                          </a:solidFill>
                          <a:effectLst/>
                          <a:latin typeface="Calibri"/>
                        </a:rPr>
                        <a:t>home_ownership</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object</a:t>
                      </a:r>
                    </a:p>
                  </a:txBody>
                  <a:tcPr marL="9525" marR="9525" marT="9525" marB="0" anchor="ctr"/>
                </a:tc>
              </a:tr>
              <a:tr h="233362">
                <a:tc>
                  <a:txBody>
                    <a:bodyPr/>
                    <a:lstStyle/>
                    <a:p>
                      <a:pPr algn="ctr" fontAlgn="b"/>
                      <a:r>
                        <a:rPr lang="en-US" sz="1100" b="0" i="0" u="none" strike="noStrike" dirty="0">
                          <a:solidFill>
                            <a:srgbClr val="000000"/>
                          </a:solidFill>
                          <a:effectLst/>
                          <a:latin typeface="Calibri"/>
                        </a:rPr>
                        <a:t>60</a:t>
                      </a:r>
                    </a:p>
                  </a:txBody>
                  <a:tcPr marL="9525" marR="9525" marT="9525" marB="0" anchor="ctr"/>
                </a:tc>
                <a:tc>
                  <a:txBody>
                    <a:bodyPr/>
                    <a:lstStyle/>
                    <a:p>
                      <a:pPr algn="l" fontAlgn="b"/>
                      <a:r>
                        <a:rPr lang="en-US" sz="1100" b="0" i="0" u="none" strike="noStrike" dirty="0" err="1">
                          <a:solidFill>
                            <a:srgbClr val="000000"/>
                          </a:solidFill>
                          <a:effectLst/>
                          <a:latin typeface="Calibri"/>
                        </a:rPr>
                        <a:t>verification_status</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rgbClr val="000000"/>
                          </a:solidFill>
                          <a:effectLst/>
                          <a:latin typeface="Calibri"/>
                        </a:rPr>
                        <a:t>object</a:t>
                      </a:r>
                    </a:p>
                  </a:txBody>
                  <a:tcPr marL="9525" marR="9525" marT="9525" marB="0" anchor="ctr"/>
                </a:tc>
              </a:tr>
            </a:tbl>
          </a:graphicData>
        </a:graphic>
      </p:graphicFrame>
    </p:spTree>
    <p:extLst>
      <p:ext uri="{BB962C8B-B14F-4D97-AF65-F5344CB8AC3E}">
        <p14:creationId xmlns:p14="http://schemas.microsoft.com/office/powerpoint/2010/main" val="40240837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Dataset's</a:t>
            </a:r>
            <a:endParaRPr lang="en-US" sz="36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337698127"/>
              </p:ext>
            </p:extLst>
          </p:nvPr>
        </p:nvGraphicFramePr>
        <p:xfrm>
          <a:off x="609600" y="1047751"/>
          <a:ext cx="2743200" cy="3733792"/>
        </p:xfrm>
        <a:graphic>
          <a:graphicData uri="http://schemas.openxmlformats.org/drawingml/2006/table">
            <a:tbl>
              <a:tblPr firstRow="1">
                <a:tableStyleId>{85BE263C-DBD7-4A20-BB59-AAB30ACAA65A}</a:tableStyleId>
              </a:tblPr>
              <a:tblGrid>
                <a:gridCol w="320842"/>
                <a:gridCol w="1507958"/>
                <a:gridCol w="914400"/>
              </a:tblGrid>
              <a:tr h="233362">
                <a:tc>
                  <a:txBody>
                    <a:bodyPr/>
                    <a:lstStyle/>
                    <a:p>
                      <a:pPr algn="ctr" fontAlgn="ctr"/>
                      <a:r>
                        <a:rPr lang="en-US" sz="1100" u="none" strike="noStrike" dirty="0">
                          <a:effectLst/>
                        </a:rPr>
                        <a:t>#</a:t>
                      </a:r>
                      <a:endParaRPr lang="en-US" sz="1100" b="0" i="0" u="none" strike="noStrike" dirty="0">
                        <a:solidFill>
                          <a:srgbClr val="000000"/>
                        </a:solidFill>
                        <a:effectLst/>
                        <a:latin typeface="Courier New"/>
                      </a:endParaRPr>
                    </a:p>
                  </a:txBody>
                  <a:tcPr marL="6961" marR="6961" marT="6961" marB="0" anchor="ctr"/>
                </a:tc>
                <a:tc>
                  <a:txBody>
                    <a:bodyPr/>
                    <a:lstStyle/>
                    <a:p>
                      <a:pPr algn="ctr" fontAlgn="b"/>
                      <a:r>
                        <a:rPr lang="en-US" sz="1100" u="none" strike="noStrike">
                          <a:effectLst/>
                        </a:rPr>
                        <a:t>Column</a:t>
                      </a:r>
                      <a:endParaRPr lang="en-US" sz="1100" b="0" i="0" u="none" strike="noStrike">
                        <a:solidFill>
                          <a:srgbClr val="000000"/>
                        </a:solidFill>
                        <a:effectLst/>
                        <a:latin typeface="Calibri"/>
                      </a:endParaRPr>
                    </a:p>
                  </a:txBody>
                  <a:tcPr marL="6961" marR="6961" marT="6961" marB="0" anchor="ctr"/>
                </a:tc>
                <a:tc>
                  <a:txBody>
                    <a:bodyPr/>
                    <a:lstStyle/>
                    <a:p>
                      <a:pPr algn="ctr" fontAlgn="b"/>
                      <a:r>
                        <a:rPr lang="en-US" sz="1100" u="none" strike="noStrike" dirty="0">
                          <a:effectLst/>
                        </a:rPr>
                        <a:t>Dtype</a:t>
                      </a:r>
                      <a:endParaRPr lang="en-US" sz="1100" b="0" i="0" u="none" strike="noStrike" dirty="0">
                        <a:solidFill>
                          <a:srgbClr val="000000"/>
                        </a:solidFill>
                        <a:effectLst/>
                        <a:latin typeface="Calibri"/>
                      </a:endParaRPr>
                    </a:p>
                  </a:txBody>
                  <a:tcPr marL="6961" marR="6961" marT="6961" marB="0" anchor="ctr"/>
                </a:tc>
              </a:tr>
              <a:tr h="233362">
                <a:tc>
                  <a:txBody>
                    <a:bodyPr/>
                    <a:lstStyle/>
                    <a:p>
                      <a:pPr algn="ctr" fontAlgn="b"/>
                      <a:r>
                        <a:rPr lang="en-US" sz="1100" b="0" i="0" u="none" strike="noStrike" dirty="0">
                          <a:solidFill>
                            <a:srgbClr val="000000"/>
                          </a:solidFill>
                          <a:effectLst/>
                          <a:latin typeface="Calibri"/>
                        </a:rPr>
                        <a:t>61</a:t>
                      </a:r>
                    </a:p>
                  </a:txBody>
                  <a:tcPr marL="9525" marR="9525" marT="9525" marB="0" anchor="ctr"/>
                </a:tc>
                <a:tc>
                  <a:txBody>
                    <a:bodyPr/>
                    <a:lstStyle/>
                    <a:p>
                      <a:pPr algn="l" fontAlgn="b"/>
                      <a:r>
                        <a:rPr lang="en-US" sz="1100" b="0" i="0" u="none" strike="noStrike" dirty="0" err="1">
                          <a:solidFill>
                            <a:srgbClr val="000000"/>
                          </a:solidFill>
                          <a:effectLst/>
                          <a:latin typeface="Calibri"/>
                        </a:rPr>
                        <a:t>pymnt_plan</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object</a:t>
                      </a:r>
                    </a:p>
                  </a:txBody>
                  <a:tcPr marL="9525" marR="9525" marT="9525" marB="0" anchor="ctr"/>
                </a:tc>
              </a:tr>
              <a:tr h="233362">
                <a:tc>
                  <a:txBody>
                    <a:bodyPr/>
                    <a:lstStyle/>
                    <a:p>
                      <a:pPr algn="ctr" fontAlgn="b"/>
                      <a:r>
                        <a:rPr lang="en-US" sz="1100" b="0" i="0" u="none" strike="noStrike">
                          <a:solidFill>
                            <a:srgbClr val="000000"/>
                          </a:solidFill>
                          <a:effectLst/>
                          <a:latin typeface="Calibri"/>
                        </a:rPr>
                        <a:t>62</a:t>
                      </a:r>
                    </a:p>
                  </a:txBody>
                  <a:tcPr marL="9525" marR="9525" marT="9525" marB="0" anchor="ctr"/>
                </a:tc>
                <a:tc>
                  <a:txBody>
                    <a:bodyPr/>
                    <a:lstStyle/>
                    <a:p>
                      <a:pPr algn="l" fontAlgn="b"/>
                      <a:r>
                        <a:rPr lang="en-US" sz="1100" b="0" i="0" u="none" strike="noStrike" dirty="0" err="1">
                          <a:solidFill>
                            <a:srgbClr val="000000"/>
                          </a:solidFill>
                          <a:effectLst/>
                          <a:latin typeface="Calibri"/>
                        </a:rPr>
                        <a:t>desc</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object</a:t>
                      </a:r>
                    </a:p>
                  </a:txBody>
                  <a:tcPr marL="9525" marR="9525" marT="9525" marB="0" anchor="ctr"/>
                </a:tc>
              </a:tr>
              <a:tr h="233362">
                <a:tc>
                  <a:txBody>
                    <a:bodyPr/>
                    <a:lstStyle/>
                    <a:p>
                      <a:pPr algn="ctr" fontAlgn="b"/>
                      <a:r>
                        <a:rPr lang="en-US" sz="1100" b="0" i="0" u="none" strike="noStrike">
                          <a:solidFill>
                            <a:srgbClr val="000000"/>
                          </a:solidFill>
                          <a:effectLst/>
                          <a:latin typeface="Calibri"/>
                        </a:rPr>
                        <a:t>63</a:t>
                      </a:r>
                    </a:p>
                  </a:txBody>
                  <a:tcPr marL="9525" marR="9525" marT="9525" marB="0" anchor="ctr"/>
                </a:tc>
                <a:tc>
                  <a:txBody>
                    <a:bodyPr/>
                    <a:lstStyle/>
                    <a:p>
                      <a:pPr algn="l" fontAlgn="b"/>
                      <a:r>
                        <a:rPr lang="en-US" sz="1100" b="0" i="0" u="none" strike="noStrike" dirty="0">
                          <a:solidFill>
                            <a:srgbClr val="000000"/>
                          </a:solidFill>
                          <a:effectLst/>
                          <a:latin typeface="Calibri"/>
                        </a:rPr>
                        <a:t>purpose</a:t>
                      </a:r>
                    </a:p>
                  </a:txBody>
                  <a:tcPr marL="9525" marR="9525" marT="9525" marB="0" anchor="ctr"/>
                </a:tc>
                <a:tc>
                  <a:txBody>
                    <a:bodyPr/>
                    <a:lstStyle/>
                    <a:p>
                      <a:pPr algn="ctr" fontAlgn="b"/>
                      <a:r>
                        <a:rPr lang="en-US" sz="1100" b="0" i="0" u="none" strike="noStrike">
                          <a:solidFill>
                            <a:srgbClr val="000000"/>
                          </a:solidFill>
                          <a:effectLst/>
                          <a:latin typeface="Calibri"/>
                        </a:rPr>
                        <a:t>object</a:t>
                      </a:r>
                    </a:p>
                  </a:txBody>
                  <a:tcPr marL="9525" marR="9525" marT="9525" marB="0" anchor="ctr"/>
                </a:tc>
              </a:tr>
              <a:tr h="233362">
                <a:tc>
                  <a:txBody>
                    <a:bodyPr/>
                    <a:lstStyle/>
                    <a:p>
                      <a:pPr algn="ctr" fontAlgn="b"/>
                      <a:r>
                        <a:rPr lang="en-US" sz="1100" b="0" i="0" u="none" strike="noStrike">
                          <a:solidFill>
                            <a:srgbClr val="000000"/>
                          </a:solidFill>
                          <a:effectLst/>
                          <a:latin typeface="Calibri"/>
                        </a:rPr>
                        <a:t>64</a:t>
                      </a:r>
                    </a:p>
                  </a:txBody>
                  <a:tcPr marL="9525" marR="9525" marT="9525" marB="0" anchor="ctr"/>
                </a:tc>
                <a:tc>
                  <a:txBody>
                    <a:bodyPr/>
                    <a:lstStyle/>
                    <a:p>
                      <a:pPr algn="l" fontAlgn="b"/>
                      <a:r>
                        <a:rPr lang="en-US" sz="1100" b="0" i="0" u="none" strike="noStrike" dirty="0">
                          <a:solidFill>
                            <a:srgbClr val="000000"/>
                          </a:solidFill>
                          <a:effectLst/>
                          <a:latin typeface="Calibri"/>
                        </a:rPr>
                        <a:t>title</a:t>
                      </a:r>
                    </a:p>
                  </a:txBody>
                  <a:tcPr marL="9525" marR="9525" marT="9525" marB="0" anchor="ctr"/>
                </a:tc>
                <a:tc>
                  <a:txBody>
                    <a:bodyPr/>
                    <a:lstStyle/>
                    <a:p>
                      <a:pPr algn="ctr" fontAlgn="b"/>
                      <a:r>
                        <a:rPr lang="en-US" sz="1100" b="0" i="0" u="none" strike="noStrike">
                          <a:solidFill>
                            <a:srgbClr val="000000"/>
                          </a:solidFill>
                          <a:effectLst/>
                          <a:latin typeface="Calibri"/>
                        </a:rPr>
                        <a:t>object</a:t>
                      </a:r>
                    </a:p>
                  </a:txBody>
                  <a:tcPr marL="9525" marR="9525" marT="9525" marB="0" anchor="ctr"/>
                </a:tc>
              </a:tr>
              <a:tr h="233362">
                <a:tc>
                  <a:txBody>
                    <a:bodyPr/>
                    <a:lstStyle/>
                    <a:p>
                      <a:pPr algn="ctr" fontAlgn="b"/>
                      <a:r>
                        <a:rPr lang="en-US" sz="1100" b="0" i="0" u="none" strike="noStrike">
                          <a:solidFill>
                            <a:srgbClr val="000000"/>
                          </a:solidFill>
                          <a:effectLst/>
                          <a:latin typeface="Calibri"/>
                        </a:rPr>
                        <a:t>65</a:t>
                      </a:r>
                    </a:p>
                  </a:txBody>
                  <a:tcPr marL="9525" marR="9525" marT="9525" marB="0" anchor="ctr"/>
                </a:tc>
                <a:tc>
                  <a:txBody>
                    <a:bodyPr/>
                    <a:lstStyle/>
                    <a:p>
                      <a:pPr algn="l" fontAlgn="b"/>
                      <a:r>
                        <a:rPr lang="en-US" sz="1100" b="0" i="0" u="none" strike="noStrike" dirty="0" err="1">
                          <a:solidFill>
                            <a:srgbClr val="000000"/>
                          </a:solidFill>
                          <a:effectLst/>
                          <a:latin typeface="Calibri"/>
                        </a:rPr>
                        <a:t>zip_code</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object</a:t>
                      </a:r>
                    </a:p>
                  </a:txBody>
                  <a:tcPr marL="9525" marR="9525" marT="9525" marB="0" anchor="ctr"/>
                </a:tc>
              </a:tr>
              <a:tr h="233362">
                <a:tc>
                  <a:txBody>
                    <a:bodyPr/>
                    <a:lstStyle/>
                    <a:p>
                      <a:pPr algn="ctr" fontAlgn="b"/>
                      <a:r>
                        <a:rPr lang="en-US" sz="1100" b="0" i="0" u="none" strike="noStrike">
                          <a:solidFill>
                            <a:srgbClr val="000000"/>
                          </a:solidFill>
                          <a:effectLst/>
                          <a:latin typeface="Calibri"/>
                        </a:rPr>
                        <a:t>66</a:t>
                      </a:r>
                    </a:p>
                  </a:txBody>
                  <a:tcPr marL="9525" marR="9525" marT="9525" marB="0" anchor="ctr"/>
                </a:tc>
                <a:tc>
                  <a:txBody>
                    <a:bodyPr/>
                    <a:lstStyle/>
                    <a:p>
                      <a:pPr algn="l" fontAlgn="b"/>
                      <a:r>
                        <a:rPr lang="en-US" sz="1100" b="0" i="0" u="none" strike="noStrike" dirty="0" err="1">
                          <a:solidFill>
                            <a:srgbClr val="000000"/>
                          </a:solidFill>
                          <a:effectLst/>
                          <a:latin typeface="Calibri"/>
                        </a:rPr>
                        <a:t>addr_state</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a:solidFill>
                            <a:srgbClr val="000000"/>
                          </a:solidFill>
                          <a:effectLst/>
                          <a:latin typeface="Calibri"/>
                        </a:rPr>
                        <a:t>object</a:t>
                      </a:r>
                    </a:p>
                  </a:txBody>
                  <a:tcPr marL="9525" marR="9525" marT="9525" marB="0" anchor="ctr"/>
                </a:tc>
              </a:tr>
              <a:tr h="233362">
                <a:tc>
                  <a:txBody>
                    <a:bodyPr/>
                    <a:lstStyle/>
                    <a:p>
                      <a:pPr algn="ctr" fontAlgn="b"/>
                      <a:r>
                        <a:rPr lang="en-US" sz="1100" b="0" i="0" u="none" strike="noStrike">
                          <a:solidFill>
                            <a:srgbClr val="000000"/>
                          </a:solidFill>
                          <a:effectLst/>
                          <a:latin typeface="Calibri"/>
                        </a:rPr>
                        <a:t>67</a:t>
                      </a:r>
                    </a:p>
                  </a:txBody>
                  <a:tcPr marL="9525" marR="9525" marT="9525" marB="0" anchor="ctr"/>
                </a:tc>
                <a:tc>
                  <a:txBody>
                    <a:bodyPr/>
                    <a:lstStyle/>
                    <a:p>
                      <a:pPr algn="l" fontAlgn="b"/>
                      <a:r>
                        <a:rPr lang="en-US" sz="1100" b="0" i="0" u="none" strike="noStrike">
                          <a:solidFill>
                            <a:srgbClr val="000000"/>
                          </a:solidFill>
                          <a:effectLst/>
                          <a:latin typeface="Calibri"/>
                        </a:rPr>
                        <a:t>earliest_cr_line</a:t>
                      </a:r>
                    </a:p>
                  </a:txBody>
                  <a:tcPr marL="9525" marR="9525" marT="9525" marB="0" anchor="ctr"/>
                </a:tc>
                <a:tc>
                  <a:txBody>
                    <a:bodyPr/>
                    <a:lstStyle/>
                    <a:p>
                      <a:pPr algn="ctr" fontAlgn="b"/>
                      <a:r>
                        <a:rPr lang="en-US" sz="1100" b="0" i="0" u="none" strike="noStrike" dirty="0">
                          <a:solidFill>
                            <a:srgbClr val="000000"/>
                          </a:solidFill>
                          <a:effectLst/>
                          <a:latin typeface="Calibri"/>
                        </a:rPr>
                        <a:t>object</a:t>
                      </a:r>
                    </a:p>
                  </a:txBody>
                  <a:tcPr marL="9525" marR="9525" marT="9525" marB="0" anchor="ctr"/>
                </a:tc>
              </a:tr>
              <a:tr h="233362">
                <a:tc>
                  <a:txBody>
                    <a:bodyPr/>
                    <a:lstStyle/>
                    <a:p>
                      <a:pPr algn="ctr" fontAlgn="b"/>
                      <a:r>
                        <a:rPr lang="en-US" sz="1100" b="0" i="0" u="none" strike="noStrike">
                          <a:solidFill>
                            <a:srgbClr val="000000"/>
                          </a:solidFill>
                          <a:effectLst/>
                          <a:latin typeface="Calibri"/>
                        </a:rPr>
                        <a:t>68</a:t>
                      </a:r>
                    </a:p>
                  </a:txBody>
                  <a:tcPr marL="9525" marR="9525" marT="9525" marB="0" anchor="ctr"/>
                </a:tc>
                <a:tc>
                  <a:txBody>
                    <a:bodyPr/>
                    <a:lstStyle/>
                    <a:p>
                      <a:pPr algn="l" fontAlgn="b"/>
                      <a:r>
                        <a:rPr lang="en-US" sz="1100" b="0" i="0" u="none" strike="noStrike" dirty="0" err="1">
                          <a:solidFill>
                            <a:srgbClr val="000000"/>
                          </a:solidFill>
                          <a:effectLst/>
                          <a:latin typeface="Calibri"/>
                        </a:rPr>
                        <a:t>initial_list_status</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rgbClr val="000000"/>
                          </a:solidFill>
                          <a:effectLst/>
                          <a:latin typeface="Calibri"/>
                        </a:rPr>
                        <a:t>object</a:t>
                      </a:r>
                    </a:p>
                  </a:txBody>
                  <a:tcPr marL="9525" marR="9525" marT="9525" marB="0" anchor="ctr"/>
                </a:tc>
              </a:tr>
              <a:tr h="233362">
                <a:tc>
                  <a:txBody>
                    <a:bodyPr/>
                    <a:lstStyle/>
                    <a:p>
                      <a:pPr algn="ctr" fontAlgn="b"/>
                      <a:r>
                        <a:rPr lang="en-US" sz="1100" b="0" i="0" u="none" strike="noStrike">
                          <a:solidFill>
                            <a:srgbClr val="000000"/>
                          </a:solidFill>
                          <a:effectLst/>
                          <a:latin typeface="Calibri"/>
                        </a:rPr>
                        <a:t>69</a:t>
                      </a:r>
                    </a:p>
                  </a:txBody>
                  <a:tcPr marL="9525" marR="9525" marT="9525" marB="0" anchor="ctr"/>
                </a:tc>
                <a:tc>
                  <a:txBody>
                    <a:bodyPr/>
                    <a:lstStyle/>
                    <a:p>
                      <a:pPr algn="l" fontAlgn="b"/>
                      <a:r>
                        <a:rPr lang="en-US" sz="1100" b="0" i="0" u="none" strike="noStrike">
                          <a:solidFill>
                            <a:srgbClr val="000000"/>
                          </a:solidFill>
                          <a:effectLst/>
                          <a:latin typeface="Calibri"/>
                        </a:rPr>
                        <a:t>last_pymnt_d</a:t>
                      </a:r>
                    </a:p>
                  </a:txBody>
                  <a:tcPr marL="9525" marR="9525" marT="9525" marB="0" anchor="ctr"/>
                </a:tc>
                <a:tc>
                  <a:txBody>
                    <a:bodyPr/>
                    <a:lstStyle/>
                    <a:p>
                      <a:pPr algn="ctr" fontAlgn="b"/>
                      <a:r>
                        <a:rPr lang="en-US" sz="1100" b="0" i="0" u="none" strike="noStrike" dirty="0">
                          <a:solidFill>
                            <a:srgbClr val="000000"/>
                          </a:solidFill>
                          <a:effectLst/>
                          <a:latin typeface="Calibri"/>
                        </a:rPr>
                        <a:t>object</a:t>
                      </a:r>
                    </a:p>
                  </a:txBody>
                  <a:tcPr marL="9525" marR="9525" marT="9525" marB="0" anchor="ctr"/>
                </a:tc>
              </a:tr>
              <a:tr h="233362">
                <a:tc>
                  <a:txBody>
                    <a:bodyPr/>
                    <a:lstStyle/>
                    <a:p>
                      <a:pPr algn="ctr" fontAlgn="b"/>
                      <a:r>
                        <a:rPr lang="en-US" sz="1100" b="0" i="0" u="none" strike="noStrike">
                          <a:solidFill>
                            <a:srgbClr val="000000"/>
                          </a:solidFill>
                          <a:effectLst/>
                          <a:latin typeface="Calibri"/>
                        </a:rPr>
                        <a:t>70</a:t>
                      </a:r>
                    </a:p>
                  </a:txBody>
                  <a:tcPr marL="9525" marR="9525" marT="9525" marB="0" anchor="ctr"/>
                </a:tc>
                <a:tc>
                  <a:txBody>
                    <a:bodyPr/>
                    <a:lstStyle/>
                    <a:p>
                      <a:pPr algn="l" fontAlgn="b"/>
                      <a:r>
                        <a:rPr lang="en-US" sz="1100" b="0" i="0" u="none" strike="noStrike" dirty="0" err="1">
                          <a:solidFill>
                            <a:srgbClr val="000000"/>
                          </a:solidFill>
                          <a:effectLst/>
                          <a:latin typeface="Calibri"/>
                        </a:rPr>
                        <a:t>next_pymnt_d</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rgbClr val="000000"/>
                          </a:solidFill>
                          <a:effectLst/>
                          <a:latin typeface="Calibri"/>
                        </a:rPr>
                        <a:t>object</a:t>
                      </a:r>
                    </a:p>
                  </a:txBody>
                  <a:tcPr marL="9525" marR="9525" marT="9525" marB="0" anchor="ctr"/>
                </a:tc>
              </a:tr>
              <a:tr h="233362">
                <a:tc>
                  <a:txBody>
                    <a:bodyPr/>
                    <a:lstStyle/>
                    <a:p>
                      <a:pPr algn="ctr" fontAlgn="b"/>
                      <a:r>
                        <a:rPr lang="en-US" sz="1100" b="0" i="0" u="none" strike="noStrike">
                          <a:solidFill>
                            <a:srgbClr val="000000"/>
                          </a:solidFill>
                          <a:effectLst/>
                          <a:latin typeface="Calibri"/>
                        </a:rPr>
                        <a:t>71</a:t>
                      </a:r>
                    </a:p>
                  </a:txBody>
                  <a:tcPr marL="9525" marR="9525" marT="9525" marB="0" anchor="ctr"/>
                </a:tc>
                <a:tc>
                  <a:txBody>
                    <a:bodyPr/>
                    <a:lstStyle/>
                    <a:p>
                      <a:pPr algn="l" fontAlgn="b"/>
                      <a:r>
                        <a:rPr lang="en-US" sz="1100" b="0" i="0" u="none" strike="noStrike" dirty="0" err="1">
                          <a:solidFill>
                            <a:srgbClr val="000000"/>
                          </a:solidFill>
                          <a:effectLst/>
                          <a:latin typeface="Calibri"/>
                        </a:rPr>
                        <a:t>last_credit_pull_d</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rgbClr val="000000"/>
                          </a:solidFill>
                          <a:effectLst/>
                          <a:latin typeface="Calibri"/>
                        </a:rPr>
                        <a:t>object</a:t>
                      </a:r>
                    </a:p>
                  </a:txBody>
                  <a:tcPr marL="9525" marR="9525" marT="9525" marB="0" anchor="ctr"/>
                </a:tc>
              </a:tr>
              <a:tr h="233362">
                <a:tc>
                  <a:txBody>
                    <a:bodyPr/>
                    <a:lstStyle/>
                    <a:p>
                      <a:pPr algn="ctr" fontAlgn="b"/>
                      <a:r>
                        <a:rPr lang="en-US" sz="1100" b="0" i="0" u="none" strike="noStrike">
                          <a:solidFill>
                            <a:srgbClr val="000000"/>
                          </a:solidFill>
                          <a:effectLst/>
                          <a:latin typeface="Calibri"/>
                        </a:rPr>
                        <a:t>72</a:t>
                      </a:r>
                    </a:p>
                  </a:txBody>
                  <a:tcPr marL="9525" marR="9525" marT="9525" marB="0" anchor="ctr"/>
                </a:tc>
                <a:tc>
                  <a:txBody>
                    <a:bodyPr/>
                    <a:lstStyle/>
                    <a:p>
                      <a:pPr algn="l" fontAlgn="b"/>
                      <a:r>
                        <a:rPr lang="en-US" sz="1100" b="0" i="0" u="none" strike="noStrike" dirty="0" err="1">
                          <a:solidFill>
                            <a:srgbClr val="000000"/>
                          </a:solidFill>
                          <a:effectLst/>
                          <a:latin typeface="Calibri"/>
                        </a:rPr>
                        <a:t>application_type</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rgbClr val="000000"/>
                          </a:solidFill>
                          <a:effectLst/>
                          <a:latin typeface="Calibri"/>
                        </a:rPr>
                        <a:t>object</a:t>
                      </a:r>
                    </a:p>
                  </a:txBody>
                  <a:tcPr marL="9525" marR="9525" marT="9525" marB="0" anchor="ctr"/>
                </a:tc>
              </a:tr>
              <a:tr h="233362">
                <a:tc>
                  <a:txBody>
                    <a:bodyPr/>
                    <a:lstStyle/>
                    <a:p>
                      <a:pPr algn="ctr" fontAlgn="b"/>
                      <a:r>
                        <a:rPr lang="en-US" sz="1100" b="0" i="0" u="none" strike="noStrike">
                          <a:solidFill>
                            <a:srgbClr val="000000"/>
                          </a:solidFill>
                          <a:effectLst/>
                          <a:latin typeface="Calibri"/>
                        </a:rPr>
                        <a:t>73</a:t>
                      </a:r>
                    </a:p>
                  </a:txBody>
                  <a:tcPr marL="9525" marR="9525" marT="9525" marB="0" anchor="ctr"/>
                </a:tc>
                <a:tc>
                  <a:txBody>
                    <a:bodyPr/>
                    <a:lstStyle/>
                    <a:p>
                      <a:pPr algn="l" fontAlgn="b"/>
                      <a:r>
                        <a:rPr lang="en-US" sz="1100" b="0" i="0" u="none" strike="noStrike" dirty="0" err="1">
                          <a:solidFill>
                            <a:srgbClr val="000000"/>
                          </a:solidFill>
                          <a:effectLst/>
                          <a:latin typeface="Calibri"/>
                        </a:rPr>
                        <a:t>verification_status_joint</a:t>
                      </a:r>
                      <a:endParaRPr lang="en-US" sz="1100" b="0" i="0" u="none" strike="noStrike" dirty="0">
                        <a:solidFill>
                          <a:srgbClr val="000000"/>
                        </a:solidFill>
                        <a:effectLst/>
                        <a:latin typeface="Calibri"/>
                      </a:endParaRPr>
                    </a:p>
                  </a:txBody>
                  <a:tcPr marL="9525" marR="9525" marT="9525" marB="0" anchor="ctr"/>
                </a:tc>
                <a:tc>
                  <a:txBody>
                    <a:bodyPr/>
                    <a:lstStyle/>
                    <a:p>
                      <a:pPr algn="ctr" fontAlgn="b"/>
                      <a:r>
                        <a:rPr lang="en-US" sz="1100" b="0" i="0" u="none" strike="noStrike" dirty="0">
                          <a:solidFill>
                            <a:srgbClr val="000000"/>
                          </a:solidFill>
                          <a:effectLst/>
                          <a:latin typeface="Calibri"/>
                        </a:rPr>
                        <a:t>object</a:t>
                      </a:r>
                    </a:p>
                  </a:txBody>
                  <a:tcPr marL="9525" marR="9525" marT="9525" marB="0" anchor="ctr"/>
                </a:tc>
              </a:tr>
              <a:tr h="233362">
                <a:tc>
                  <a:txBody>
                    <a:bodyPr/>
                    <a:lstStyle/>
                    <a:p>
                      <a:pPr algn="r"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33362">
                <a:tc>
                  <a:txBody>
                    <a:bodyPr/>
                    <a:lstStyle/>
                    <a:p>
                      <a:pPr algn="r"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9412644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35F1CB-7CE7-49B5-BDF8-A1DD02CC1B0B}" type="datetime1">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pic>
        <p:nvPicPr>
          <p:cNvPr id="1026" name="Picture 2" descr="E:\project\Python\trans.pn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9245" b="20868"/>
          <a:stretch/>
        </p:blipFill>
        <p:spPr bwMode="auto">
          <a:xfrm>
            <a:off x="1371600" y="2190750"/>
            <a:ext cx="5558118" cy="28292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7" name="Picture 3" descr="E:\project\Python\thank_you_PNG5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1196" y="514350"/>
            <a:ext cx="5218925" cy="2975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515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Problem </a:t>
            </a:r>
            <a:r>
              <a:rPr lang="en-US" dirty="0" smtClean="0"/>
              <a:t>Statement</a:t>
            </a:r>
            <a:endParaRPr lang="en-US" dirty="0"/>
          </a:p>
        </p:txBody>
      </p:sp>
      <p:sp>
        <p:nvSpPr>
          <p:cNvPr id="3" name="Content Placeholder 2"/>
          <p:cNvSpPr>
            <a:spLocks noGrp="1"/>
          </p:cNvSpPr>
          <p:nvPr>
            <p:ph idx="1"/>
          </p:nvPr>
        </p:nvSpPr>
        <p:spPr/>
        <p:txBody>
          <a:bodyPr>
            <a:normAutofit/>
          </a:bodyPr>
          <a:lstStyle/>
          <a:p>
            <a:pPr algn="just"/>
            <a:r>
              <a:rPr lang="en-IN" sz="1600" dirty="0" smtClean="0"/>
              <a:t>For approving the loan to applicant, as a Underwriter have to follow the different process and collect documents for the applicant. After collecting the credit history data for the applicants, has to deeply analyse and proceed further.</a:t>
            </a:r>
          </a:p>
          <a:p>
            <a:pPr algn="just"/>
            <a:endParaRPr lang="en-IN" sz="1600" dirty="0" smtClean="0"/>
          </a:p>
          <a:p>
            <a:pPr algn="just"/>
            <a:r>
              <a:rPr lang="en-IN" sz="1600" dirty="0" smtClean="0"/>
              <a:t>Important Issues Faced by Underwriter-</a:t>
            </a:r>
          </a:p>
          <a:p>
            <a:pPr lvl="1" algn="just">
              <a:buFont typeface="Wingdings" panose="05000000000000000000" pitchFamily="2" charset="2"/>
              <a:buChar char="q"/>
            </a:pPr>
            <a:r>
              <a:rPr lang="en-IN" sz="1600" dirty="0" smtClean="0"/>
              <a:t>Missing information – Signature, documents etc.,</a:t>
            </a:r>
          </a:p>
          <a:p>
            <a:pPr lvl="1" algn="just">
              <a:buFont typeface="Wingdings" panose="05000000000000000000" pitchFamily="2" charset="2"/>
              <a:buChar char="q"/>
            </a:pPr>
            <a:r>
              <a:rPr lang="en-IN" sz="1600" dirty="0"/>
              <a:t>Income Discrepancies - Some borrowers fraudulently attempt to pad income information in an effort to secure an </a:t>
            </a:r>
            <a:r>
              <a:rPr lang="en-IN" sz="1600" dirty="0" smtClean="0"/>
              <a:t>approval</a:t>
            </a:r>
          </a:p>
          <a:p>
            <a:pPr lvl="1" algn="just">
              <a:buFont typeface="Wingdings" panose="05000000000000000000" pitchFamily="2" charset="2"/>
              <a:buChar char="q"/>
            </a:pPr>
            <a:r>
              <a:rPr lang="en-IN" sz="1600" dirty="0" smtClean="0"/>
              <a:t>Credit Issues - A history of late payments, too many lines of credit, and high balances</a:t>
            </a:r>
          </a:p>
          <a:p>
            <a:pPr lvl="1" algn="just">
              <a:buFont typeface="Wingdings" panose="05000000000000000000" pitchFamily="2" charset="2"/>
              <a:buChar char="q"/>
            </a:pPr>
            <a:r>
              <a:rPr lang="en-IN" sz="1600" dirty="0" smtClean="0"/>
              <a:t>Funding issues -  Source of Funds and where  they originated</a:t>
            </a:r>
          </a:p>
          <a:p>
            <a:pPr marL="868680" lvl="1" indent="-457200" algn="just">
              <a:buFont typeface="+mj-lt"/>
              <a:buAutoNum type="alphaLcParenR"/>
            </a:pPr>
            <a:endParaRPr lang="en-IN" sz="1600" dirty="0" smtClean="0"/>
          </a:p>
          <a:p>
            <a:pPr algn="just"/>
            <a:endParaRPr lang="en-US" sz="1600" dirty="0"/>
          </a:p>
        </p:txBody>
      </p:sp>
      <p:sp>
        <p:nvSpPr>
          <p:cNvPr id="4" name="Date Placeholder 3"/>
          <p:cNvSpPr>
            <a:spLocks noGrp="1"/>
          </p:cNvSpPr>
          <p:nvPr>
            <p:ph type="dt" sz="half" idx="10"/>
          </p:nvPr>
        </p:nvSpPr>
        <p:spPr/>
        <p:txBody>
          <a:bodyPr/>
          <a:lstStyle/>
          <a:p>
            <a:fld id="{D700AD5E-CB61-4A71-A1DE-61F8D877023A}" type="datetime1">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95085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a:t>
            </a:r>
            <a:r>
              <a:rPr lang="en-US" dirty="0" smtClean="0"/>
              <a:t>Tools</a:t>
            </a:r>
            <a:endParaRPr lang="en-US" dirty="0"/>
          </a:p>
        </p:txBody>
      </p:sp>
      <p:sp>
        <p:nvSpPr>
          <p:cNvPr id="4" name="Date Placeholder 3"/>
          <p:cNvSpPr>
            <a:spLocks noGrp="1"/>
          </p:cNvSpPr>
          <p:nvPr>
            <p:ph type="dt" sz="half" idx="10"/>
          </p:nvPr>
        </p:nvSpPr>
        <p:spPr/>
        <p:txBody>
          <a:bodyPr/>
          <a:lstStyle/>
          <a:p>
            <a:fld id="{A20EE047-2B95-4610-B1C6-97B8BA59F4C1}" type="datetime1">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pic>
        <p:nvPicPr>
          <p:cNvPr id="1026" name="Picture 2" descr="E:\project\Python\cattur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133001"/>
            <a:ext cx="298079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E:\project\Python\Jupyte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833" t="23701" r="9382" b="37533"/>
          <a:stretch/>
        </p:blipFill>
        <p:spPr bwMode="auto">
          <a:xfrm>
            <a:off x="762000" y="1165865"/>
            <a:ext cx="990600" cy="2691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E:\project\Python\1_ZW1icngckaSkivS0hXduIQ.jpe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999" r="4483" b="27888"/>
          <a:stretch/>
        </p:blipFill>
        <p:spPr bwMode="auto">
          <a:xfrm>
            <a:off x="6095999" y="1385414"/>
            <a:ext cx="1897667" cy="10668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E:\project\Python\Machine-Learning.png"/>
          <p:cNvPicPr>
            <a:picLocks noChangeAspect="1" noChangeArrowheads="1"/>
          </p:cNvPicPr>
          <p:nvPr/>
        </p:nvPicPr>
        <p:blipFill rotWithShape="1">
          <a:blip r:embed="rId5">
            <a:extLst>
              <a:ext uri="{28A0092B-C50C-407E-A947-70E740481C1C}">
                <a14:useLocalDpi xmlns:a14="http://schemas.microsoft.com/office/drawing/2010/main" val="0"/>
              </a:ext>
            </a:extLst>
          </a:blip>
          <a:srcRect l="30400" r="34800" b="54717"/>
          <a:stretch/>
        </p:blipFill>
        <p:spPr bwMode="auto">
          <a:xfrm>
            <a:off x="3733800" y="2990848"/>
            <a:ext cx="1657350" cy="160019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 descr="E:\project\Python\Machine-Learning.png"/>
          <p:cNvPicPr>
            <a:picLocks noChangeAspect="1" noChangeArrowheads="1"/>
          </p:cNvPicPr>
          <p:nvPr/>
        </p:nvPicPr>
        <p:blipFill rotWithShape="1">
          <a:blip r:embed="rId5">
            <a:extLst>
              <a:ext uri="{28A0092B-C50C-407E-A947-70E740481C1C}">
                <a14:useLocalDpi xmlns:a14="http://schemas.microsoft.com/office/drawing/2010/main" val="0"/>
              </a:ext>
            </a:extLst>
          </a:blip>
          <a:srcRect l="70200" t="43127" b="12399"/>
          <a:stretch/>
        </p:blipFill>
        <p:spPr bwMode="auto">
          <a:xfrm>
            <a:off x="4233862" y="1133001"/>
            <a:ext cx="1419225" cy="157162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E:\project\Python\1-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9290" y="2990848"/>
            <a:ext cx="2933510" cy="184418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descr="E:\project\Python\3tHZF.pn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94261" y="3257550"/>
            <a:ext cx="2523689"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726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a:t>
            </a:r>
            <a:r>
              <a:rPr lang="en-US" dirty="0" smtClean="0"/>
              <a:t>Approach </a:t>
            </a:r>
            <a:r>
              <a:rPr lang="en-US" sz="2800" dirty="0" smtClean="0"/>
              <a:t>contd.,</a:t>
            </a:r>
            <a:endParaRPr lang="en-US" dirty="0"/>
          </a:p>
        </p:txBody>
      </p:sp>
      <p:sp>
        <p:nvSpPr>
          <p:cNvPr id="4" name="Date Placeholder 3"/>
          <p:cNvSpPr>
            <a:spLocks noGrp="1"/>
          </p:cNvSpPr>
          <p:nvPr>
            <p:ph type="dt" sz="half" idx="10"/>
          </p:nvPr>
        </p:nvSpPr>
        <p:spPr/>
        <p:txBody>
          <a:bodyPr/>
          <a:lstStyle/>
          <a:p>
            <a:fld id="{A20EE047-2B95-4610-B1C6-97B8BA59F4C1}" type="datetime1">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8" name="Diagram 7"/>
          <p:cNvGraphicFramePr>
            <a:graphicFrameLocks/>
          </p:cNvGraphicFramePr>
          <p:nvPr>
            <p:extLst>
              <p:ext uri="{D42A27DB-BD31-4B8C-83A1-F6EECF244321}">
                <p14:modId xmlns:p14="http://schemas.microsoft.com/office/powerpoint/2010/main" val="1694218673"/>
              </p:ext>
            </p:extLst>
          </p:nvPr>
        </p:nvGraphicFramePr>
        <p:xfrm>
          <a:off x="533400" y="1123950"/>
          <a:ext cx="74676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8153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a:t>
            </a:r>
            <a:r>
              <a:rPr lang="en-US" dirty="0" smtClean="0"/>
              <a:t>Approach </a:t>
            </a:r>
            <a:r>
              <a:rPr lang="en-US" sz="2800" dirty="0" smtClean="0"/>
              <a:t>contd.,</a:t>
            </a:r>
            <a:endParaRPr lang="en-US" dirty="0"/>
          </a:p>
        </p:txBody>
      </p:sp>
      <p:sp>
        <p:nvSpPr>
          <p:cNvPr id="4" name="Date Placeholder 3"/>
          <p:cNvSpPr>
            <a:spLocks noGrp="1"/>
          </p:cNvSpPr>
          <p:nvPr>
            <p:ph type="dt" sz="half" idx="10"/>
          </p:nvPr>
        </p:nvSpPr>
        <p:spPr/>
        <p:txBody>
          <a:bodyPr/>
          <a:lstStyle/>
          <a:p>
            <a:fld id="{A20EE047-2B95-4610-B1C6-97B8BA59F4C1}" type="datetime1">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7" name="Diagram 6"/>
          <p:cNvGraphicFramePr/>
          <p:nvPr>
            <p:extLst>
              <p:ext uri="{D42A27DB-BD31-4B8C-83A1-F6EECF244321}">
                <p14:modId xmlns:p14="http://schemas.microsoft.com/office/powerpoint/2010/main" val="1888873788"/>
              </p:ext>
            </p:extLst>
          </p:nvPr>
        </p:nvGraphicFramePr>
        <p:xfrm>
          <a:off x="533400" y="1047750"/>
          <a:ext cx="7466400" cy="373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5102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4" y="1657350"/>
            <a:ext cx="7659687" cy="876300"/>
          </a:xfrm>
        </p:spPr>
        <p:txBody>
          <a:bodyPr/>
          <a:lstStyle/>
          <a:p>
            <a:r>
              <a:rPr lang="en-IN" dirty="0" smtClean="0"/>
              <a:t>Model Insights</a:t>
            </a:r>
            <a:endParaRPr lang="en-US" dirty="0"/>
          </a:p>
        </p:txBody>
      </p:sp>
      <p:sp>
        <p:nvSpPr>
          <p:cNvPr id="4" name="Date Placeholder 3"/>
          <p:cNvSpPr>
            <a:spLocks noGrp="1"/>
          </p:cNvSpPr>
          <p:nvPr>
            <p:ph type="dt" sz="half" idx="10"/>
          </p:nvPr>
        </p:nvSpPr>
        <p:spPr/>
        <p:txBody>
          <a:bodyPr/>
          <a:lstStyle/>
          <a:p>
            <a:fld id="{3A35F1CB-7CE7-49B5-BDF8-A1DD02CC1B0B}" type="datetime1">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649634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620000" cy="308371"/>
          </a:xfrm>
        </p:spPr>
        <p:txBody>
          <a:bodyPr>
            <a:normAutofit fontScale="90000"/>
          </a:bodyPr>
          <a:lstStyle/>
          <a:p>
            <a:r>
              <a:rPr lang="en-IN" sz="2400" dirty="0"/>
              <a:t>Exploratory Data </a:t>
            </a:r>
            <a:r>
              <a:rPr lang="en-IN" sz="2400" dirty="0" smtClean="0"/>
              <a:t>Analysis – Target Variable</a:t>
            </a:r>
            <a:endParaRPr lang="en-US" sz="2000" dirty="0"/>
          </a:p>
        </p:txBody>
      </p:sp>
      <p:sp>
        <p:nvSpPr>
          <p:cNvPr id="4" name="Date Placeholder 3"/>
          <p:cNvSpPr>
            <a:spLocks noGrp="1"/>
          </p:cNvSpPr>
          <p:nvPr>
            <p:ph type="dt" sz="half" idx="10"/>
          </p:nvPr>
        </p:nvSpPr>
        <p:spPr/>
        <p:txBody>
          <a:bodyPr/>
          <a:lstStyle/>
          <a:p>
            <a:fld id="{4E89CFF9-8BEC-4D3A-8604-8C1153D6426F}" type="datetime1">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263632884"/>
              </p:ext>
            </p:extLst>
          </p:nvPr>
        </p:nvGraphicFramePr>
        <p:xfrm>
          <a:off x="4572000" y="819150"/>
          <a:ext cx="3276600" cy="1676400"/>
        </p:xfrm>
        <a:graphic>
          <a:graphicData uri="http://schemas.openxmlformats.org/drawingml/2006/table">
            <a:tbl>
              <a:tblPr firstRow="1">
                <a:tableStyleId>{6E25E649-3F16-4E02-A733-19D2CDBF48F0}</a:tableStyleId>
              </a:tblPr>
              <a:tblGrid>
                <a:gridCol w="3276600"/>
              </a:tblGrid>
              <a:tr h="277091">
                <a:tc>
                  <a:txBody>
                    <a:bodyPr/>
                    <a:lstStyle/>
                    <a:p>
                      <a:r>
                        <a:rPr lang="en-IN" sz="1400" dirty="0" smtClean="0"/>
                        <a:t>Unique value counts</a:t>
                      </a:r>
                    </a:p>
                  </a:txBody>
                  <a:tcPr anchor="ctr"/>
                </a:tc>
              </a:tr>
              <a:tr h="1246909">
                <a:tc>
                  <a:txBody>
                    <a:bodyPr/>
                    <a:lstStyle/>
                    <a:p>
                      <a:pPr marL="342900" indent="-342900">
                        <a:buAutoNum type="alphaLcParenR"/>
                      </a:pPr>
                      <a:r>
                        <a:rPr lang="en-IN" sz="1400" baseline="0" dirty="0" smtClean="0"/>
                        <a:t>0 Class – </a:t>
                      </a:r>
                      <a:r>
                        <a:rPr lang="en-US" sz="1400" dirty="0" smtClean="0"/>
                        <a:t>8,09,502</a:t>
                      </a:r>
                    </a:p>
                    <a:p>
                      <a:pPr marL="342900" indent="-342900">
                        <a:buAutoNum type="alphaLcParenR"/>
                      </a:pPr>
                      <a:r>
                        <a:rPr lang="en-IN" sz="1400" dirty="0" smtClean="0"/>
                        <a:t>1</a:t>
                      </a:r>
                      <a:r>
                        <a:rPr lang="en-IN" sz="1400" baseline="0" dirty="0" smtClean="0"/>
                        <a:t> Class – </a:t>
                      </a:r>
                      <a:r>
                        <a:rPr lang="en-US" sz="1400" dirty="0" smtClean="0"/>
                        <a:t>46,467</a:t>
                      </a:r>
                    </a:p>
                    <a:p>
                      <a:pPr marL="342900" indent="-342900">
                        <a:buAutoNum type="alphaLcParenR"/>
                      </a:pPr>
                      <a:endParaRPr lang="en-IN" sz="1400" dirty="0" smtClean="0"/>
                    </a:p>
                    <a:p>
                      <a:pPr marL="0" indent="0">
                        <a:buNone/>
                      </a:pPr>
                      <a:r>
                        <a:rPr lang="en-IN" sz="1400" dirty="0" smtClean="0"/>
                        <a:t>There is huge imbalance</a:t>
                      </a:r>
                      <a:r>
                        <a:rPr lang="en-IN" sz="1400" baseline="0" dirty="0" smtClean="0"/>
                        <a:t> in dataset, will use SMOTE technique to balance the dataset.</a:t>
                      </a:r>
                      <a:endParaRPr lang="en-US" sz="1400" dirty="0"/>
                    </a:p>
                  </a:txBody>
                  <a:tcPr anchor="ct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575971964"/>
              </p:ext>
            </p:extLst>
          </p:nvPr>
        </p:nvGraphicFramePr>
        <p:xfrm>
          <a:off x="914400" y="869731"/>
          <a:ext cx="2590800" cy="482819"/>
        </p:xfrm>
        <a:graphic>
          <a:graphicData uri="http://schemas.openxmlformats.org/drawingml/2006/table">
            <a:tbl>
              <a:tblPr firstRow="1">
                <a:tableStyleId>{6E25E649-3F16-4E02-A733-19D2CDBF48F0}</a:tableStyleId>
              </a:tblPr>
              <a:tblGrid>
                <a:gridCol w="2590800"/>
              </a:tblGrid>
              <a:tr h="482819">
                <a:tc>
                  <a:txBody>
                    <a:bodyPr/>
                    <a:lstStyle/>
                    <a:p>
                      <a:r>
                        <a:rPr lang="en-IN" sz="1400" dirty="0" smtClean="0"/>
                        <a:t>Target/Dependent Variable</a:t>
                      </a:r>
                    </a:p>
                  </a:txBody>
                  <a:tcPr anchor="ctr"/>
                </a:tc>
              </a:tr>
            </a:tbl>
          </a:graphicData>
        </a:graphic>
      </p:graphicFrame>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04950"/>
            <a:ext cx="4105275"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descr="E:\project\Python\1-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2558360"/>
            <a:ext cx="3733800" cy="2347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1354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3422</TotalTime>
  <Words>1571</Words>
  <Application>Microsoft Office PowerPoint</Application>
  <PresentationFormat>On-screen Show (16:9)</PresentationFormat>
  <Paragraphs>625</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Adjacency</vt:lpstr>
      <vt:lpstr>XYZ Corp - Loan Probability Defaulter’s – Predictions</vt:lpstr>
      <vt:lpstr>Agenda</vt:lpstr>
      <vt:lpstr>Project Objective</vt:lpstr>
      <vt:lpstr>Business Problem Statement</vt:lpstr>
      <vt:lpstr>Analytics Tools</vt:lpstr>
      <vt:lpstr>Analytics Approach contd.,</vt:lpstr>
      <vt:lpstr>Analytics Approach contd.,</vt:lpstr>
      <vt:lpstr>Model Insights</vt:lpstr>
      <vt:lpstr>Exploratory Data Analysis – Target Variable</vt:lpstr>
      <vt:lpstr>Exploratory Data Analysis – Missing Values</vt:lpstr>
      <vt:lpstr>EDA - Loan_Amount , Funded _amnt _inv Vs Default_ind</vt:lpstr>
      <vt:lpstr>Distribution between Emp_length, Home_ownership Vs Default_ind</vt:lpstr>
      <vt:lpstr>Distribution Interest Rate , Grade, Term Vs Default_ind</vt:lpstr>
      <vt:lpstr>Correlation – Independent Variables</vt:lpstr>
      <vt:lpstr>Correlation Plot between Variables</vt:lpstr>
      <vt:lpstr>Feature Engineering – Creating Dummy Variables</vt:lpstr>
      <vt:lpstr>Datasets Preparation for Model Building</vt:lpstr>
      <vt:lpstr>Datasets Preparation for Model Building</vt:lpstr>
      <vt:lpstr>Model Building</vt:lpstr>
      <vt:lpstr>Final_Model Building</vt:lpstr>
      <vt:lpstr>Final Model Building Contd.,</vt:lpstr>
      <vt:lpstr>Performance Metrics - Comparison</vt:lpstr>
      <vt:lpstr>Recommendation based on prediction</vt:lpstr>
      <vt:lpstr>Model Solutions</vt:lpstr>
      <vt:lpstr>Important Features – Top 10</vt:lpstr>
      <vt:lpstr>Important Features – Bottom 10</vt:lpstr>
      <vt:lpstr>Appendix</vt:lpstr>
      <vt:lpstr>Comparison  -  Purpose Vs Home_ownership with Average Fund Amount</vt:lpstr>
      <vt:lpstr>Distribution of  Funded_Amount (Average)</vt:lpstr>
      <vt:lpstr>Distribution of  Interest Rate (Hue by Funded_Amount Moving Average)</vt:lpstr>
      <vt:lpstr>Distribution of  Purpose Loan</vt:lpstr>
      <vt:lpstr>Tree Map -  Purpose  vs Average - Interest Rate (Hue by Loan Amount)</vt:lpstr>
      <vt:lpstr>Dataset's</vt:lpstr>
      <vt:lpstr>Dataset's</vt:lpstr>
      <vt:lpstr>Dataset's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santhosh mythili</dc:creator>
  <cp:lastModifiedBy>santhosh mythili</cp:lastModifiedBy>
  <cp:revision>197</cp:revision>
  <dcterms:created xsi:type="dcterms:W3CDTF">2006-08-16T00:00:00Z</dcterms:created>
  <dcterms:modified xsi:type="dcterms:W3CDTF">2020-07-30T10:16:58Z</dcterms:modified>
</cp:coreProperties>
</file>