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61" r:id="rId3"/>
    <p:sldId id="257" r:id="rId4"/>
    <p:sldId id="262" r:id="rId5"/>
    <p:sldId id="260" r:id="rId6"/>
    <p:sldId id="259" r:id="rId7"/>
    <p:sldId id="258" r:id="rId8"/>
    <p:sldId id="263" r:id="rId9"/>
    <p:sldId id="264" r:id="rId10"/>
    <p:sldId id="268" r:id="rId11"/>
    <p:sldId id="269" r:id="rId12"/>
    <p:sldId id="265" r:id="rId13"/>
    <p:sldId id="266" r:id="rId14"/>
    <p:sldId id="267" r:id="rId15"/>
    <p:sldId id="270" r:id="rId16"/>
    <p:sldId id="271" r:id="rId17"/>
    <p:sldId id="282" r:id="rId18"/>
    <p:sldId id="283" r:id="rId19"/>
    <p:sldId id="285" r:id="rId20"/>
    <p:sldId id="272" r:id="rId21"/>
    <p:sldId id="275" r:id="rId22"/>
    <p:sldId id="276" r:id="rId23"/>
    <p:sldId id="277" r:id="rId24"/>
    <p:sldId id="278" r:id="rId25"/>
    <p:sldId id="289" r:id="rId26"/>
    <p:sldId id="290" r:id="rId27"/>
    <p:sldId id="292" r:id="rId28"/>
    <p:sldId id="295" r:id="rId29"/>
    <p:sldId id="296" r:id="rId30"/>
    <p:sldId id="297" r:id="rId31"/>
    <p:sldId id="298" r:id="rId32"/>
    <p:sldId id="299" r:id="rId33"/>
    <p:sldId id="300" r:id="rId34"/>
    <p:sldId id="287" r:id="rId35"/>
    <p:sldId id="301" r:id="rId36"/>
    <p:sldId id="279" r:id="rId37"/>
    <p:sldId id="286" r:id="rId38"/>
    <p:sldId id="288" r:id="rId39"/>
    <p:sldId id="28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44" autoAdjust="0"/>
  </p:normalViewPr>
  <p:slideViewPr>
    <p:cSldViewPr>
      <p:cViewPr varScale="1">
        <p:scale>
          <a:sx n="77" d="100"/>
          <a:sy n="77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S76\Desktop\dataExtracted\models\numericalData\1JCH_Freq_Histogr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[1JCH_Freq_Histogram.xlsx]Sheet1!PivotTable1</c:name>
    <c:fmtId val="5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720048665791776"/>
          <c:y val="5.291583552055993E-2"/>
          <c:w val="0.85066315968644479"/>
          <c:h val="0.848577077865266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Sheet1!$D$2:$D$32</c:f>
              <c:strCache>
                <c:ptCount val="30"/>
                <c:pt idx="0">
                  <c:v>115-120</c:v>
                </c:pt>
                <c:pt idx="1">
                  <c:v>120-125</c:v>
                </c:pt>
                <c:pt idx="2">
                  <c:v>125-130</c:v>
                </c:pt>
                <c:pt idx="3">
                  <c:v>130-135</c:v>
                </c:pt>
                <c:pt idx="4">
                  <c:v>135-140</c:v>
                </c:pt>
                <c:pt idx="5">
                  <c:v>140-145</c:v>
                </c:pt>
                <c:pt idx="6">
                  <c:v>145-150</c:v>
                </c:pt>
                <c:pt idx="7">
                  <c:v>150-155</c:v>
                </c:pt>
                <c:pt idx="8">
                  <c:v>155-160</c:v>
                </c:pt>
                <c:pt idx="9">
                  <c:v>160-165</c:v>
                </c:pt>
                <c:pt idx="10">
                  <c:v>165-170</c:v>
                </c:pt>
                <c:pt idx="11">
                  <c:v>170-175</c:v>
                </c:pt>
                <c:pt idx="12">
                  <c:v>175-180</c:v>
                </c:pt>
                <c:pt idx="13">
                  <c:v>180-185</c:v>
                </c:pt>
                <c:pt idx="14">
                  <c:v>185-190</c:v>
                </c:pt>
                <c:pt idx="15">
                  <c:v>190-195</c:v>
                </c:pt>
                <c:pt idx="16">
                  <c:v>195-200</c:v>
                </c:pt>
                <c:pt idx="17">
                  <c:v>200-205</c:v>
                </c:pt>
                <c:pt idx="18">
                  <c:v>205-210</c:v>
                </c:pt>
                <c:pt idx="19">
                  <c:v>210-215</c:v>
                </c:pt>
                <c:pt idx="20">
                  <c:v>215-220</c:v>
                </c:pt>
                <c:pt idx="21">
                  <c:v>220-225</c:v>
                </c:pt>
                <c:pt idx="22">
                  <c:v>225-230</c:v>
                </c:pt>
                <c:pt idx="23">
                  <c:v>235-240</c:v>
                </c:pt>
                <c:pt idx="24">
                  <c:v>240-245</c:v>
                </c:pt>
                <c:pt idx="25">
                  <c:v>245-250</c:v>
                </c:pt>
                <c:pt idx="26">
                  <c:v>255-260</c:v>
                </c:pt>
                <c:pt idx="27">
                  <c:v>260-265</c:v>
                </c:pt>
                <c:pt idx="28">
                  <c:v>265-270</c:v>
                </c:pt>
                <c:pt idx="29">
                  <c:v>270-275</c:v>
                </c:pt>
              </c:strCache>
            </c:strRef>
          </c:cat>
          <c:val>
            <c:numRef>
              <c:f>Sheet1!$E$2:$E$32</c:f>
              <c:numCache>
                <c:formatCode>General</c:formatCode>
                <c:ptCount val="30"/>
                <c:pt idx="0">
                  <c:v>30</c:v>
                </c:pt>
                <c:pt idx="1">
                  <c:v>1292</c:v>
                </c:pt>
                <c:pt idx="2">
                  <c:v>2019</c:v>
                </c:pt>
                <c:pt idx="3">
                  <c:v>844</c:v>
                </c:pt>
                <c:pt idx="4">
                  <c:v>597</c:v>
                </c:pt>
                <c:pt idx="5">
                  <c:v>598</c:v>
                </c:pt>
                <c:pt idx="6">
                  <c:v>397</c:v>
                </c:pt>
                <c:pt idx="7">
                  <c:v>318</c:v>
                </c:pt>
                <c:pt idx="8">
                  <c:v>1249</c:v>
                </c:pt>
                <c:pt idx="9">
                  <c:v>864</c:v>
                </c:pt>
                <c:pt idx="10">
                  <c:v>378</c:v>
                </c:pt>
                <c:pt idx="11">
                  <c:v>200</c:v>
                </c:pt>
                <c:pt idx="12">
                  <c:v>151</c:v>
                </c:pt>
                <c:pt idx="13">
                  <c:v>75</c:v>
                </c:pt>
                <c:pt idx="14">
                  <c:v>81</c:v>
                </c:pt>
                <c:pt idx="15">
                  <c:v>68</c:v>
                </c:pt>
                <c:pt idx="16">
                  <c:v>17</c:v>
                </c:pt>
                <c:pt idx="17">
                  <c:v>33</c:v>
                </c:pt>
                <c:pt idx="18">
                  <c:v>19</c:v>
                </c:pt>
                <c:pt idx="19">
                  <c:v>4</c:v>
                </c:pt>
                <c:pt idx="20">
                  <c:v>12</c:v>
                </c:pt>
                <c:pt idx="21">
                  <c:v>1</c:v>
                </c:pt>
                <c:pt idx="22">
                  <c:v>3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59</c:v>
                </c:pt>
                <c:pt idx="27">
                  <c:v>91</c:v>
                </c:pt>
                <c:pt idx="28">
                  <c:v>3</c:v>
                </c:pt>
                <c:pt idx="2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78752"/>
        <c:axId val="37209216"/>
      </c:barChart>
      <c:catAx>
        <c:axId val="37178752"/>
        <c:scaling>
          <c:orientation val="minMax"/>
        </c:scaling>
        <c:delete val="0"/>
        <c:axPos val="b"/>
        <c:majorTickMark val="out"/>
        <c:minorTickMark val="none"/>
        <c:tickLblPos val="nextTo"/>
        <c:crossAx val="37209216"/>
        <c:crosses val="autoZero"/>
        <c:auto val="1"/>
        <c:lblAlgn val="ctr"/>
        <c:lblOffset val="100"/>
        <c:noMultiLvlLbl val="0"/>
      </c:catAx>
      <c:valAx>
        <c:axId val="37209216"/>
        <c:scaling>
          <c:orientation val="minMax"/>
          <c:max val="2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7875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</c:sp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4C80C-4D64-4827-BD46-1D15222926A5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B4ED5-7D84-4C66-8198-C04CFA7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This leads to a lowering of the energy of the neighboring nucleus when the perturbing nucleus has one spin, and a raising of the energy when it has the other spin. Hence frequency of nearby nuclei as they resonate this is known as Spin-Spin coupling.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4ED5-7D84-4C66-8198-C04CFA7C50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6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6B827E8-27D7-4C9B-88E6-9A0E8C79B23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717" y="990600"/>
            <a:ext cx="75793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  <a:cs typeface="Adobe Arabic" pitchFamily="18" charset="-78"/>
              </a:rPr>
              <a:t>Prediction of One Bond Coupling Constants </a:t>
            </a:r>
          </a:p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  <a:cs typeface="Adobe Arabic" pitchFamily="18" charset="-78"/>
              </a:rPr>
              <a:t>1JCH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5503" y="5867400"/>
            <a:ext cx="5710707" cy="524429"/>
            <a:chOff x="1242626" y="5628558"/>
            <a:chExt cx="6754413" cy="592755"/>
          </a:xfrm>
        </p:grpSpPr>
        <p:pic>
          <p:nvPicPr>
            <p:cNvPr id="8" name="Picture 7" descr="Unknown.jpe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622" y="5628558"/>
              <a:ext cx="1706417" cy="5927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2626" y="5628558"/>
              <a:ext cx="1620413" cy="592755"/>
            </a:xfrm>
            <a:prstGeom prst="rect">
              <a:avLst/>
            </a:prstGeom>
          </p:spPr>
        </p:pic>
      </p:grpSp>
      <p:pic>
        <p:nvPicPr>
          <p:cNvPr id="1030" name="Picture 6" descr="C:\Users\CS76\Desktop\05-hmr-03-jcoupl{27}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39" y="2774173"/>
            <a:ext cx="413080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529914" y="2774173"/>
            <a:ext cx="2669410" cy="1719496"/>
            <a:chOff x="4800600" y="2835561"/>
            <a:chExt cx="2669410" cy="171949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4983" y="2835561"/>
              <a:ext cx="840956" cy="102245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00600" y="3293543"/>
              <a:ext cx="1475855" cy="12615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8161" y="3924300"/>
              <a:ext cx="881849" cy="44092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175353" y="5202535"/>
            <a:ext cx="293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V Chandrasekhar </a:t>
            </a:r>
            <a:r>
              <a:rPr lang="en-US" b="1" dirty="0" err="1" smtClean="0">
                <a:latin typeface="Adobe Fangsong Std R" pitchFamily="18" charset="-128"/>
                <a:ea typeface="Adobe Fangsong Std R" pitchFamily="18" charset="-128"/>
              </a:rPr>
              <a:t>Nainala</a:t>
            </a: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61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245" y="1034534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NWChem ~ Experimental 1J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CH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723" y="1642078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Experimental_1JCH  = 7.955546 + (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0.952302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 * NWChem_Avg_1JCH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75014"/>
              </p:ext>
            </p:extLst>
          </p:nvPr>
        </p:nvGraphicFramePr>
        <p:xfrm>
          <a:off x="1371811" y="5562600"/>
          <a:ext cx="6629445" cy="7805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716697"/>
              </a:tblGrid>
              <a:tr h="313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741" y="510402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07" y="1642078"/>
            <a:ext cx="4073890" cy="35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SP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245" y="1034534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NWChem ~ Experimental 1J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CH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723" y="1642078"/>
            <a:ext cx="693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Experimental_1JCH  =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-7.223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+ (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0.984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 * NWChem_Avg_1JCH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15282"/>
              </p:ext>
            </p:extLst>
          </p:nvPr>
        </p:nvGraphicFramePr>
        <p:xfrm>
          <a:off x="1371811" y="5562600"/>
          <a:ext cx="6629445" cy="7805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716697"/>
              </a:tblGrid>
              <a:tr h="313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25.6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741" y="510402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82" y="1788813"/>
            <a:ext cx="3886200" cy="332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2" y="864342"/>
            <a:ext cx="4248908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SP3: Experimental_1JCH  </a:t>
            </a:r>
            <a:r>
              <a:rPr lang="en-US" sz="900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=  4.386090  + (0.970114) * NWChem_Avg_1JCH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1505296"/>
            <a:ext cx="4248908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SP1: </a:t>
            </a:r>
            <a:r>
              <a:rPr lang="en-US" sz="900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Experimental_1JCH  = -7.223 + (0.984) * </a:t>
            </a:r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NWChem_Avg_1JCH</a:t>
            </a:r>
            <a:endParaRPr lang="en-US" sz="900" dirty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1193779"/>
            <a:ext cx="4248909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SP2: Experimental_1JCH  </a:t>
            </a:r>
            <a:r>
              <a:rPr lang="en-US" sz="900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= 7.955546 + (0.952302) * NWChem_Avg_1JCH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025" y="1156983"/>
            <a:ext cx="1144987" cy="13921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09800" y="1964728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5949" y="2549089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5997" y="2110520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dobe Fangsong Std R" pitchFamily="18" charset="-128"/>
                <a:ea typeface="Adobe Fangsong Std R" pitchFamily="18" charset="-128"/>
              </a:rPr>
              <a:t>Fitting NWChem Predictions ~ Experimental Data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Adobe Fangsong Std R" pitchFamily="18" charset="-128"/>
                <a:ea typeface="Adobe Fangsong Std R" pitchFamily="18" charset="-128"/>
              </a:rPr>
              <a:t>(Model 1)</a:t>
            </a:r>
            <a:endParaRPr lang="en-US" sz="1200" b="1" dirty="0">
              <a:solidFill>
                <a:srgbClr val="FF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1400" y="1364683"/>
            <a:ext cx="914400" cy="121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95830" y="2602129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dobe Fangsong Std R" pitchFamily="18" charset="-128"/>
                <a:ea typeface="Adobe Fangsong Std R" pitchFamily="18" charset="-128"/>
              </a:rPr>
              <a:t>Experimental Data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914139"/>
            <a:ext cx="2362201" cy="181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06" y="2914139"/>
            <a:ext cx="2391828" cy="178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534" y="2914139"/>
            <a:ext cx="2330865" cy="183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lowchart: Magnetic Disk 11"/>
          <p:cNvSpPr/>
          <p:nvPr/>
        </p:nvSpPr>
        <p:spPr>
          <a:xfrm>
            <a:off x="762000" y="5334000"/>
            <a:ext cx="984198" cy="10668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Large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Data Set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5508" y="5480219"/>
            <a:ext cx="2226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NWChem Predictions</a:t>
            </a:r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1746198" y="5867400"/>
            <a:ext cx="2140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886200" y="5334000"/>
            <a:ext cx="1511458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Calculations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97657" y="5774728"/>
            <a:ext cx="1763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97658" y="5927128"/>
            <a:ext cx="1763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ard 29"/>
          <p:cNvSpPr/>
          <p:nvPr/>
        </p:nvSpPr>
        <p:spPr>
          <a:xfrm>
            <a:off x="7160723" y="5407909"/>
            <a:ext cx="1294081" cy="821728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4538825" y="1338427"/>
            <a:ext cx="371149" cy="7162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/>
      <p:bldP spid="9" grpId="0"/>
      <p:bldP spid="11" grpId="0"/>
      <p:bldP spid="12" grpId="0" animBg="1"/>
      <p:bldP spid="13" grpId="0"/>
      <p:bldP spid="16" grpId="0" animBg="1"/>
      <p:bldP spid="30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53965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Outliers !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1277" y="4495800"/>
            <a:ext cx="3098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Molecular Conformation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Tautomeric form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Solvent Interaction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Basis Set Limitations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49449"/>
            <a:ext cx="186153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949450"/>
            <a:ext cx="1866899" cy="170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68" y="1949450"/>
            <a:ext cx="171626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949449"/>
            <a:ext cx="1905000" cy="170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05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8688" y="304799"/>
            <a:ext cx="57534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dobe Fangsong Std R" pitchFamily="18" charset="-128"/>
                <a:ea typeface="Adobe Fangsong Std R" pitchFamily="18" charset="-128"/>
              </a:rPr>
              <a:t>Multivariate Linear Regression</a:t>
            </a:r>
          </a:p>
          <a:p>
            <a:pPr algn="ctr"/>
            <a:r>
              <a:rPr lang="en-US" sz="2800" dirty="0">
                <a:latin typeface="Adobe Fangsong Std R" pitchFamily="18" charset="-128"/>
                <a:ea typeface="Adobe Fangsong Std R" pitchFamily="18" charset="-128"/>
              </a:rPr>
              <a:t>(</a:t>
            </a:r>
            <a:r>
              <a:rPr lang="en-US" sz="2800" b="1" dirty="0">
                <a:latin typeface="Adobe Fangsong Std R" pitchFamily="18" charset="-128"/>
                <a:ea typeface="Adobe Fangsong Std R" pitchFamily="18" charset="-128"/>
              </a:rPr>
              <a:t>Principal component regression</a:t>
            </a:r>
            <a:r>
              <a:rPr lang="en-US" sz="2800" dirty="0">
                <a:latin typeface="Adobe Fangsong Std R" pitchFamily="18" charset="-128"/>
                <a:ea typeface="Adobe Fangsong Std R" pitchFamily="18" charset="-128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4572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Aromatic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Strained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C_Mulliken Charge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AtomDegree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C_Effective Atom Polarizability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C_Partial Pi Charge 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C_Pi Electronegativity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C_SigmaElectonegativity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Hybridization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H_mulliken_charge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H_Effective Atom Polarizability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H_sigmaElectroNegativityDescriptor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SigmaDeltaTheta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SigmaAbsDelthaTheta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Omega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MaxDeltaTheta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BondLength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817" y="1491734"/>
            <a:ext cx="6494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Structural Features  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2062" y="304799"/>
            <a:ext cx="194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Work Flow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58176" y="1757114"/>
            <a:ext cx="176620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Complete Data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084" y="5323802"/>
            <a:ext cx="249479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Descriptor Calculation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5902" y="5185302"/>
            <a:ext cx="2349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Dimension reduction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(PCA)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4837" y="4282254"/>
            <a:ext cx="177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PC1,….PCn 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(98 % variance)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8176" y="2228482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SP1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0146" y="2229887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1977" y="2229887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12553" y="2804655"/>
            <a:ext cx="3499624" cy="1158729"/>
            <a:chOff x="385610" y="3339635"/>
            <a:chExt cx="3499624" cy="1158729"/>
          </a:xfrm>
        </p:grpSpPr>
        <p:sp>
          <p:nvSpPr>
            <p:cNvPr id="13" name="Rectangle 12"/>
            <p:cNvSpPr/>
            <p:nvPr/>
          </p:nvSpPr>
          <p:spPr>
            <a:xfrm>
              <a:off x="2113590" y="3339635"/>
              <a:ext cx="671489" cy="3739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381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610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30%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6229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14823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70%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70855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385611" y="3713563"/>
              <a:ext cx="1817446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85079" y="3713563"/>
              <a:ext cx="1075856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ight Brace 19"/>
          <p:cNvSpPr/>
          <p:nvPr/>
        </p:nvSpPr>
        <p:spPr bwMode="auto">
          <a:xfrm rot="5400000">
            <a:off x="2730001" y="3056963"/>
            <a:ext cx="440113" cy="26230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1" name="Right Brace 20"/>
          <p:cNvSpPr/>
          <p:nvPr/>
        </p:nvSpPr>
        <p:spPr bwMode="auto">
          <a:xfrm rot="5400000">
            <a:off x="912042" y="3961320"/>
            <a:ext cx="440114" cy="814379"/>
          </a:xfrm>
          <a:prstGeom prst="rightBrace">
            <a:avLst>
              <a:gd name="adj1" fmla="val 2133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151" y="45592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Test Set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4210" y="4559253"/>
            <a:ext cx="141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Training Set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>
            <a:off x="4187878" y="5508468"/>
            <a:ext cx="1298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 flipH="1">
            <a:off x="2852626" y="2599219"/>
            <a:ext cx="457" cy="205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 bwMode="auto">
          <a:xfrm rot="16200000">
            <a:off x="6440601" y="3192552"/>
            <a:ext cx="440114" cy="1739291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7630" y="3363249"/>
            <a:ext cx="15660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MVLR model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28" name="Straight Arrow Connector 27"/>
          <p:cNvCxnSpPr>
            <a:endCxn id="27" idx="3"/>
          </p:cNvCxnSpPr>
          <p:nvPr/>
        </p:nvCxnSpPr>
        <p:spPr>
          <a:xfrm flipH="1">
            <a:off x="7443684" y="3547915"/>
            <a:ext cx="866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2"/>
          </p:cNvCxnSpPr>
          <p:nvPr/>
        </p:nvCxnSpPr>
        <p:spPr>
          <a:xfrm flipH="1">
            <a:off x="1100435" y="4928585"/>
            <a:ext cx="25006" cy="105781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00434" y="5989846"/>
            <a:ext cx="72101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10595" y="3547915"/>
            <a:ext cx="0" cy="24419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83691" y="2376386"/>
            <a:ext cx="0" cy="98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119835" y="2376386"/>
            <a:ext cx="0" cy="98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23214" y="200705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CV - </a:t>
            </a:r>
            <a:r>
              <a:rPr lang="en-US" i="1" dirty="0" smtClean="0">
                <a:latin typeface="Adobe Fangsong Std R" pitchFamily="18" charset="-128"/>
                <a:ea typeface="Adobe Fangsong Std R" pitchFamily="18" charset="-128"/>
              </a:rPr>
              <a:t>MSE</a:t>
            </a:r>
            <a:endParaRPr lang="en-US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9969" y="1583556"/>
            <a:ext cx="2187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Test set predictivity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MAD / RMSE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4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659" y="237926"/>
            <a:ext cx="647933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001" y="1003767"/>
            <a:ext cx="3405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Non-Strained Carbon (287)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" y="1359564"/>
            <a:ext cx="3002369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842" y="3429000"/>
            <a:ext cx="4205170" cy="333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8" y="1330322"/>
            <a:ext cx="2848621" cy="248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stCxn id="7" idx="3"/>
            <a:endCxn id="9" idx="1"/>
          </p:cNvCxnSpPr>
          <p:nvPr/>
        </p:nvCxnSpPr>
        <p:spPr>
          <a:xfrm flipV="1">
            <a:off x="3864370" y="2573768"/>
            <a:ext cx="1317228" cy="2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985704"/>
            <a:ext cx="33058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Strained Carbon (94)</a:t>
            </a:r>
          </a:p>
        </p:txBody>
      </p:sp>
    </p:spTree>
    <p:extLst>
      <p:ext uri="{BB962C8B-B14F-4D97-AF65-F5344CB8AC3E}">
        <p14:creationId xmlns:p14="http://schemas.microsoft.com/office/powerpoint/2010/main" val="17357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36719" y="5822462"/>
            <a:ext cx="59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MAE : 2.880516                             RMSE : 4.964659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119" y="5207369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 Prediction Error: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546" y="2743200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 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0154"/>
              </p:ext>
            </p:extLst>
          </p:nvPr>
        </p:nvGraphicFramePr>
        <p:xfrm>
          <a:off x="914400" y="3657600"/>
          <a:ext cx="7070811" cy="914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00711"/>
                <a:gridCol w="700711"/>
                <a:gridCol w="700711"/>
                <a:gridCol w="700711"/>
                <a:gridCol w="700711"/>
                <a:gridCol w="700711"/>
                <a:gridCol w="700711"/>
                <a:gridCol w="700711"/>
                <a:gridCol w="700711"/>
                <a:gridCol w="764412"/>
              </a:tblGrid>
              <a:tr h="36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7.58633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7.508503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7.388523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7.354757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7.331774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7.321991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7.295648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7.316933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7.307532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31301" y="625390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SP3 - Non-Strained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678635"/>
            <a:ext cx="82296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NWChem =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(Intercept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) 129.9327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+ (Comp.1)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-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3.4336 + (Comp.2)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-1.7915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+ (Comp.3)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3.2235 </a:t>
            </a:r>
            <a:endParaRPr lang="en-US" sz="14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	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	+ (Comp.4)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1.6155 </a:t>
            </a:r>
            <a:endParaRPr lang="en-US" sz="1400" b="1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66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886" y="793816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Strained Carbon: 94</a:t>
            </a:r>
          </a:p>
          <a:p>
            <a:pPr algn="ctr"/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25" y="952159"/>
            <a:ext cx="3733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9" y="3338045"/>
            <a:ext cx="5081642" cy="338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70838" y="2779931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Set: 67</a:t>
            </a:r>
          </a:p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Set: 27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4994" y="393706"/>
            <a:ext cx="1885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SP3 -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Strained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71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3621" y="5673129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MAE: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5.177795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1811" y="5670381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RMSE: 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5.649851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1" y="1179731"/>
            <a:ext cx="7924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 = (Intercept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) 162.8351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(Comp.1)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-10.8071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(Comp.2)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3.9722 </a:t>
            </a: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	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	+ (Comp.3)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-4.9472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(Comp.4)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0.8035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(Comp.5)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-3.3748 </a:t>
            </a: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		+ (Comp.6) 1.6627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731" y="2819400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 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79477"/>
              </p:ext>
            </p:extLst>
          </p:nvPr>
        </p:nvGraphicFramePr>
        <p:xfrm>
          <a:off x="1013596" y="3352800"/>
          <a:ext cx="7269208" cy="9702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20372"/>
                <a:gridCol w="720372"/>
                <a:gridCol w="720372"/>
                <a:gridCol w="720372"/>
                <a:gridCol w="720372"/>
                <a:gridCol w="720372"/>
                <a:gridCol w="720372"/>
                <a:gridCol w="720372"/>
                <a:gridCol w="720372"/>
                <a:gridCol w="785860"/>
              </a:tblGrid>
              <a:tr h="423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23.38988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19.98881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20.06375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19.64266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19.40256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19.30656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19.25153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8742" y="502920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 Prediction Error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4994" y="393706"/>
            <a:ext cx="1885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SP3 -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Strained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0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467380"/>
            <a:ext cx="3445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</a:rPr>
              <a:t>Coupling Constants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95399"/>
            <a:ext cx="61468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Magnetic interaction (coupling) between nuclei (A and X) with a non-zero spin perturbs (polarizes) the spins of the intervening electrons, and the energy levels of neighboring magnetic nuclei are in turn perturbed by the polarized electrons. </a:t>
            </a: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Spin–Spin splitting :</a:t>
            </a:r>
          </a:p>
          <a:p>
            <a:pPr algn="just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        S</a:t>
            </a:r>
            <a:r>
              <a:rPr lang="en-US" b="1" dirty="0" smtClean="0">
                <a:effectLst/>
                <a:latin typeface="Adobe Fangsong Std R" pitchFamily="18" charset="-128"/>
                <a:ea typeface="Adobe Fangsong Std R" pitchFamily="18" charset="-128"/>
              </a:rPr>
              <a:t>plitting of the NMR peaks in to 2, 3, 4, 5, etc. (doublet, triplet, quartet, quintet, etc.)</a:t>
            </a: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Distance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between peaks in a multiplet is called the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Coupling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onstant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J.</a:t>
            </a:r>
            <a:r>
              <a:rPr lang="en-US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</a:p>
          <a:p>
            <a:pPr algn="just"/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Coupling between </a:t>
            </a:r>
            <a:r>
              <a:rPr lang="en-US" b="1" baseline="30000" dirty="0" smtClean="0">
                <a:latin typeface="Adobe Fangsong Std R" pitchFamily="18" charset="-128"/>
                <a:ea typeface="Adobe Fangsong Std R" pitchFamily="18" charset="-128"/>
              </a:rPr>
              <a:t>13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 and </a:t>
            </a:r>
            <a:r>
              <a:rPr lang="en-US" b="1" baseline="30000" dirty="0" smtClean="0">
                <a:latin typeface="Adobe Fangsong Std R" pitchFamily="18" charset="-128"/>
                <a:ea typeface="Adobe Fangsong Std R" pitchFamily="18" charset="-128"/>
              </a:rPr>
              <a:t>1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H, are separated from each other by 100-300 Hz.</a:t>
            </a:r>
          </a:p>
        </p:txBody>
      </p:sp>
      <p:pic>
        <p:nvPicPr>
          <p:cNvPr id="6" name="Picture 7" descr="C:\Users\CS76\Desktop\coupling03.gif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236776"/>
            <a:ext cx="1384300" cy="307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S76\Desktop\05-hmr-03-jcoupl{02}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4" t="14990" r="56852" b="-1578"/>
          <a:stretch/>
        </p:blipFill>
        <p:spPr bwMode="auto">
          <a:xfrm>
            <a:off x="6375400" y="1295400"/>
            <a:ext cx="2852581" cy="178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0007" y="422192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SP2 (292)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3811" y="5290066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MAE : 5.05435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7650" y="529006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RMSE:  6.344694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08" y="1371600"/>
            <a:ext cx="8019933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 = (Intercept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) 169.61413 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 (Comp.1 )*-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5.90978  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(Comp.2)*-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1.19516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	       +(Comp.3 )*8.39194+ (Comp.5 )*-3.33556+(Comp.6 )*-6.48190</a:t>
            </a:r>
          </a:p>
          <a:p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60422"/>
              </p:ext>
            </p:extLst>
          </p:nvPr>
        </p:nvGraphicFramePr>
        <p:xfrm>
          <a:off x="533400" y="3352800"/>
          <a:ext cx="8001004" cy="9702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/>
                <a:gridCol w="762000"/>
                <a:gridCol w="838200"/>
                <a:gridCol w="838200"/>
                <a:gridCol w="838200"/>
                <a:gridCol w="838200"/>
                <a:gridCol w="838200"/>
                <a:gridCol w="827907"/>
                <a:gridCol w="848493"/>
                <a:gridCol w="762004"/>
              </a:tblGrid>
              <a:tr h="423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14.9205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14.41373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14.32834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14.28692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14.22549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14.18884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14.18959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14.17043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14.13174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3731" y="2819400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 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742" y="480060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 Prediction Error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2939" y="837116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Set : 88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78009" y="825445"/>
            <a:ext cx="20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 : 204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435234"/>
            <a:ext cx="5035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NWChem Calculations @  Large Data Set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3146" y="1455086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6661802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(5.9 M commercially available unique)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Number of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Processes -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10 </a:t>
            </a: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(2.4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GHz Intel Core 2 Duo, 4GB 1067 MHz DDR3)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1776" y="2971800"/>
            <a:ext cx="6781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Adobe Fangsong Std R" pitchFamily="18" charset="-128"/>
                <a:ea typeface="Adobe Fangsong Std R" pitchFamily="18" charset="-128"/>
              </a:rPr>
              <a:t>CDK Based Preliminary</a:t>
            </a:r>
            <a:r>
              <a:rPr lang="en-US" b="1" u="sng" dirty="0">
                <a:latin typeface="Adobe Fangsong Std R" pitchFamily="18" charset="-128"/>
                <a:ea typeface="Adobe Fangsong Std R" pitchFamily="18" charset="-128"/>
              </a:rPr>
              <a:t> </a:t>
            </a:r>
            <a:r>
              <a:rPr lang="en-US" b="1" u="sng" dirty="0" smtClean="0">
                <a:latin typeface="Adobe Fangsong Std R" pitchFamily="18" charset="-128"/>
                <a:ea typeface="Adobe Fangsong Std R" pitchFamily="18" charset="-128"/>
              </a:rPr>
              <a:t>Screening</a:t>
            </a:r>
          </a:p>
          <a:p>
            <a:endParaRPr lang="en-US" b="1" u="sng" dirty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Include Charged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False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Exclude Elements 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.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Include Elements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H C N O F Al Si P S </a:t>
            </a:r>
            <a:r>
              <a:rPr lang="en-US" b="1" dirty="0" err="1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Cl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c s n o 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Molecular Weight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10-500 Daltons</a:t>
            </a:r>
          </a:p>
          <a:p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Passed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5083021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Failed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1578781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Execution Time: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1240680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err="1" smtClean="0">
                <a:latin typeface="Adobe Fangsong Std R" pitchFamily="18" charset="-128"/>
                <a:ea typeface="Adobe Fangsong Std R" pitchFamily="18" charset="-128"/>
              </a:rPr>
              <a:t>ms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~ 20.678 min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4553" y="2971800"/>
            <a:ext cx="1371600" cy="685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833735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e Molecules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2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435233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e Molecules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1" y="936774"/>
            <a:ext cx="3471945" cy="2554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</a:t>
            </a:r>
          </a:p>
          <a:p>
            <a:endParaRPr lang="en-US" sz="1600" b="1" u="sng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IncludeElements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ExcludeElements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=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IncludeSMARTS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C#C C#C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SPHydrogens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/>
            </a:r>
            <a:b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</a:b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Passed : 2649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 5080372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38717 </a:t>
            </a: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ms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514" y="943529"/>
            <a:ext cx="3457832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SP2</a:t>
            </a:r>
          </a:p>
          <a:p>
            <a:endParaRPr lang="en-US" sz="1600" b="1" u="sng" dirty="0" smtClean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IncludeElements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=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ExcludeElements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SP2Hydrogens   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Passed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: 4237244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 845777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 897101 </a:t>
            </a: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ms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686889"/>
            <a:ext cx="3471945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SP3</a:t>
            </a:r>
          </a:p>
          <a:p>
            <a:endParaRPr lang="en-US" sz="1600" b="1" u="sng" dirty="0" smtClean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ExcludeElements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 =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Passed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: 472361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 4610660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34179 </a:t>
            </a: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ms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</a:t>
            </a: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8514" y="3691008"/>
            <a:ext cx="3457832" cy="28007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SP2_SP</a:t>
            </a:r>
          </a:p>
          <a:p>
            <a:endParaRPr lang="en-US" sz="1600" b="1" u="sng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IncludeElements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=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SP2Hydrogens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    </a:t>
            </a:r>
            <a:br>
              <a:rPr lang="en-US" sz="1600" b="1" dirty="0">
                <a:latin typeface="Adobe Fangsong Std R" pitchFamily="18" charset="-128"/>
                <a:ea typeface="Adobe Fangsong Std R" pitchFamily="18" charset="-128"/>
              </a:rPr>
            </a:b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SPHydrogens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    </a:t>
            </a:r>
            <a:br>
              <a:rPr lang="en-US" sz="1600" b="1" dirty="0">
                <a:latin typeface="Adobe Fangsong Std R" pitchFamily="18" charset="-128"/>
                <a:ea typeface="Adobe Fangsong Std R" pitchFamily="18" charset="-128"/>
              </a:rPr>
            </a:b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Passed : 10456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  5072565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94378 </a:t>
            </a: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ms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</a:t>
            </a:r>
          </a:p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/>
            </a:r>
            <a:br>
              <a:rPr lang="en-US" sz="1600" b="1" dirty="0">
                <a:latin typeface="Adobe Fangsong Std R" pitchFamily="18" charset="-128"/>
                <a:ea typeface="Adobe Fangsong Std R" pitchFamily="18" charset="-128"/>
              </a:rPr>
            </a:b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85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561945"/>
            <a:ext cx="416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Diversity Based Sub Set Selection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2828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Algorithm: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OptiSim 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K-Sub Set Size: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10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Diversity Threshold: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0.5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Screen: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MaxMin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Diverse Subset Size: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2000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748905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472361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124" y="5349105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580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1507524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90800" y="3748905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4237244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74324" y="5349105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598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3488724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4613190" y="3748905"/>
            <a:ext cx="1828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2649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96714" y="5349105"/>
            <a:ext cx="1828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111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 flipH="1">
            <a:off x="5511114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6616593" y="3748905"/>
            <a:ext cx="1828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10456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00117" y="5349105"/>
            <a:ext cx="1828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130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 flipH="1">
            <a:off x="7514517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1223276" y="3352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8000" y="33548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9794" y="3352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SP1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8227" y="335485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SP2_SP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217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676" y="539923"/>
            <a:ext cx="548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NWChem Calculations – EBI Cluster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2152" y="1922452"/>
            <a:ext cx="1143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1419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081" y="3064598"/>
            <a:ext cx="1143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930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098" y="3058549"/>
            <a:ext cx="103950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489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4598" y="3187833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dobe Fangsong Std R" pitchFamily="18" charset="-128"/>
                <a:ea typeface="Adobe Fangsong Std R" pitchFamily="18" charset="-128"/>
              </a:rPr>
              <a:t>Done</a:t>
            </a:r>
            <a:endParaRPr lang="en-US" sz="16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1400" y="3187833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dobe Fangsong Std R" pitchFamily="18" charset="-128"/>
                <a:ea typeface="Adobe Fangsong Std R" pitchFamily="18" charset="-128"/>
              </a:rPr>
              <a:t>Killed</a:t>
            </a:r>
            <a:endParaRPr lang="en-US" sz="16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" name="Left Brace 11"/>
          <p:cNvSpPr/>
          <p:nvPr/>
        </p:nvSpPr>
        <p:spPr>
          <a:xfrm rot="5400000">
            <a:off x="4462997" y="752746"/>
            <a:ext cx="661309" cy="3962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16200000">
            <a:off x="2440447" y="2278627"/>
            <a:ext cx="605250" cy="31007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2637" y="4131639"/>
            <a:ext cx="8001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414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59681" y="4131642"/>
            <a:ext cx="89174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64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0987" y="4131638"/>
            <a:ext cx="83369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87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9081" y="4131637"/>
            <a:ext cx="8001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365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9" name="Right Brace 18"/>
          <p:cNvSpPr/>
          <p:nvPr/>
        </p:nvSpPr>
        <p:spPr>
          <a:xfrm rot="16200000">
            <a:off x="2431133" y="3064707"/>
            <a:ext cx="621121" cy="1512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5207" y="4614446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sz="16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91651" y="4614446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sz="16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949" y="4614446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dobe Fangsong Std R" pitchFamily="18" charset="-128"/>
                <a:ea typeface="Adobe Fangsong Std R" pitchFamily="18" charset="-128"/>
              </a:rPr>
              <a:t>SP2_SP</a:t>
            </a:r>
            <a:endParaRPr lang="en-US" sz="16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81700" y="461444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dobe Fangsong Std R" pitchFamily="18" charset="-128"/>
                <a:ea typeface="Adobe Fangsong Std R" pitchFamily="18" charset="-128"/>
              </a:rPr>
              <a:t>SP</a:t>
            </a:r>
            <a:endParaRPr lang="en-US" sz="16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5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182" y="3049424"/>
            <a:ext cx="11430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930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067182" y="323409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21858" y="3011207"/>
            <a:ext cx="15461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9409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272" y="2729522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Structures</a:t>
            </a:r>
            <a:endParaRPr lang="en-US" sz="16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040741" y="2711271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Data Points</a:t>
            </a:r>
            <a:endParaRPr lang="en-US" sz="16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1905000"/>
            <a:ext cx="9144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6280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7800" y="3026596"/>
            <a:ext cx="9144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2907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7800" y="4263482"/>
            <a:ext cx="9144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156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8" name="Straight Arrow Connector 17"/>
          <p:cNvCxnSpPr>
            <a:stCxn id="7" idx="3"/>
            <a:endCxn id="15" idx="1"/>
          </p:cNvCxnSpPr>
          <p:nvPr/>
        </p:nvCxnSpPr>
        <p:spPr>
          <a:xfrm flipV="1">
            <a:off x="4467997" y="2089666"/>
            <a:ext cx="789803" cy="1121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6" idx="1"/>
          </p:cNvCxnSpPr>
          <p:nvPr/>
        </p:nvCxnSpPr>
        <p:spPr>
          <a:xfrm>
            <a:off x="4467997" y="3211262"/>
            <a:ext cx="7898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7" idx="1"/>
          </p:cNvCxnSpPr>
          <p:nvPr/>
        </p:nvCxnSpPr>
        <p:spPr>
          <a:xfrm>
            <a:off x="4467997" y="3211262"/>
            <a:ext cx="789803" cy="1236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48400" y="1920389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SP3</a:t>
            </a:r>
            <a:endParaRPr lang="en-US" sz="16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48400" y="3064409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SP2 (66 - excluded)</a:t>
            </a:r>
            <a:endParaRPr lang="en-US" sz="16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48400" y="4278871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SP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7852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533400"/>
            <a:ext cx="8361877" cy="5715000"/>
            <a:chOff x="1115373" y="1828800"/>
            <a:chExt cx="7023961" cy="4648200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08320525"/>
                </p:ext>
              </p:extLst>
            </p:nvPr>
          </p:nvGraphicFramePr>
          <p:xfrm>
            <a:off x="1115373" y="1828800"/>
            <a:ext cx="7023961" cy="4648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4306009" y="6048469"/>
              <a:ext cx="102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1JCH (Hz)</a:t>
              </a:r>
              <a:endParaRPr 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798294" y="3659822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Frequency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87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4630" y="563353"/>
            <a:ext cx="4961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dobe Fangsong Std R" pitchFamily="18" charset="-128"/>
                <a:ea typeface="Adobe Fangsong Std R" pitchFamily="18" charset="-128"/>
              </a:rPr>
              <a:t>Multivariate Linear Regression</a:t>
            </a:r>
          </a:p>
          <a:p>
            <a:pPr algn="ctr"/>
            <a:r>
              <a:rPr lang="en-US" sz="2400" dirty="0">
                <a:latin typeface="Adobe Fangsong Std R" pitchFamily="18" charset="-128"/>
                <a:ea typeface="Adobe Fangsong Std R" pitchFamily="18" charset="-128"/>
              </a:rPr>
              <a:t>(</a:t>
            </a:r>
            <a:r>
              <a:rPr lang="en-US" sz="2400" b="1" dirty="0">
                <a:latin typeface="Adobe Fangsong Std R" pitchFamily="18" charset="-128"/>
                <a:ea typeface="Adobe Fangsong Std R" pitchFamily="18" charset="-128"/>
              </a:rPr>
              <a:t>Principal component regression</a:t>
            </a:r>
            <a:r>
              <a:rPr lang="en-US" sz="2400" dirty="0">
                <a:latin typeface="Adobe Fangsong Std R" pitchFamily="18" charset="-128"/>
                <a:ea typeface="Adobe Fangsong Std R" pitchFamily="18" charset="-128"/>
              </a:rPr>
              <a:t>)</a:t>
            </a:r>
            <a:endParaRPr lang="en-US" sz="24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176" y="2015668"/>
            <a:ext cx="176620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Complete Data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084" y="5582356"/>
            <a:ext cx="249479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Descriptor Calculation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5902" y="5443856"/>
            <a:ext cx="2349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Dimension reduction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(PCA)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4837" y="4540808"/>
            <a:ext cx="177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PC1,….PCn 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(98 % variance)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8176" y="2487036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SP1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0146" y="2488441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1977" y="2488441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12165" y="3063209"/>
            <a:ext cx="3499624" cy="1158729"/>
            <a:chOff x="385610" y="3339635"/>
            <a:chExt cx="3499624" cy="1158729"/>
          </a:xfrm>
        </p:grpSpPr>
        <p:sp>
          <p:nvSpPr>
            <p:cNvPr id="13" name="Rectangle 12"/>
            <p:cNvSpPr/>
            <p:nvPr/>
          </p:nvSpPr>
          <p:spPr>
            <a:xfrm>
              <a:off x="1924308" y="3339635"/>
              <a:ext cx="892937" cy="3739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dobe Fangsong Std R" pitchFamily="18" charset="-128"/>
                  <a:ea typeface="Adobe Fangsong Std R" pitchFamily="18" charset="-128"/>
                </a:rPr>
                <a:t>6280</a:t>
              </a:r>
              <a:endParaRPr lang="en-US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610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30%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6229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14823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70%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70855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385611" y="3713563"/>
              <a:ext cx="1538697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85079" y="3713563"/>
              <a:ext cx="1075856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ight Brace 19"/>
          <p:cNvSpPr/>
          <p:nvPr/>
        </p:nvSpPr>
        <p:spPr bwMode="auto">
          <a:xfrm rot="5400000">
            <a:off x="2730001" y="3315517"/>
            <a:ext cx="440113" cy="26230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1" name="Right Brace 20"/>
          <p:cNvSpPr/>
          <p:nvPr/>
        </p:nvSpPr>
        <p:spPr bwMode="auto">
          <a:xfrm rot="5400000">
            <a:off x="912042" y="4219874"/>
            <a:ext cx="440114" cy="814379"/>
          </a:xfrm>
          <a:prstGeom prst="rightBrace">
            <a:avLst>
              <a:gd name="adj1" fmla="val 2133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151" y="481780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Test Set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4210" y="4817807"/>
            <a:ext cx="141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Training Set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>
            <a:off x="4187878" y="5767022"/>
            <a:ext cx="1298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819400" y="2857773"/>
            <a:ext cx="457" cy="205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 bwMode="auto">
          <a:xfrm rot="16200000">
            <a:off x="6440601" y="3451106"/>
            <a:ext cx="440114" cy="1739291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7630" y="3621803"/>
            <a:ext cx="15660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MVLR model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28" name="Straight Arrow Connector 27"/>
          <p:cNvCxnSpPr>
            <a:endCxn id="27" idx="3"/>
          </p:cNvCxnSpPr>
          <p:nvPr/>
        </p:nvCxnSpPr>
        <p:spPr>
          <a:xfrm flipH="1">
            <a:off x="7443684" y="3806469"/>
            <a:ext cx="866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2"/>
          </p:cNvCxnSpPr>
          <p:nvPr/>
        </p:nvCxnSpPr>
        <p:spPr>
          <a:xfrm flipH="1">
            <a:off x="1100435" y="5187139"/>
            <a:ext cx="25006" cy="105781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00434" y="6248400"/>
            <a:ext cx="72101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10595" y="3806469"/>
            <a:ext cx="0" cy="24419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83691" y="2634940"/>
            <a:ext cx="0" cy="98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119835" y="2634940"/>
            <a:ext cx="0" cy="98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23214" y="226560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CV - </a:t>
            </a:r>
            <a:r>
              <a:rPr lang="en-US" i="1" dirty="0" smtClean="0">
                <a:latin typeface="Adobe Fangsong Std R" pitchFamily="18" charset="-128"/>
                <a:ea typeface="Adobe Fangsong Std R" pitchFamily="18" charset="-128"/>
              </a:rPr>
              <a:t>MSE</a:t>
            </a:r>
            <a:endParaRPr lang="en-US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9969" y="1842110"/>
            <a:ext cx="2187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Test set predictivity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MAD / RMSE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36" name="Straight Arrow Connector 35"/>
          <p:cNvCxnSpPr>
            <a:stCxn id="23" idx="2"/>
            <a:endCxn id="6" idx="0"/>
          </p:cNvCxnSpPr>
          <p:nvPr/>
        </p:nvCxnSpPr>
        <p:spPr>
          <a:xfrm>
            <a:off x="2940481" y="5187139"/>
            <a:ext cx="0" cy="395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024385" y="602528"/>
            <a:ext cx="647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257" y="3657600"/>
            <a:ext cx="8305800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Coefficients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(Intercept)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PC1            PC2   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PC3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PC4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PC5   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PC6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PC7            PC8 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   133.5719       1.7023       3.4996       1.6731       2.0872       0.5175       0.7086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-0.6259       0.3241 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	        PC9            PC10         PC11           PC12           PC13         PC14         PC15  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	     -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2.5990      -1.2341       2.9733       1.1303       0.6400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-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5.3192       2.8965 </a:t>
            </a:r>
          </a:p>
          <a:p>
            <a:endParaRPr lang="en-US" sz="1600" b="1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393598" y="1021173"/>
            <a:ext cx="3499624" cy="1158729"/>
            <a:chOff x="385610" y="3339635"/>
            <a:chExt cx="3499624" cy="1158729"/>
          </a:xfrm>
        </p:grpSpPr>
        <p:sp>
          <p:nvSpPr>
            <p:cNvPr id="10" name="Rectangle 9"/>
            <p:cNvSpPr/>
            <p:nvPr/>
          </p:nvSpPr>
          <p:spPr>
            <a:xfrm>
              <a:off x="1924308" y="3339635"/>
              <a:ext cx="892937" cy="3739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dobe Fangsong Std R" pitchFamily="18" charset="-128"/>
                  <a:ea typeface="Adobe Fangsong Std R" pitchFamily="18" charset="-128"/>
                </a:rPr>
                <a:t>6280</a:t>
              </a:r>
              <a:endParaRPr lang="en-US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5610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30%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76229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14823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70%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70855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85611" y="3713563"/>
              <a:ext cx="1538697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85079" y="3713563"/>
              <a:ext cx="1075856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363006" y="2310793"/>
            <a:ext cx="8755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1884 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test set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0667" y="2310793"/>
            <a:ext cx="128112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4396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training set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0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073" y="425335"/>
            <a:ext cx="285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Cross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Validation Tests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989" y="118625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 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79917"/>
              </p:ext>
            </p:extLst>
          </p:nvPr>
        </p:nvGraphicFramePr>
        <p:xfrm>
          <a:off x="434547" y="1905000"/>
          <a:ext cx="8203455" cy="914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2955"/>
                <a:gridCol w="812955"/>
                <a:gridCol w="812955"/>
                <a:gridCol w="812955"/>
                <a:gridCol w="812955"/>
                <a:gridCol w="812955"/>
                <a:gridCol w="812955"/>
                <a:gridCol w="812955"/>
                <a:gridCol w="812955"/>
                <a:gridCol w="886860"/>
              </a:tblGrid>
              <a:tr h="36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4.89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4.59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4.54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4.55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4.49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4.49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4.49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4.52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4.49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4431268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MAE : </a:t>
            </a:r>
            <a:r>
              <a:rPr lang="en-US" b="1" dirty="0" smtClean="0"/>
              <a:t>1.575</a:t>
            </a:r>
            <a:r>
              <a:rPr lang="en-US" dirty="0" smtClean="0"/>
              <a:t>	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                           </a:t>
            </a:r>
          </a:p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RMSE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: </a:t>
            </a:r>
            <a:r>
              <a:rPr lang="en-US" b="1" dirty="0" smtClean="0"/>
              <a:t>2.301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816175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 Prediction Error: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870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289" y="54358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dobe Fangsong Std R" pitchFamily="18" charset="-128"/>
                <a:ea typeface="Adobe Fangsong Std R" pitchFamily="18" charset="-128"/>
              </a:rPr>
              <a:t>Motivation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" y="1786860"/>
            <a:ext cx="34788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Chlorinated Carbons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Strained Rings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Hetero Cycles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Solvent Effect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82341" y="1272860"/>
            <a:ext cx="1552597" cy="1475392"/>
            <a:chOff x="5602076" y="1279964"/>
            <a:chExt cx="1710049" cy="1804644"/>
          </a:xfrm>
        </p:grpSpPr>
        <p:pic>
          <p:nvPicPr>
            <p:cNvPr id="3076" name="Picture 4" descr="C:\Users\CS76\Desktop\05-hmr-03-jcoupl{27}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216" y="1279964"/>
              <a:ext cx="1333368" cy="1804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510302" y="1566732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165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02076" y="1874509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134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80364" y="2908952"/>
            <a:ext cx="2620849" cy="1629133"/>
            <a:chOff x="4651025" y="4242732"/>
            <a:chExt cx="3649550" cy="2181869"/>
          </a:xfrm>
        </p:grpSpPr>
        <p:pic>
          <p:nvPicPr>
            <p:cNvPr id="3080" name="Picture 8" descr="C:\Users\CS76\Desktop\05-hmr-03-jcoupl{27}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893" y="4377391"/>
              <a:ext cx="1649721" cy="1830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6374892" y="4242732"/>
              <a:ext cx="0" cy="2099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81" name="Picture 9" descr="C:\Users\CS76\Desktop\das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025" y="4429791"/>
              <a:ext cx="1798013" cy="1994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498752" y="4984759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162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71874" y="5564088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148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914400" y="4876800"/>
            <a:ext cx="754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257800" y="4936507"/>
            <a:ext cx="3064832" cy="1573730"/>
            <a:chOff x="5257800" y="4936507"/>
            <a:chExt cx="3064832" cy="157373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918" y="5210433"/>
              <a:ext cx="875843" cy="829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86772" y="4936507"/>
              <a:ext cx="990600" cy="120439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57800" y="6140905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dobe Fangsong Std R" pitchFamily="18" charset="-128"/>
                  <a:ea typeface="Adobe Fangsong Std R" pitchFamily="18" charset="-128"/>
                </a:rPr>
                <a:t>NWChem</a:t>
              </a:r>
              <a:endParaRPr lang="en-US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0379" y="6140905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dobe Fangsong Std R" pitchFamily="18" charset="-128"/>
                  <a:ea typeface="Adobe Fangsong Std R" pitchFamily="18" charset="-128"/>
                </a:rPr>
                <a:t>Gaussian-G09</a:t>
              </a:r>
              <a:endParaRPr lang="en-US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6040" y="5455927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Any Existing Software for 1JCH Calc... ?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5000" y="5870699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Pros &amp; Cons !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87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024384" y="602528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256" y="3657600"/>
            <a:ext cx="8426143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Coefficients:</a:t>
            </a:r>
          </a:p>
          <a:p>
            <a:endParaRPr lang="en-US" sz="16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(Intercept)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PC1  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PC2  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PC3  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PC4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PC5  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PC6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PC7 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 164.600902     1.886753    -3.673852    -0.307263     2.277734     1.008003    -1.081597   -0.007536</a:t>
            </a:r>
          </a:p>
          <a:p>
            <a:endParaRPr lang="en-US" sz="16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	           PC8     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PC9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PC10 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PC11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PC12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PC13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PC14 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           -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1.017643    -1.071886     3.190581     0.233012     0.558617    -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5.231438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7.572514 </a:t>
            </a:r>
          </a:p>
          <a:p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	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PC15  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	       -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11.549466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393598" y="1021173"/>
            <a:ext cx="3499624" cy="1158729"/>
            <a:chOff x="385610" y="3339635"/>
            <a:chExt cx="3499624" cy="1158729"/>
          </a:xfrm>
        </p:grpSpPr>
        <p:sp>
          <p:nvSpPr>
            <p:cNvPr id="10" name="Rectangle 9"/>
            <p:cNvSpPr/>
            <p:nvPr/>
          </p:nvSpPr>
          <p:spPr>
            <a:xfrm>
              <a:off x="1924308" y="3339635"/>
              <a:ext cx="892937" cy="3739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dobe Fangsong Std R" pitchFamily="18" charset="-128"/>
                  <a:ea typeface="Adobe Fangsong Std R" pitchFamily="18" charset="-128"/>
                </a:rPr>
                <a:t>2907</a:t>
              </a:r>
              <a:endParaRPr lang="en-US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5610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30%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76229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14823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70%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70855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85611" y="3713563"/>
              <a:ext cx="1538697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85079" y="3713563"/>
              <a:ext cx="1075856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363006" y="2310793"/>
            <a:ext cx="8755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872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test set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0667" y="2310793"/>
            <a:ext cx="128112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2035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training set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7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073" y="425335"/>
            <a:ext cx="285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Cross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Validation Tests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989" y="118625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 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73254"/>
              </p:ext>
            </p:extLst>
          </p:nvPr>
        </p:nvGraphicFramePr>
        <p:xfrm>
          <a:off x="434547" y="1905000"/>
          <a:ext cx="8203455" cy="914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2955"/>
                <a:gridCol w="812955"/>
                <a:gridCol w="812955"/>
                <a:gridCol w="812955"/>
                <a:gridCol w="812955"/>
                <a:gridCol w="812955"/>
                <a:gridCol w="812955"/>
                <a:gridCol w="812955"/>
                <a:gridCol w="812955"/>
                <a:gridCol w="886860"/>
              </a:tblGrid>
              <a:tr h="36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10.29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7.54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7.21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6.80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7.01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6.77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6.77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6.77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6.77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4431268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MAE : </a:t>
            </a:r>
            <a:r>
              <a:rPr lang="en-US" b="1" dirty="0" smtClean="0"/>
              <a:t>2.07</a:t>
            </a:r>
            <a:r>
              <a:rPr lang="en-US" dirty="0" smtClean="0"/>
              <a:t>	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                           </a:t>
            </a:r>
          </a:p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RMSE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: </a:t>
            </a:r>
            <a:r>
              <a:rPr lang="en-US" b="1" dirty="0"/>
              <a:t>3.79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816175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 Prediction Error: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711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106137" y="602528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800" y="3657600"/>
            <a:ext cx="8534399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Coefficients:</a:t>
            </a:r>
          </a:p>
          <a:p>
            <a:endParaRPr lang="en-US" sz="16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(Intercept)  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PC1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PC2   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PC3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PC4 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PC5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PC6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PC7   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PC8 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  260.66780      0.49867     -0.37666     -0.44924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0.01645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0.05644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0.43718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0.14006     -0.54564 </a:t>
            </a:r>
          </a:p>
          <a:p>
            <a:endParaRPr lang="en-US" sz="16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	          PC9     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PC10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PC11 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PC12 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PC13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PC14  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	      0.03009     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0.56642      0.30899     -0.28392      0.40073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-0.16671 </a:t>
            </a:r>
          </a:p>
          <a:p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393598" y="1021173"/>
            <a:ext cx="3499624" cy="1158729"/>
            <a:chOff x="385610" y="3339635"/>
            <a:chExt cx="3499624" cy="1158729"/>
          </a:xfrm>
        </p:grpSpPr>
        <p:sp>
          <p:nvSpPr>
            <p:cNvPr id="10" name="Rectangle 9"/>
            <p:cNvSpPr/>
            <p:nvPr/>
          </p:nvSpPr>
          <p:spPr>
            <a:xfrm>
              <a:off x="1924308" y="3339635"/>
              <a:ext cx="892937" cy="3739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dobe Fangsong Std R" pitchFamily="18" charset="-128"/>
                  <a:ea typeface="Adobe Fangsong Std R" pitchFamily="18" charset="-128"/>
                </a:rPr>
                <a:t>156</a:t>
              </a:r>
              <a:endParaRPr lang="en-US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5610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30%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76229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14823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70%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70855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85611" y="3713563"/>
              <a:ext cx="1538697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85079" y="3713563"/>
              <a:ext cx="1075856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363006" y="2310793"/>
            <a:ext cx="8755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47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test set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0667" y="2310793"/>
            <a:ext cx="128112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109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training set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4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073" y="425335"/>
            <a:ext cx="285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Cross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Validation Tests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989" y="118625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 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15923"/>
              </p:ext>
            </p:extLst>
          </p:nvPr>
        </p:nvGraphicFramePr>
        <p:xfrm>
          <a:off x="434547" y="1905000"/>
          <a:ext cx="8203455" cy="914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2955"/>
                <a:gridCol w="812955"/>
                <a:gridCol w="812955"/>
                <a:gridCol w="812955"/>
                <a:gridCol w="812955"/>
                <a:gridCol w="812955"/>
                <a:gridCol w="812955"/>
                <a:gridCol w="812955"/>
                <a:gridCol w="812955"/>
                <a:gridCol w="886860"/>
              </a:tblGrid>
              <a:tr h="36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endParaRPr lang="en-US" sz="18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4431268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MAE : </a:t>
            </a:r>
            <a:r>
              <a:rPr lang="en-US" b="1" dirty="0" smtClean="0"/>
              <a:t>0.30</a:t>
            </a:r>
            <a:r>
              <a:rPr lang="en-US" dirty="0" smtClean="0"/>
              <a:t>	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                           </a:t>
            </a:r>
          </a:p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RMSE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: </a:t>
            </a:r>
            <a:r>
              <a:rPr lang="en-US" b="1" dirty="0" smtClean="0"/>
              <a:t>0.63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816175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 Prediction Error: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414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57199" y="2980037"/>
            <a:ext cx="8409251" cy="32683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1219200"/>
            <a:ext cx="4953000" cy="1386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99169" y="574302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Pipe Line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763" y="1742189"/>
            <a:ext cx="181171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Molecular Data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(3D Coordinates)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557477" y="2034577"/>
            <a:ext cx="1175609" cy="10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086" y="1742191"/>
            <a:ext cx="1148071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Input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90778" y="2034578"/>
            <a:ext cx="125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2250" y="1619079"/>
            <a:ext cx="21295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Optimization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&amp;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Mulliken Charge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2450076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dobe Fangsong Std R" pitchFamily="18" charset="-128"/>
                <a:ea typeface="Adobe Fangsong Std R" pitchFamily="18" charset="-128"/>
              </a:rPr>
              <a:t>(80 times faster.. )</a:t>
            </a:r>
            <a:endParaRPr lang="en-US" sz="1600" b="1" dirty="0">
              <a:solidFill>
                <a:srgbClr val="FF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01060" y="2730214"/>
            <a:ext cx="664" cy="69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94994" y="3530025"/>
            <a:ext cx="18245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Prediction Model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Input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6414" y="2980037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Raw O/P (.txt)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79736" y="4114800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 Extracts Optimized Coordinates,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M P A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of C, H )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947" y="5334000"/>
            <a:ext cx="2412841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Molecular Descriptors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(Principal components)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301724" y="4638020"/>
            <a:ext cx="0" cy="695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65704" y="5626387"/>
            <a:ext cx="883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36377" y="5368615"/>
            <a:ext cx="202856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1JCH* 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Adobe Fangsong Std R" pitchFamily="18" charset="-128"/>
                <a:ea typeface="Adobe Fangsong Std R" pitchFamily="18" charset="-128"/>
              </a:rPr>
              <a:t>Model2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~ NWChem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)</a:t>
            </a: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1763843" y="5661003"/>
            <a:ext cx="1472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2814" y="5460947"/>
            <a:ext cx="960135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1JCH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4888" y="4922339"/>
            <a:ext cx="12891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 </a:t>
            </a:r>
            <a:r>
              <a:rPr lang="en-US" sz="1400" b="1" dirty="0" smtClean="0">
                <a:solidFill>
                  <a:srgbClr val="FF0000"/>
                </a:solidFill>
                <a:latin typeface="Adobe Fangsong Std R" pitchFamily="18" charset="-128"/>
                <a:ea typeface="Adobe Fangsong Std R" pitchFamily="18" charset="-128"/>
              </a:rPr>
              <a:t>Model1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Experimental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Fitting)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9400" y="115878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NWChem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65386" y="125798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 Module -1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1685" y="3244334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Prediction  Module -2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5" grpId="0" animBg="1"/>
      <p:bldP spid="16" grpId="0"/>
      <p:bldP spid="17" grpId="0"/>
      <p:bldP spid="18" grpId="0" animBg="1"/>
      <p:bldP spid="26" grpId="0" animBg="1"/>
      <p:bldP spid="28" grpId="0" animBg="1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738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323508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dobe Fangsong Std R" pitchFamily="18" charset="-128"/>
                <a:ea typeface="Adobe Fangsong Std R" pitchFamily="18" charset="-128"/>
              </a:rPr>
              <a:t>To Do !!</a:t>
            </a:r>
            <a:endParaRPr lang="en-US" sz="2800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66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3021735"/>
            <a:ext cx="3972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dobe Fangsong Std R" pitchFamily="18" charset="-128"/>
                <a:ea typeface="Adobe Fangsong Std R" pitchFamily="18" charset="-128"/>
              </a:rPr>
              <a:t>https://github.com/CS76/1JCH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5623" y="230400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Code: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3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74769"/>
            <a:ext cx="1219200" cy="528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0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292" y="6858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Acknowledgements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9865" y="2138833"/>
            <a:ext cx="23791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Christoph </a:t>
            </a:r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Steinbeck</a:t>
            </a:r>
          </a:p>
          <a:p>
            <a:pPr algn="ctr"/>
            <a:endParaRPr lang="en-US" b="1" dirty="0">
              <a:solidFill>
                <a:schemeClr val="tx2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endParaRPr lang="en-US" b="1" dirty="0" smtClean="0">
              <a:solidFill>
                <a:schemeClr val="tx2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b="1" dirty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Stephan Beisken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John </a:t>
            </a:r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May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Yumi</a:t>
            </a:r>
            <a:endParaRPr lang="en-US" b="1" dirty="0">
              <a:solidFill>
                <a:schemeClr val="tx2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endParaRPr lang="en-US" b="1" dirty="0">
              <a:solidFill>
                <a:schemeClr val="tx2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Kalai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Vishal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Venkat</a:t>
            </a:r>
          </a:p>
          <a:p>
            <a:pPr algn="ctr"/>
            <a:endParaRPr lang="en-US" b="1" dirty="0">
              <a:solidFill>
                <a:schemeClr val="tx2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Pablo Conesa Mingo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3097" y="228600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Mark Forster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Peter Howe</a:t>
            </a:r>
          </a:p>
        </p:txBody>
      </p:sp>
      <p:pic>
        <p:nvPicPr>
          <p:cNvPr id="10" name="Picture 9" descr="Unknown.jpe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89" y="1568178"/>
            <a:ext cx="1442738" cy="524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9592" y="1426542"/>
            <a:ext cx="1399700" cy="5357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15319" y="3722132"/>
            <a:ext cx="2207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EBI : Cluster  Team</a:t>
            </a:r>
          </a:p>
          <a:p>
            <a:pPr algn="ctr"/>
            <a:endParaRPr lang="en-US" b="1" dirty="0">
              <a:solidFill>
                <a:schemeClr val="accent3">
                  <a:lumMod val="50000"/>
                </a:schemeClr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latin typeface="Adobe Fangsong Std R" pitchFamily="18" charset="-128"/>
                <a:ea typeface="Adobe Fangsong Std R" pitchFamily="18" charset="-128"/>
              </a:rPr>
              <a:t>Asier Roa</a:t>
            </a:r>
          </a:p>
        </p:txBody>
      </p:sp>
    </p:spTree>
    <p:extLst>
      <p:ext uri="{BB962C8B-B14F-4D97-AF65-F5344CB8AC3E}">
        <p14:creationId xmlns:p14="http://schemas.microsoft.com/office/powerpoint/2010/main" val="38308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2862590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</a:rPr>
              <a:t>Thank you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70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3146" y="1296250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Experimental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 13C-H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4291" y="1954290"/>
            <a:ext cx="2161655" cy="1261514"/>
            <a:chOff x="2264291" y="1954290"/>
            <a:chExt cx="2161655" cy="12615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50091" y="1954290"/>
              <a:ext cx="1475855" cy="1261514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2264291" y="2591363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899265" y="2057963"/>
            <a:ext cx="1524000" cy="1524000"/>
            <a:chOff x="899265" y="2057963"/>
            <a:chExt cx="1524000" cy="1524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9265" y="2057963"/>
              <a:ext cx="1524000" cy="1524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93641" y="3084693"/>
              <a:ext cx="1135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dobe Fangsong Std R" pitchFamily="18" charset="-128"/>
                  <a:ea typeface="Adobe Fangsong Std R" pitchFamily="18" charset="-128"/>
                </a:rPr>
                <a:t>Literature</a:t>
              </a:r>
              <a:endParaRPr lang="en-US" sz="16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4425946" y="1881529"/>
            <a:ext cx="457200" cy="328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80638" y="3091009"/>
            <a:ext cx="457200" cy="338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714070" y="2914742"/>
            <a:ext cx="1681787" cy="1925070"/>
            <a:chOff x="4714070" y="2914742"/>
            <a:chExt cx="1681787" cy="192507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2471" y="2914742"/>
              <a:ext cx="1144987" cy="139210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714070" y="4316592"/>
              <a:ext cx="1681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  <a:cs typeface="Franklin Gothic Book"/>
                </a:rPr>
                <a:t>NWChem JCH Calculations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02956" y="973084"/>
            <a:ext cx="21348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Structural features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 that influence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1JCH 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7458" y="2166504"/>
            <a:ext cx="278794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Accessing the accuracy of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1JCH Calculations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12170" y="5429071"/>
            <a:ext cx="277511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Predictive Model based </a:t>
            </a: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on the above study</a:t>
            </a:r>
          </a:p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54964" y="2033929"/>
            <a:ext cx="109966" cy="895273"/>
            <a:chOff x="5554964" y="2033929"/>
            <a:chExt cx="109966" cy="895273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5554964" y="2033929"/>
              <a:ext cx="0" cy="8808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664930" y="2045946"/>
              <a:ext cx="0" cy="883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96" name="Right Brace 4095"/>
          <p:cNvSpPr/>
          <p:nvPr/>
        </p:nvSpPr>
        <p:spPr>
          <a:xfrm rot="5400000">
            <a:off x="4763621" y="1359730"/>
            <a:ext cx="457200" cy="7404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44363" y="903752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latin typeface="Adobe Fangsong Std R" pitchFamily="18" charset="-128"/>
                <a:ea typeface="Adobe Fangsong Std R" pitchFamily="18" charset="-128"/>
              </a:rPr>
              <a:t>S-Character of C (Hybridization)</a:t>
            </a:r>
          </a:p>
          <a:p>
            <a:pPr algn="r"/>
            <a:r>
              <a:rPr lang="en-US" sz="1200" b="1" dirty="0">
                <a:latin typeface="Adobe Fangsong Std R" pitchFamily="18" charset="-128"/>
                <a:ea typeface="Adobe Fangsong Std R" pitchFamily="18" charset="-128"/>
              </a:rPr>
              <a:t>Bond Length</a:t>
            </a:r>
          </a:p>
          <a:p>
            <a:pPr algn="r"/>
            <a:r>
              <a:rPr lang="en-US" sz="1200" b="1" dirty="0">
                <a:latin typeface="Adobe Fangsong Std R" pitchFamily="18" charset="-128"/>
                <a:ea typeface="Adobe Fangsong Std R" pitchFamily="18" charset="-128"/>
              </a:rPr>
              <a:t>Electronegativity of Substituents</a:t>
            </a:r>
          </a:p>
          <a:p>
            <a:pPr algn="r"/>
            <a:r>
              <a:rPr lang="en-US" sz="1200" b="1" dirty="0">
                <a:latin typeface="Adobe Fangsong Std R" pitchFamily="18" charset="-128"/>
                <a:ea typeface="Adobe Fangsong Std R" pitchFamily="18" charset="-128"/>
              </a:rPr>
              <a:t>Bond Angle / Ring Strain</a:t>
            </a:r>
          </a:p>
          <a:p>
            <a:pPr algn="r"/>
            <a:r>
              <a:rPr lang="en-US" sz="1200" b="1" dirty="0">
                <a:latin typeface="Adobe Fangsong Std R" pitchFamily="18" charset="-128"/>
                <a:ea typeface="Adobe Fangsong Std R" pitchFamily="18" charset="-128"/>
              </a:rPr>
              <a:t>Torsion angle</a:t>
            </a:r>
          </a:p>
        </p:txBody>
      </p:sp>
    </p:spTree>
    <p:extLst>
      <p:ext uri="{BB962C8B-B14F-4D97-AF65-F5344CB8AC3E}">
        <p14:creationId xmlns:p14="http://schemas.microsoft.com/office/powerpoint/2010/main" val="31359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9" grpId="0" animBg="1"/>
      <p:bldP spid="20" grpId="0" animBg="1"/>
      <p:bldP spid="4096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471558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1394" y="1981200"/>
            <a:ext cx="5803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ab initio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Computational chemistry software package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dobe Fangsong Std R" pitchFamily="18" charset="-128"/>
                <a:ea typeface="Adobe Fangsong Std R" pitchFamily="18" charset="-128"/>
              </a:rPr>
              <a:t>Developers : Pacific Northwest National Laboratory</a:t>
            </a:r>
            <a:endParaRPr lang="en-US" b="1" dirty="0">
              <a:solidFill>
                <a:srgbClr val="00B05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346" y="1600200"/>
            <a:ext cx="1371600" cy="1667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1764" y="3787538"/>
            <a:ext cx="1475855" cy="12615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5440" y="5159138"/>
            <a:ext cx="180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188 Structures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02840" y="4418294"/>
            <a:ext cx="315303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2933" y="4473337"/>
            <a:ext cx="3449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Optimization &amp; J-</a:t>
            </a:r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Calc</a:t>
            </a:r>
            <a:endParaRPr lang="en-US" sz="14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Basis Set: B3LYP / TZVP ( DFT Orbital)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Max iterations: 90</a:t>
            </a:r>
          </a:p>
          <a:p>
            <a:pPr algn="ctr"/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9617" y="3819804"/>
            <a:ext cx="1524000" cy="15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23154" y="4851361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Raw Output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7211617" y="5159138"/>
            <a:ext cx="0" cy="847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8433" y="6028176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Experimental Data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1135" y="539809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CDK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(1.5.4)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20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6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4462" y="471558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Experimental Data Set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61679" y="1371600"/>
            <a:ext cx="8153400" cy="2590800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13C-NMR- Spektroskopie 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Hans – Otto Kalinowski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Stefan Berger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Siegmar Braun</a:t>
            </a:r>
          </a:p>
          <a:p>
            <a:pPr marL="277812" lvl="1" indent="0">
              <a:buNone/>
            </a:pPr>
            <a:endParaRPr lang="en-US" sz="1800" b="1" dirty="0" smtClean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  <a:cs typeface="Franklin Gothic Book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Structure </a:t>
            </a:r>
            <a:r>
              <a:rPr lang="en-US" sz="1800" b="1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Determination Using </a:t>
            </a:r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Spectroscopic Methods</a:t>
            </a:r>
            <a:endParaRPr lang="en-US" sz="1800" b="1" dirty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  <a:cs typeface="Franklin Gothic Book"/>
            </a:endParaRP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Hans </a:t>
            </a:r>
            <a:r>
              <a:rPr lang="en-US" b="1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J. Reich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  <a:cs typeface="Charcoal CY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34" y="1342349"/>
            <a:ext cx="972890" cy="1324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010400" y="2004455"/>
            <a:ext cx="1409553" cy="1839912"/>
            <a:chOff x="7010400" y="2004455"/>
            <a:chExt cx="1409553" cy="1839912"/>
          </a:xfrm>
        </p:grpSpPr>
        <p:pic>
          <p:nvPicPr>
            <p:cNvPr id="5122" name="Picture 2" descr="C:\Users\CS76\Desktop\onlin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004455"/>
              <a:ext cx="1409553" cy="183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065799" y="3271837"/>
              <a:ext cx="1298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dobe Fangsong Std R" pitchFamily="18" charset="-128"/>
                  <a:ea typeface="Adobe Fangsong Std R" pitchFamily="18" charset="-128"/>
                </a:rPr>
                <a:t>Online Resource</a:t>
              </a:r>
              <a:endParaRPr lang="en-US" sz="12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591" y="4343400"/>
            <a:ext cx="1524000" cy="152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622" y="5410794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Raw Data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188 Structures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02" y="3410336"/>
            <a:ext cx="1092161" cy="109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05" y="4619883"/>
            <a:ext cx="1029723" cy="97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84" y="5692259"/>
            <a:ext cx="1168580" cy="94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2054664" y="4114800"/>
            <a:ext cx="101913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124" idx="1"/>
          </p:cNvCxnSpPr>
          <p:nvPr/>
        </p:nvCxnSpPr>
        <p:spPr>
          <a:xfrm>
            <a:off x="2092873" y="5086350"/>
            <a:ext cx="970632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54664" y="5334000"/>
            <a:ext cx="94272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411480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140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68589" y="542164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255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6215" y="631870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10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8658" y="377175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(SP3)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2056" y="492073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(SP2)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05327" y="598018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(SP)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37" y="4179681"/>
            <a:ext cx="2941524" cy="198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/>
      <p:bldP spid="21" grpId="0"/>
      <p:bldP spid="27" grpId="0"/>
      <p:bldP spid="28" grpId="0"/>
      <p:bldP spid="23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64" y="304800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r="11583" b="10186"/>
          <a:stretch/>
        </p:blipFill>
        <p:spPr bwMode="auto">
          <a:xfrm>
            <a:off x="625227" y="939814"/>
            <a:ext cx="1828800" cy="171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40324"/>
              </p:ext>
            </p:extLst>
          </p:nvPr>
        </p:nvGraphicFramePr>
        <p:xfrm>
          <a:off x="2971799" y="974511"/>
          <a:ext cx="5791201" cy="1280160"/>
        </p:xfrm>
        <a:graphic>
          <a:graphicData uri="http://schemas.openxmlformats.org/drawingml/2006/table">
            <a:tbl>
              <a:tblPr/>
              <a:tblGrid>
                <a:gridCol w="527222"/>
                <a:gridCol w="381000"/>
                <a:gridCol w="1150986"/>
                <a:gridCol w="1286934"/>
                <a:gridCol w="1367367"/>
                <a:gridCol w="1077692"/>
              </a:tblGrid>
              <a:tr h="38466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S.No</a:t>
                      </a:r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Hybridization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Exp</a:t>
                      </a:r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 1JCH (Hz)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NWChem 1JCH (Hz)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Error (Hz)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198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a4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123.5402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3.4598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98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a5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123.5447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3.4553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98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a6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134.2279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-7.2279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82949" y="2283023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Avg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: (381.3128) / 3  =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127.1043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97354"/>
              </p:ext>
            </p:extLst>
          </p:nvPr>
        </p:nvGraphicFramePr>
        <p:xfrm>
          <a:off x="2971800" y="2933590"/>
          <a:ext cx="5791200" cy="3112402"/>
        </p:xfrm>
        <a:graphic>
          <a:graphicData uri="http://schemas.openxmlformats.org/drawingml/2006/table">
            <a:tbl>
              <a:tblPr/>
              <a:tblGrid>
                <a:gridCol w="450314"/>
                <a:gridCol w="525366"/>
                <a:gridCol w="1125785"/>
                <a:gridCol w="1350942"/>
                <a:gridCol w="1275890"/>
                <a:gridCol w="1062903"/>
              </a:tblGrid>
              <a:tr h="39824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S.No</a:t>
                      </a:r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 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C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Hybridization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Exp</a:t>
                      </a:r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 1JCH (Hz)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NWChem 1JCH (Hz)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Error (Hz)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3336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126.2034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2.2966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336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130.1403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-1.6403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336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a8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124.9537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3.5463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336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a9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130.5677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-2.0677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22006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a10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128.535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-0.035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99784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a11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128.4248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0.0752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99784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a12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130.526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-2.026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99784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124.9716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3.5284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99784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126.2767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2.2233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336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130.0776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-1.5776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27" y="2920314"/>
            <a:ext cx="1838897" cy="180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82950" y="6106069"/>
            <a:ext cx="3312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Avg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: (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1280.677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) / 10  =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128.0677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428" y="6524370"/>
            <a:ext cx="8688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Similar </a:t>
            </a:r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Mol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ID:  33, 30, 35, 36, 37, 39, 45, 46, 47, 48, 49, 60, 62, 64, 65, 68, 71, 72, 74, 73, 75,76 ..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39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64" y="304800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5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6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245" y="1034534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NWChem ~ Experimental 1J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CH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723" y="1642078"/>
            <a:ext cx="788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Experimental_1JCH  =  4.386090  + (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0.970114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 * NWChem_Avg_1JCH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22267"/>
              </p:ext>
            </p:extLst>
          </p:nvPr>
        </p:nvGraphicFramePr>
        <p:xfrm>
          <a:off x="1371811" y="5562600"/>
          <a:ext cx="6629445" cy="7805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716697"/>
              </a:tblGrid>
              <a:tr h="313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741" y="510402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06" y="1766373"/>
            <a:ext cx="4114799" cy="350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1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1294</TotalTime>
  <Words>1472</Words>
  <Application>Microsoft Office PowerPoint</Application>
  <PresentationFormat>On-screen Show (4:3)</PresentationFormat>
  <Paragraphs>685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CS76</dc:creator>
  <cp:lastModifiedBy>CS76</cp:lastModifiedBy>
  <cp:revision>90</cp:revision>
  <dcterms:created xsi:type="dcterms:W3CDTF">2014-01-19T16:30:53Z</dcterms:created>
  <dcterms:modified xsi:type="dcterms:W3CDTF">2014-04-15T19:12:05Z</dcterms:modified>
</cp:coreProperties>
</file>