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71" r:id="rId7"/>
    <p:sldId id="264" r:id="rId8"/>
    <p:sldId id="263" r:id="rId9"/>
    <p:sldId id="265" r:id="rId10"/>
    <p:sldId id="276" r:id="rId11"/>
    <p:sldId id="268" r:id="rId12"/>
    <p:sldId id="260" r:id="rId13"/>
    <p:sldId id="283" r:id="rId14"/>
    <p:sldId id="277" r:id="rId15"/>
    <p:sldId id="285" r:id="rId16"/>
    <p:sldId id="286" r:id="rId17"/>
    <p:sldId id="278" r:id="rId18"/>
    <p:sldId id="279" r:id="rId19"/>
    <p:sldId id="280" r:id="rId20"/>
    <p:sldId id="281" r:id="rId21"/>
    <p:sldId id="289" r:id="rId22"/>
    <p:sldId id="282" r:id="rId23"/>
    <p:sldId id="287" r:id="rId24"/>
    <p:sldId id="288" r:id="rId25"/>
    <p:sldId id="26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AB0777-4C60-462E-A92C-CDAFD498799C}" type="datetimeFigureOut">
              <a:rPr lang="en-US" smtClean="0"/>
              <a:t>12/7/2021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AB0777-4C60-462E-A92C-CDAFD498799C}"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12/7/2021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Heart+failure+clinical+record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index.ph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09600" y="1295400"/>
            <a:ext cx="8077200" cy="2057400"/>
          </a:xfrm>
        </p:spPr>
        <p:txBody>
          <a:bodyPr>
            <a:normAutofit/>
          </a:bodyPr>
          <a:lstStyle/>
          <a:p>
            <a:pPr algn="ctr"/>
            <a:r>
              <a:rPr lang="en-US" dirty="0"/>
              <a:t>Heart Failures &amp; Survival Rates</a:t>
            </a:r>
          </a:p>
        </p:txBody>
      </p:sp>
      <p:sp>
        <p:nvSpPr>
          <p:cNvPr id="3" name="Subtitle 2"/>
          <p:cNvSpPr>
            <a:spLocks noGrp="1"/>
          </p:cNvSpPr>
          <p:nvPr>
            <p:ph type="subTitle" idx="4294967295"/>
          </p:nvPr>
        </p:nvSpPr>
        <p:spPr>
          <a:xfrm>
            <a:off x="533400" y="4724400"/>
            <a:ext cx="7854950" cy="1752600"/>
          </a:xfrm>
        </p:spPr>
        <p:txBody>
          <a:bodyPr/>
          <a:lstStyle/>
          <a:p>
            <a:pPr algn="l"/>
            <a:r>
              <a:rPr lang="en-US" dirty="0"/>
              <a:t>Kamaniya Chatakondu</a:t>
            </a:r>
          </a:p>
          <a:p>
            <a:pPr algn="l"/>
            <a:r>
              <a:rPr lang="en-US" dirty="0"/>
              <a:t>Alberic  De Anzi</a:t>
            </a:r>
          </a:p>
          <a:p>
            <a:pPr algn="l"/>
            <a:r>
              <a:rPr lang="en-US" dirty="0"/>
              <a:t>Santanu Mukherjee</a:t>
            </a:r>
          </a:p>
        </p:txBody>
      </p:sp>
    </p:spTree>
    <p:extLst>
      <p:ext uri="{BB962C8B-B14F-4D97-AF65-F5344CB8AC3E}">
        <p14:creationId xmlns:p14="http://schemas.microsoft.com/office/powerpoint/2010/main" val="182494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EDA (Visualizations – contd.)</a:t>
            </a:r>
          </a:p>
        </p:txBody>
      </p:sp>
      <p:pic>
        <p:nvPicPr>
          <p:cNvPr id="7" name="Picture 6">
            <a:extLst>
              <a:ext uri="{FF2B5EF4-FFF2-40B4-BE49-F238E27FC236}">
                <a16:creationId xmlns:a16="http://schemas.microsoft.com/office/drawing/2014/main" id="{239B2A17-24D7-42A8-ACA4-E568210F860C}"/>
              </a:ext>
            </a:extLst>
          </p:cNvPr>
          <p:cNvPicPr>
            <a:picLocks noChangeAspect="1"/>
          </p:cNvPicPr>
          <p:nvPr/>
        </p:nvPicPr>
        <p:blipFill>
          <a:blip r:embed="rId2"/>
          <a:stretch>
            <a:fillRect/>
          </a:stretch>
        </p:blipFill>
        <p:spPr>
          <a:xfrm>
            <a:off x="228600" y="1066800"/>
            <a:ext cx="3590855" cy="3158002"/>
          </a:xfrm>
          <a:prstGeom prst="rect">
            <a:avLst/>
          </a:prstGeom>
        </p:spPr>
      </p:pic>
      <p:pic>
        <p:nvPicPr>
          <p:cNvPr id="9" name="Picture 8">
            <a:extLst>
              <a:ext uri="{FF2B5EF4-FFF2-40B4-BE49-F238E27FC236}">
                <a16:creationId xmlns:a16="http://schemas.microsoft.com/office/drawing/2014/main" id="{56ADE66D-088F-4E21-B03A-E391B9F02D61}"/>
              </a:ext>
            </a:extLst>
          </p:cNvPr>
          <p:cNvPicPr>
            <a:picLocks noChangeAspect="1"/>
          </p:cNvPicPr>
          <p:nvPr/>
        </p:nvPicPr>
        <p:blipFill>
          <a:blip r:embed="rId3"/>
          <a:stretch>
            <a:fillRect/>
          </a:stretch>
        </p:blipFill>
        <p:spPr>
          <a:xfrm>
            <a:off x="6248401" y="1066800"/>
            <a:ext cx="2895600" cy="2908044"/>
          </a:xfrm>
          <a:prstGeom prst="rect">
            <a:avLst/>
          </a:prstGeom>
        </p:spPr>
      </p:pic>
      <p:pic>
        <p:nvPicPr>
          <p:cNvPr id="10" name="Picture 9">
            <a:extLst>
              <a:ext uri="{FF2B5EF4-FFF2-40B4-BE49-F238E27FC236}">
                <a16:creationId xmlns:a16="http://schemas.microsoft.com/office/drawing/2014/main" id="{0F42834D-AED5-4A69-A325-826688E4C79F}"/>
              </a:ext>
            </a:extLst>
          </p:cNvPr>
          <p:cNvPicPr>
            <a:picLocks noChangeAspect="1"/>
          </p:cNvPicPr>
          <p:nvPr/>
        </p:nvPicPr>
        <p:blipFill>
          <a:blip r:embed="rId4"/>
          <a:stretch>
            <a:fillRect/>
          </a:stretch>
        </p:blipFill>
        <p:spPr>
          <a:xfrm>
            <a:off x="2895601" y="3048000"/>
            <a:ext cx="3200399" cy="3468925"/>
          </a:xfrm>
          <a:prstGeom prst="rect">
            <a:avLst/>
          </a:prstGeom>
        </p:spPr>
      </p:pic>
    </p:spTree>
    <p:extLst>
      <p:ext uri="{BB962C8B-B14F-4D97-AF65-F5344CB8AC3E}">
        <p14:creationId xmlns:p14="http://schemas.microsoft.com/office/powerpoint/2010/main" val="413781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algn="l">
              <a:spcAft>
                <a:spcPts val="1200"/>
              </a:spcAft>
            </a:pPr>
            <a:r>
              <a:rPr lang="en-US" sz="2400" dirty="0"/>
              <a:t>In building the model, is at least one or more of the predictors X1, X2, . . . ,Xp significant ?</a:t>
            </a:r>
          </a:p>
          <a:p>
            <a:pPr algn="l">
              <a:spcAft>
                <a:spcPts val="1200"/>
              </a:spcAft>
            </a:pPr>
            <a:r>
              <a:rPr lang="en-US" sz="2400" dirty="0"/>
              <a:t>Do we need help from all the predictors to explain the response variable Y , or is only a subset of the predictors enough?</a:t>
            </a:r>
          </a:p>
          <a:p>
            <a:pPr algn="l">
              <a:spcAft>
                <a:spcPts val="1200"/>
              </a:spcAft>
            </a:pPr>
            <a:r>
              <a:rPr lang="en-US" sz="2400" dirty="0"/>
              <a:t>Does the model fit well with the data?</a:t>
            </a:r>
          </a:p>
          <a:p>
            <a:pPr algn="l">
              <a:spcAft>
                <a:spcPts val="1200"/>
              </a:spcAft>
            </a:pPr>
            <a:r>
              <a:rPr lang="en-US" sz="2400" dirty="0"/>
              <a:t>How accurate is the prediction given a set of predictor values ?</a:t>
            </a:r>
          </a:p>
          <a:p>
            <a:pPr marL="0" indent="0" algn="l">
              <a:buNone/>
            </a:pPr>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Research Questions</a:t>
            </a:r>
          </a:p>
        </p:txBody>
      </p:sp>
    </p:spTree>
    <p:extLst>
      <p:ext uri="{BB962C8B-B14F-4D97-AF65-F5344CB8AC3E}">
        <p14:creationId xmlns:p14="http://schemas.microsoft.com/office/powerpoint/2010/main" val="135083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Logistic Regression Results with all predictors – AIC 193.94.  The response variable is DEATH_EVENT.</a:t>
            </a:r>
          </a:p>
          <a:p>
            <a:pPr marL="91440" lvl="1" indent="0">
              <a:spcAft>
                <a:spcPts val="1200"/>
              </a:spcAft>
              <a:buNone/>
            </a:pPr>
            <a:r>
              <a:rPr lang="en-US" sz="1800" b="1" dirty="0"/>
              <a:t>Significant predictors – Ejection Fraction, Serum Creatinine, Time, Age</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Logistic Regression</a:t>
            </a:r>
          </a:p>
        </p:txBody>
      </p:sp>
      <p:pic>
        <p:nvPicPr>
          <p:cNvPr id="4" name="Picture 3">
            <a:extLst>
              <a:ext uri="{FF2B5EF4-FFF2-40B4-BE49-F238E27FC236}">
                <a16:creationId xmlns:a16="http://schemas.microsoft.com/office/drawing/2014/main" id="{F23FB7A2-D270-4F9A-8062-0D0F60E34252}"/>
              </a:ext>
            </a:extLst>
          </p:cNvPr>
          <p:cNvPicPr>
            <a:picLocks noChangeAspect="1"/>
          </p:cNvPicPr>
          <p:nvPr/>
        </p:nvPicPr>
        <p:blipFill>
          <a:blip r:embed="rId2"/>
          <a:stretch>
            <a:fillRect/>
          </a:stretch>
        </p:blipFill>
        <p:spPr>
          <a:xfrm>
            <a:off x="457200" y="2123071"/>
            <a:ext cx="7315199" cy="4710022"/>
          </a:xfrm>
          <a:prstGeom prst="rect">
            <a:avLst/>
          </a:prstGeom>
        </p:spPr>
      </p:pic>
    </p:spTree>
    <p:extLst>
      <p:ext uri="{BB962C8B-B14F-4D97-AF65-F5344CB8AC3E}">
        <p14:creationId xmlns:p14="http://schemas.microsoft.com/office/powerpoint/2010/main" val="216698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Prediction Accuracy in Logistic Regression Results with all predictors = 80.1% , Error = 19.9%</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Logistic Regression – (contd).</a:t>
            </a:r>
          </a:p>
        </p:txBody>
      </p:sp>
      <p:pic>
        <p:nvPicPr>
          <p:cNvPr id="8" name="Picture 7">
            <a:extLst>
              <a:ext uri="{FF2B5EF4-FFF2-40B4-BE49-F238E27FC236}">
                <a16:creationId xmlns:a16="http://schemas.microsoft.com/office/drawing/2014/main" id="{7DAF891F-19CB-4CFC-B0EE-03D46206A3FC}"/>
              </a:ext>
            </a:extLst>
          </p:cNvPr>
          <p:cNvPicPr>
            <a:picLocks noChangeAspect="1"/>
          </p:cNvPicPr>
          <p:nvPr/>
        </p:nvPicPr>
        <p:blipFill>
          <a:blip r:embed="rId2"/>
          <a:stretch>
            <a:fillRect/>
          </a:stretch>
        </p:blipFill>
        <p:spPr>
          <a:xfrm>
            <a:off x="304800" y="1714500"/>
            <a:ext cx="8610600" cy="5029200"/>
          </a:xfrm>
          <a:prstGeom prst="rect">
            <a:avLst/>
          </a:prstGeom>
        </p:spPr>
      </p:pic>
    </p:spTree>
    <p:extLst>
      <p:ext uri="{BB962C8B-B14F-4D97-AF65-F5344CB8AC3E}">
        <p14:creationId xmlns:p14="http://schemas.microsoft.com/office/powerpoint/2010/main" val="66713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Logistic Regression model and Results with optimized parameters as shown by the stepAIC results – AIC 186.9</a:t>
            </a:r>
          </a:p>
          <a:p>
            <a:pPr marL="91440" lvl="1" indent="0">
              <a:spcAft>
                <a:spcPts val="1200"/>
              </a:spcAft>
              <a:buNone/>
            </a:pPr>
            <a:r>
              <a:rPr lang="en-US" sz="1800" b="1" dirty="0"/>
              <a:t>Significant predictors – Ejection Fraction, Serum Creatinine, Time still the same , but the model has fewer predictors</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Logistic Regression - stepAIC</a:t>
            </a:r>
          </a:p>
        </p:txBody>
      </p:sp>
      <p:pic>
        <p:nvPicPr>
          <p:cNvPr id="6" name="Picture 5">
            <a:extLst>
              <a:ext uri="{FF2B5EF4-FFF2-40B4-BE49-F238E27FC236}">
                <a16:creationId xmlns:a16="http://schemas.microsoft.com/office/drawing/2014/main" id="{F7EC2457-002F-4661-BB89-8A8BC7D2E703}"/>
              </a:ext>
            </a:extLst>
          </p:cNvPr>
          <p:cNvPicPr>
            <a:picLocks noChangeAspect="1"/>
          </p:cNvPicPr>
          <p:nvPr/>
        </p:nvPicPr>
        <p:blipFill>
          <a:blip r:embed="rId2"/>
          <a:stretch>
            <a:fillRect/>
          </a:stretch>
        </p:blipFill>
        <p:spPr>
          <a:xfrm>
            <a:off x="457200" y="2386442"/>
            <a:ext cx="7924800" cy="4460209"/>
          </a:xfrm>
          <a:prstGeom prst="rect">
            <a:avLst/>
          </a:prstGeom>
        </p:spPr>
      </p:pic>
    </p:spTree>
    <p:extLst>
      <p:ext uri="{BB962C8B-B14F-4D97-AF65-F5344CB8AC3E}">
        <p14:creationId xmlns:p14="http://schemas.microsoft.com/office/powerpoint/2010/main" val="165763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Prediction Accuracy in Logistic Regression Results where stepAIC has chosen the optimal predictors = 86.5% , Error = 13.5%</a:t>
            </a:r>
          </a:p>
          <a:p>
            <a:pPr marL="91440" lvl="1" indent="0">
              <a:spcAft>
                <a:spcPts val="1200"/>
              </a:spcAft>
              <a:buNone/>
            </a:pPr>
            <a:endParaRPr lang="en-US" sz="1800" b="1" dirty="0"/>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fontScale="92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Logistic Regression – stepAIC (contd)</a:t>
            </a:r>
          </a:p>
        </p:txBody>
      </p:sp>
      <p:pic>
        <p:nvPicPr>
          <p:cNvPr id="4" name="Picture 3">
            <a:extLst>
              <a:ext uri="{FF2B5EF4-FFF2-40B4-BE49-F238E27FC236}">
                <a16:creationId xmlns:a16="http://schemas.microsoft.com/office/drawing/2014/main" id="{6885693F-4E16-4FD7-8092-BE452150D60F}"/>
              </a:ext>
            </a:extLst>
          </p:cNvPr>
          <p:cNvPicPr>
            <a:picLocks noChangeAspect="1"/>
          </p:cNvPicPr>
          <p:nvPr/>
        </p:nvPicPr>
        <p:blipFill>
          <a:blip r:embed="rId2"/>
          <a:stretch>
            <a:fillRect/>
          </a:stretch>
        </p:blipFill>
        <p:spPr>
          <a:xfrm>
            <a:off x="308043" y="1742062"/>
            <a:ext cx="8531157" cy="4953000"/>
          </a:xfrm>
          <a:prstGeom prst="rect">
            <a:avLst/>
          </a:prstGeom>
        </p:spPr>
      </p:pic>
    </p:spTree>
    <p:extLst>
      <p:ext uri="{BB962C8B-B14F-4D97-AF65-F5344CB8AC3E}">
        <p14:creationId xmlns:p14="http://schemas.microsoft.com/office/powerpoint/2010/main" val="113007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StepAIC will provide a model which removes multicollinearity.</a:t>
            </a:r>
          </a:p>
          <a:p>
            <a:pPr marL="91440" lvl="1" indent="0">
              <a:spcAft>
                <a:spcPts val="1200"/>
              </a:spcAft>
              <a:buNone/>
            </a:pPr>
            <a:r>
              <a:rPr lang="en-US" sz="1800" b="1" dirty="0"/>
              <a:t>However, the VIF function on the original model (with all parameters) still shows that the values are less than 2.5 , which means there is no “Multicollinearity” in the entire dataset.</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fontScale="92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Logistic Regression – Multicollinearity</a:t>
            </a:r>
          </a:p>
        </p:txBody>
      </p:sp>
      <p:pic>
        <p:nvPicPr>
          <p:cNvPr id="9" name="Picture 8">
            <a:extLst>
              <a:ext uri="{FF2B5EF4-FFF2-40B4-BE49-F238E27FC236}">
                <a16:creationId xmlns:a16="http://schemas.microsoft.com/office/drawing/2014/main" id="{E71AB57C-FA06-49A0-9B97-B47F06F7FE8E}"/>
              </a:ext>
            </a:extLst>
          </p:cNvPr>
          <p:cNvPicPr>
            <a:picLocks noChangeAspect="1"/>
          </p:cNvPicPr>
          <p:nvPr/>
        </p:nvPicPr>
        <p:blipFill>
          <a:blip r:embed="rId2"/>
          <a:stretch>
            <a:fillRect/>
          </a:stretch>
        </p:blipFill>
        <p:spPr>
          <a:xfrm>
            <a:off x="381000" y="2438400"/>
            <a:ext cx="8458200" cy="3224226"/>
          </a:xfrm>
          <a:prstGeom prst="rect">
            <a:avLst/>
          </a:prstGeom>
        </p:spPr>
      </p:pic>
    </p:spTree>
    <p:extLst>
      <p:ext uri="{BB962C8B-B14F-4D97-AF65-F5344CB8AC3E}">
        <p14:creationId xmlns:p14="http://schemas.microsoft.com/office/powerpoint/2010/main" val="5202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ROC curve showing that to attain the optimal True Positive Rate  and False Positive rate is when the probability of success is &gt; 0.5 – this is the point where the prediction accuracy is highest .</a:t>
            </a:r>
          </a:p>
          <a:p>
            <a:pPr marL="91440" lvl="1" indent="0">
              <a:spcAft>
                <a:spcPts val="1200"/>
              </a:spcAft>
              <a:buNone/>
            </a:pPr>
            <a:r>
              <a:rPr lang="en-US" sz="1800" b="1" dirty="0"/>
              <a:t>The AUC (area under the curve) calculated is 0.80 in that scenario.</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Logistic Regression – ROC and AUC</a:t>
            </a:r>
          </a:p>
        </p:txBody>
      </p:sp>
      <p:pic>
        <p:nvPicPr>
          <p:cNvPr id="4" name="Picture 3">
            <a:extLst>
              <a:ext uri="{FF2B5EF4-FFF2-40B4-BE49-F238E27FC236}">
                <a16:creationId xmlns:a16="http://schemas.microsoft.com/office/drawing/2014/main" id="{84E8C73D-8305-473A-9700-BA665188879C}"/>
              </a:ext>
            </a:extLst>
          </p:cNvPr>
          <p:cNvPicPr>
            <a:picLocks noChangeAspect="1"/>
          </p:cNvPicPr>
          <p:nvPr/>
        </p:nvPicPr>
        <p:blipFill>
          <a:blip r:embed="rId2"/>
          <a:stretch>
            <a:fillRect/>
          </a:stretch>
        </p:blipFill>
        <p:spPr>
          <a:xfrm>
            <a:off x="457200" y="2390982"/>
            <a:ext cx="7848600" cy="4352718"/>
          </a:xfrm>
          <a:prstGeom prst="rect">
            <a:avLst/>
          </a:prstGeom>
        </p:spPr>
      </p:pic>
    </p:spTree>
    <p:extLst>
      <p:ext uri="{BB962C8B-B14F-4D97-AF65-F5344CB8AC3E}">
        <p14:creationId xmlns:p14="http://schemas.microsoft.com/office/powerpoint/2010/main" val="386240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Prediction Accuracy in LDA = 76.9% , Error = 23.1%</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LDA</a:t>
            </a:r>
          </a:p>
        </p:txBody>
      </p:sp>
      <p:pic>
        <p:nvPicPr>
          <p:cNvPr id="6" name="Picture 5">
            <a:extLst>
              <a:ext uri="{FF2B5EF4-FFF2-40B4-BE49-F238E27FC236}">
                <a16:creationId xmlns:a16="http://schemas.microsoft.com/office/drawing/2014/main" id="{017902A5-0CE4-403D-A9BD-B3FE96322CAA}"/>
              </a:ext>
            </a:extLst>
          </p:cNvPr>
          <p:cNvPicPr>
            <a:picLocks noChangeAspect="1"/>
          </p:cNvPicPr>
          <p:nvPr/>
        </p:nvPicPr>
        <p:blipFill>
          <a:blip r:embed="rId2"/>
          <a:stretch>
            <a:fillRect/>
          </a:stretch>
        </p:blipFill>
        <p:spPr>
          <a:xfrm>
            <a:off x="304800" y="1714500"/>
            <a:ext cx="8610600" cy="4704160"/>
          </a:xfrm>
          <a:prstGeom prst="rect">
            <a:avLst/>
          </a:prstGeom>
        </p:spPr>
      </p:pic>
    </p:spTree>
    <p:extLst>
      <p:ext uri="{BB962C8B-B14F-4D97-AF65-F5344CB8AC3E}">
        <p14:creationId xmlns:p14="http://schemas.microsoft.com/office/powerpoint/2010/main" val="414361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Prediction Accuracy in QDA = 78.8% , Error = 21.2%</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QDA</a:t>
            </a:r>
          </a:p>
        </p:txBody>
      </p:sp>
      <p:pic>
        <p:nvPicPr>
          <p:cNvPr id="4" name="Picture 3">
            <a:extLst>
              <a:ext uri="{FF2B5EF4-FFF2-40B4-BE49-F238E27FC236}">
                <a16:creationId xmlns:a16="http://schemas.microsoft.com/office/drawing/2014/main" id="{69EE09A6-0F5F-4FA3-8E66-B384EE46EBFA}"/>
              </a:ext>
            </a:extLst>
          </p:cNvPr>
          <p:cNvPicPr>
            <a:picLocks noChangeAspect="1"/>
          </p:cNvPicPr>
          <p:nvPr/>
        </p:nvPicPr>
        <p:blipFill>
          <a:blip r:embed="rId2"/>
          <a:stretch>
            <a:fillRect/>
          </a:stretch>
        </p:blipFill>
        <p:spPr>
          <a:xfrm>
            <a:off x="228600" y="1714500"/>
            <a:ext cx="8686800" cy="4850650"/>
          </a:xfrm>
          <a:prstGeom prst="rect">
            <a:avLst/>
          </a:prstGeom>
        </p:spPr>
      </p:pic>
    </p:spTree>
    <p:extLst>
      <p:ext uri="{BB962C8B-B14F-4D97-AF65-F5344CB8AC3E}">
        <p14:creationId xmlns:p14="http://schemas.microsoft.com/office/powerpoint/2010/main" val="299279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540750" cy="5638800"/>
          </a:xfrm>
        </p:spPr>
        <p:txBody>
          <a:bodyPr>
            <a:normAutofit/>
          </a:bodyPr>
          <a:lstStyle/>
          <a:p>
            <a:pPr algn="l">
              <a:spcAft>
                <a:spcPts val="1200"/>
              </a:spcAft>
            </a:pPr>
            <a:r>
              <a:rPr lang="en-US" sz="2400" dirty="0"/>
              <a:t>History</a:t>
            </a:r>
          </a:p>
          <a:p>
            <a:pPr algn="l">
              <a:spcAft>
                <a:spcPts val="1200"/>
              </a:spcAft>
            </a:pPr>
            <a:r>
              <a:rPr lang="en-US" sz="2400" dirty="0"/>
              <a:t>Objective</a:t>
            </a:r>
          </a:p>
          <a:p>
            <a:pPr algn="l">
              <a:spcAft>
                <a:spcPts val="1200"/>
              </a:spcAft>
            </a:pPr>
            <a:r>
              <a:rPr lang="en-US" sz="2400" dirty="0"/>
              <a:t>Scope</a:t>
            </a:r>
          </a:p>
          <a:p>
            <a:pPr algn="l">
              <a:spcAft>
                <a:spcPts val="1200"/>
              </a:spcAft>
            </a:pPr>
            <a:r>
              <a:rPr lang="en-US" sz="2400" dirty="0"/>
              <a:t>Data Source</a:t>
            </a:r>
          </a:p>
          <a:p>
            <a:pPr algn="l">
              <a:spcAft>
                <a:spcPts val="1200"/>
              </a:spcAft>
            </a:pPr>
            <a:r>
              <a:rPr lang="en-US" sz="2400" dirty="0"/>
              <a:t>Exploratory Data Analysis</a:t>
            </a:r>
          </a:p>
          <a:p>
            <a:pPr>
              <a:spcAft>
                <a:spcPts val="1200"/>
              </a:spcAft>
            </a:pPr>
            <a:r>
              <a:rPr lang="en-US" sz="2400" dirty="0"/>
              <a:t>Research Questions / Possible Solutions</a:t>
            </a:r>
          </a:p>
          <a:p>
            <a:pPr algn="l">
              <a:spcAft>
                <a:spcPts val="1200"/>
              </a:spcAft>
            </a:pPr>
            <a:r>
              <a:rPr lang="en-US" sz="2400" dirty="0"/>
              <a:t>Data Modelling</a:t>
            </a:r>
          </a:p>
          <a:p>
            <a:pPr algn="l">
              <a:spcAft>
                <a:spcPts val="1200"/>
              </a:spcAft>
            </a:pPr>
            <a:r>
              <a:rPr lang="en-US" sz="2400" dirty="0"/>
              <a:t>Insights</a:t>
            </a:r>
          </a:p>
          <a:p>
            <a:pPr algn="l">
              <a:spcAft>
                <a:spcPts val="1200"/>
              </a:spcAft>
            </a:pPr>
            <a:r>
              <a:rPr lang="en-US" sz="2400" dirty="0"/>
              <a:t>Conclusion</a:t>
            </a:r>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Contents</a:t>
            </a:r>
          </a:p>
        </p:txBody>
      </p:sp>
    </p:spTree>
    <p:extLst>
      <p:ext uri="{BB962C8B-B14F-4D97-AF65-F5344CB8AC3E}">
        <p14:creationId xmlns:p14="http://schemas.microsoft.com/office/powerpoint/2010/main" val="3008229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91440" lvl="1" indent="0">
              <a:spcAft>
                <a:spcPts val="1200"/>
              </a:spcAft>
              <a:buNone/>
            </a:pPr>
            <a:r>
              <a:rPr lang="en-US" sz="1800" b="1" dirty="0"/>
              <a:t>Typically, (k=16) is chosen as the square root of number of rows of the training data set.</a:t>
            </a:r>
          </a:p>
          <a:p>
            <a:pPr marL="91440" lvl="1" indent="0">
              <a:spcAft>
                <a:spcPts val="1200"/>
              </a:spcAft>
              <a:buNone/>
            </a:pPr>
            <a:r>
              <a:rPr lang="en-US" sz="1800" b="1" dirty="0"/>
              <a:t>Prediction Accuracy in KNN = 96% , Error = 4%</a:t>
            </a:r>
          </a:p>
          <a:p>
            <a:pPr marL="393192" lvl="1" indent="0">
              <a:spcAft>
                <a:spcPts val="1200"/>
              </a:spcAft>
              <a:buNone/>
            </a:pPr>
            <a:endParaRPr lang="en-US" sz="1800" b="1"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KNN (k=16)</a:t>
            </a:r>
          </a:p>
        </p:txBody>
      </p:sp>
      <p:pic>
        <p:nvPicPr>
          <p:cNvPr id="6" name="Picture 5">
            <a:extLst>
              <a:ext uri="{FF2B5EF4-FFF2-40B4-BE49-F238E27FC236}">
                <a16:creationId xmlns:a16="http://schemas.microsoft.com/office/drawing/2014/main" id="{D7B46E7B-3C8C-460E-AB0F-5F1E483B0468}"/>
              </a:ext>
            </a:extLst>
          </p:cNvPr>
          <p:cNvPicPr>
            <a:picLocks noChangeAspect="1"/>
          </p:cNvPicPr>
          <p:nvPr/>
        </p:nvPicPr>
        <p:blipFill>
          <a:blip r:embed="rId2"/>
          <a:stretch>
            <a:fillRect/>
          </a:stretch>
        </p:blipFill>
        <p:spPr>
          <a:xfrm>
            <a:off x="335604" y="2024490"/>
            <a:ext cx="8579796" cy="4812433"/>
          </a:xfrm>
          <a:prstGeom prst="rect">
            <a:avLst/>
          </a:prstGeom>
        </p:spPr>
      </p:pic>
    </p:spTree>
    <p:extLst>
      <p:ext uri="{BB962C8B-B14F-4D97-AF65-F5344CB8AC3E}">
        <p14:creationId xmlns:p14="http://schemas.microsoft.com/office/powerpoint/2010/main" val="47024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0" indent="0" algn="l">
              <a:spcAft>
                <a:spcPts val="1200"/>
              </a:spcAft>
              <a:buNone/>
            </a:pPr>
            <a:r>
              <a:rPr lang="en-US" dirty="0"/>
              <a:t>Table comparing the various models listing the Prediction Accuracy and Error Rate </a:t>
            </a:r>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Comparison of models</a:t>
            </a:r>
          </a:p>
        </p:txBody>
      </p:sp>
      <p:graphicFrame>
        <p:nvGraphicFramePr>
          <p:cNvPr id="2" name="Table 3">
            <a:extLst>
              <a:ext uri="{FF2B5EF4-FFF2-40B4-BE49-F238E27FC236}">
                <a16:creationId xmlns:a16="http://schemas.microsoft.com/office/drawing/2014/main" id="{0A7594BA-3612-4021-B16A-612F5381549D}"/>
              </a:ext>
            </a:extLst>
          </p:cNvPr>
          <p:cNvGraphicFramePr>
            <a:graphicFrameLocks noGrp="1"/>
          </p:cNvGraphicFramePr>
          <p:nvPr>
            <p:extLst>
              <p:ext uri="{D42A27DB-BD31-4B8C-83A1-F6EECF244321}">
                <p14:modId xmlns:p14="http://schemas.microsoft.com/office/powerpoint/2010/main" val="2987521141"/>
              </p:ext>
            </p:extLst>
          </p:nvPr>
        </p:nvGraphicFramePr>
        <p:xfrm>
          <a:off x="304800" y="2118360"/>
          <a:ext cx="8458200" cy="3368040"/>
        </p:xfrm>
        <a:graphic>
          <a:graphicData uri="http://schemas.openxmlformats.org/drawingml/2006/table">
            <a:tbl>
              <a:tblPr firstRow="1" bandRow="1">
                <a:tableStyleId>{5C22544A-7EE6-4342-B048-85BDC9FD1C3A}</a:tableStyleId>
              </a:tblPr>
              <a:tblGrid>
                <a:gridCol w="4347673">
                  <a:extLst>
                    <a:ext uri="{9D8B030D-6E8A-4147-A177-3AD203B41FA5}">
                      <a16:colId xmlns:a16="http://schemas.microsoft.com/office/drawing/2014/main" val="2833833169"/>
                    </a:ext>
                  </a:extLst>
                </a:gridCol>
                <a:gridCol w="2529555">
                  <a:extLst>
                    <a:ext uri="{9D8B030D-6E8A-4147-A177-3AD203B41FA5}">
                      <a16:colId xmlns:a16="http://schemas.microsoft.com/office/drawing/2014/main" val="3774273786"/>
                    </a:ext>
                  </a:extLst>
                </a:gridCol>
                <a:gridCol w="1580972">
                  <a:extLst>
                    <a:ext uri="{9D8B030D-6E8A-4147-A177-3AD203B41FA5}">
                      <a16:colId xmlns:a16="http://schemas.microsoft.com/office/drawing/2014/main" val="2949880627"/>
                    </a:ext>
                  </a:extLst>
                </a:gridCol>
              </a:tblGrid>
              <a:tr h="561340">
                <a:tc>
                  <a:txBody>
                    <a:bodyPr/>
                    <a:lstStyle/>
                    <a:p>
                      <a:r>
                        <a:rPr lang="en-US" dirty="0"/>
                        <a:t>Model</a:t>
                      </a:r>
                    </a:p>
                  </a:txBody>
                  <a:tcPr/>
                </a:tc>
                <a:tc>
                  <a:txBody>
                    <a:bodyPr/>
                    <a:lstStyle/>
                    <a:p>
                      <a:r>
                        <a:rPr lang="en-US" dirty="0"/>
                        <a:t>Prediction Accuracy</a:t>
                      </a:r>
                    </a:p>
                  </a:txBody>
                  <a:tcPr/>
                </a:tc>
                <a:tc>
                  <a:txBody>
                    <a:bodyPr/>
                    <a:lstStyle/>
                    <a:p>
                      <a:r>
                        <a:rPr lang="en-US" dirty="0"/>
                        <a:t>Error Rate</a:t>
                      </a:r>
                    </a:p>
                  </a:txBody>
                  <a:tcPr/>
                </a:tc>
                <a:extLst>
                  <a:ext uri="{0D108BD9-81ED-4DB2-BD59-A6C34878D82A}">
                    <a16:rowId xmlns:a16="http://schemas.microsoft.com/office/drawing/2014/main" val="2938990145"/>
                  </a:ext>
                </a:extLst>
              </a:tr>
              <a:tr h="561340">
                <a:tc>
                  <a:txBody>
                    <a:bodyPr/>
                    <a:lstStyle/>
                    <a:p>
                      <a:pPr algn="ctr"/>
                      <a:r>
                        <a:rPr lang="en-US" dirty="0"/>
                        <a:t>Logistic Regression</a:t>
                      </a:r>
                    </a:p>
                  </a:txBody>
                  <a:tcPr/>
                </a:tc>
                <a:tc>
                  <a:txBody>
                    <a:bodyPr/>
                    <a:lstStyle/>
                    <a:p>
                      <a:pPr algn="ctr"/>
                      <a:r>
                        <a:rPr lang="en-US" dirty="0"/>
                        <a:t>80.1%</a:t>
                      </a:r>
                    </a:p>
                  </a:txBody>
                  <a:tcPr/>
                </a:tc>
                <a:tc>
                  <a:txBody>
                    <a:bodyPr/>
                    <a:lstStyle/>
                    <a:p>
                      <a:pPr algn="ctr"/>
                      <a:r>
                        <a:rPr lang="en-US" dirty="0"/>
                        <a:t>19.9%</a:t>
                      </a:r>
                    </a:p>
                  </a:txBody>
                  <a:tcPr/>
                </a:tc>
                <a:extLst>
                  <a:ext uri="{0D108BD9-81ED-4DB2-BD59-A6C34878D82A}">
                    <a16:rowId xmlns:a16="http://schemas.microsoft.com/office/drawing/2014/main" val="1957195604"/>
                  </a:ext>
                </a:extLst>
              </a:tr>
              <a:tr h="561340">
                <a:tc>
                  <a:txBody>
                    <a:bodyPr/>
                    <a:lstStyle/>
                    <a:p>
                      <a:pPr algn="ctr"/>
                      <a:r>
                        <a:rPr lang="en-US" dirty="0"/>
                        <a:t>Optimized Logistic Regression(stepAIC)</a:t>
                      </a:r>
                    </a:p>
                  </a:txBody>
                  <a:tcPr/>
                </a:tc>
                <a:tc>
                  <a:txBody>
                    <a:bodyPr/>
                    <a:lstStyle/>
                    <a:p>
                      <a:pPr algn="ctr"/>
                      <a:r>
                        <a:rPr lang="en-US" dirty="0"/>
                        <a:t>86.5%</a:t>
                      </a:r>
                    </a:p>
                  </a:txBody>
                  <a:tcPr/>
                </a:tc>
                <a:tc>
                  <a:txBody>
                    <a:bodyPr/>
                    <a:lstStyle/>
                    <a:p>
                      <a:pPr algn="ctr"/>
                      <a:r>
                        <a:rPr lang="en-US" dirty="0"/>
                        <a:t>13.5%</a:t>
                      </a:r>
                    </a:p>
                  </a:txBody>
                  <a:tcPr/>
                </a:tc>
                <a:extLst>
                  <a:ext uri="{0D108BD9-81ED-4DB2-BD59-A6C34878D82A}">
                    <a16:rowId xmlns:a16="http://schemas.microsoft.com/office/drawing/2014/main" val="1371309822"/>
                  </a:ext>
                </a:extLst>
              </a:tr>
              <a:tr h="561340">
                <a:tc>
                  <a:txBody>
                    <a:bodyPr/>
                    <a:lstStyle/>
                    <a:p>
                      <a:pPr algn="ctr"/>
                      <a:r>
                        <a:rPr lang="en-US" dirty="0"/>
                        <a:t>LDA</a:t>
                      </a:r>
                    </a:p>
                  </a:txBody>
                  <a:tcPr/>
                </a:tc>
                <a:tc>
                  <a:txBody>
                    <a:bodyPr/>
                    <a:lstStyle/>
                    <a:p>
                      <a:pPr algn="ctr"/>
                      <a:r>
                        <a:rPr lang="en-US" dirty="0"/>
                        <a:t>76.9%</a:t>
                      </a:r>
                    </a:p>
                  </a:txBody>
                  <a:tcPr/>
                </a:tc>
                <a:tc>
                  <a:txBody>
                    <a:bodyPr/>
                    <a:lstStyle/>
                    <a:p>
                      <a:pPr algn="ctr"/>
                      <a:r>
                        <a:rPr lang="en-US" dirty="0"/>
                        <a:t>23.1%</a:t>
                      </a:r>
                    </a:p>
                  </a:txBody>
                  <a:tcPr/>
                </a:tc>
                <a:extLst>
                  <a:ext uri="{0D108BD9-81ED-4DB2-BD59-A6C34878D82A}">
                    <a16:rowId xmlns:a16="http://schemas.microsoft.com/office/drawing/2014/main" val="2651841774"/>
                  </a:ext>
                </a:extLst>
              </a:tr>
              <a:tr h="561340">
                <a:tc>
                  <a:txBody>
                    <a:bodyPr/>
                    <a:lstStyle/>
                    <a:p>
                      <a:pPr algn="ctr"/>
                      <a:r>
                        <a:rPr lang="en-US" dirty="0"/>
                        <a:t>QDA</a:t>
                      </a:r>
                    </a:p>
                  </a:txBody>
                  <a:tcPr/>
                </a:tc>
                <a:tc>
                  <a:txBody>
                    <a:bodyPr/>
                    <a:lstStyle/>
                    <a:p>
                      <a:pPr algn="ctr"/>
                      <a:r>
                        <a:rPr lang="en-US" dirty="0"/>
                        <a:t>78.8%</a:t>
                      </a:r>
                    </a:p>
                  </a:txBody>
                  <a:tcPr/>
                </a:tc>
                <a:tc>
                  <a:txBody>
                    <a:bodyPr/>
                    <a:lstStyle/>
                    <a:p>
                      <a:pPr algn="ctr"/>
                      <a:r>
                        <a:rPr lang="en-US" dirty="0"/>
                        <a:t>21.2%</a:t>
                      </a:r>
                    </a:p>
                  </a:txBody>
                  <a:tcPr/>
                </a:tc>
                <a:extLst>
                  <a:ext uri="{0D108BD9-81ED-4DB2-BD59-A6C34878D82A}">
                    <a16:rowId xmlns:a16="http://schemas.microsoft.com/office/drawing/2014/main" val="2737021490"/>
                  </a:ext>
                </a:extLst>
              </a:tr>
              <a:tr h="561340">
                <a:tc>
                  <a:txBody>
                    <a:bodyPr/>
                    <a:lstStyle/>
                    <a:p>
                      <a:pPr algn="ctr"/>
                      <a:r>
                        <a:rPr lang="en-US" dirty="0"/>
                        <a:t>KNN (k=16)</a:t>
                      </a:r>
                    </a:p>
                  </a:txBody>
                  <a:tcPr/>
                </a:tc>
                <a:tc>
                  <a:txBody>
                    <a:bodyPr/>
                    <a:lstStyle/>
                    <a:p>
                      <a:pPr algn="ctr"/>
                      <a:r>
                        <a:rPr lang="en-US" dirty="0"/>
                        <a:t>96%</a:t>
                      </a:r>
                    </a:p>
                  </a:txBody>
                  <a:tcPr/>
                </a:tc>
                <a:tc>
                  <a:txBody>
                    <a:bodyPr/>
                    <a:lstStyle/>
                    <a:p>
                      <a:pPr algn="ctr"/>
                      <a:r>
                        <a:rPr lang="en-US" dirty="0"/>
                        <a:t>4%</a:t>
                      </a:r>
                    </a:p>
                  </a:txBody>
                  <a:tcPr/>
                </a:tc>
                <a:extLst>
                  <a:ext uri="{0D108BD9-81ED-4DB2-BD59-A6C34878D82A}">
                    <a16:rowId xmlns:a16="http://schemas.microsoft.com/office/drawing/2014/main" val="3006779446"/>
                  </a:ext>
                </a:extLst>
              </a:tr>
            </a:tbl>
          </a:graphicData>
        </a:graphic>
      </p:graphicFrame>
    </p:spTree>
    <p:extLst>
      <p:ext uri="{BB962C8B-B14F-4D97-AF65-F5344CB8AC3E}">
        <p14:creationId xmlns:p14="http://schemas.microsoft.com/office/powerpoint/2010/main" val="84951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lnSpcReduction="10000"/>
          </a:bodyPr>
          <a:lstStyle/>
          <a:p>
            <a:pPr algn="l">
              <a:spcAft>
                <a:spcPts val="1200"/>
              </a:spcAft>
            </a:pPr>
            <a:r>
              <a:rPr lang="en-US" sz="2400" dirty="0"/>
              <a:t>Yes, the logistic regression model shows us that there are 4 predictors (viz. ejection fraction, serum creatinine, time, age) that are significant at alpha =0.05.</a:t>
            </a:r>
          </a:p>
          <a:p>
            <a:pPr algn="l">
              <a:spcAft>
                <a:spcPts val="1200"/>
              </a:spcAft>
            </a:pPr>
            <a:r>
              <a:rPr lang="en-US" sz="2400" dirty="0"/>
              <a:t>The results of the stepAIC  shows that a </a:t>
            </a:r>
            <a:r>
              <a:rPr lang="en-US" sz="2400" b="1" dirty="0"/>
              <a:t>subset</a:t>
            </a:r>
            <a:r>
              <a:rPr lang="en-US" sz="2400" dirty="0"/>
              <a:t> of all the predictors can explain the response variable (Death Event) adequately.</a:t>
            </a:r>
          </a:p>
          <a:p>
            <a:pPr algn="l">
              <a:spcAft>
                <a:spcPts val="1200"/>
              </a:spcAft>
            </a:pPr>
            <a:r>
              <a:rPr lang="en-US" sz="2400" dirty="0"/>
              <a:t>The model does fit well with the data as the accuracy of the prediction based on the Logistic regression model is 86.5%.</a:t>
            </a:r>
          </a:p>
          <a:p>
            <a:pPr algn="l">
              <a:spcAft>
                <a:spcPts val="1200"/>
              </a:spcAft>
            </a:pPr>
            <a:r>
              <a:rPr lang="en-US" sz="2400" dirty="0"/>
              <a:t>The team ran other classification models like LDA , QDA and KNN.</a:t>
            </a:r>
          </a:p>
          <a:p>
            <a:pPr algn="l">
              <a:spcAft>
                <a:spcPts val="1200"/>
              </a:spcAft>
            </a:pPr>
            <a:r>
              <a:rPr lang="en-US" sz="2400" dirty="0"/>
              <a:t>The KNN model with k=16 gave a prediction accuracy of 96%.</a:t>
            </a:r>
          </a:p>
          <a:p>
            <a:pPr algn="l">
              <a:spcAft>
                <a:spcPts val="1200"/>
              </a:spcAft>
            </a:pPr>
            <a:r>
              <a:rPr lang="en-US" sz="2400" dirty="0"/>
              <a:t>There is no multicollinearity amongst the predictors.</a:t>
            </a:r>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Results</a:t>
            </a:r>
          </a:p>
        </p:txBody>
      </p:sp>
    </p:spTree>
    <p:extLst>
      <p:ext uri="{BB962C8B-B14F-4D97-AF65-F5344CB8AC3E}">
        <p14:creationId xmlns:p14="http://schemas.microsoft.com/office/powerpoint/2010/main" val="1042131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algn="l">
              <a:spcAft>
                <a:spcPts val="1200"/>
              </a:spcAft>
            </a:pPr>
            <a:r>
              <a:rPr lang="en-US" sz="2000" dirty="0"/>
              <a:t>Based on the logistic model , we see that Diabetes, Smoking, High Blood Pressure, Anemia, Platelets are not significant for the Death_Event.</a:t>
            </a:r>
          </a:p>
          <a:p>
            <a:pPr algn="l">
              <a:spcAft>
                <a:spcPts val="1200"/>
              </a:spcAft>
            </a:pPr>
            <a:r>
              <a:rPr lang="en-US" sz="2000" dirty="0"/>
              <a:t>Although “Age” is a significant variable based on the model, it cannot be controlled or tuned. </a:t>
            </a:r>
          </a:p>
          <a:p>
            <a:pPr algn="l">
              <a:spcAft>
                <a:spcPts val="1200"/>
              </a:spcAft>
            </a:pPr>
            <a:r>
              <a:rPr lang="en-US" sz="2000" dirty="0"/>
              <a:t>The best model shows there is no multicollinearity, but the fact is that all these data represents patients that had heart failures suggests that there is relationship between the predictors.</a:t>
            </a:r>
          </a:p>
          <a:p>
            <a:pPr algn="l">
              <a:spcAft>
                <a:spcPts val="1200"/>
              </a:spcAft>
            </a:pPr>
            <a:r>
              <a:rPr lang="en-US" sz="2000" dirty="0"/>
              <a:t>Platelets are not labelled as significant, but ejection fraction is labelled as significant for the response variable “Death_Event”. </a:t>
            </a:r>
          </a:p>
          <a:p>
            <a:pPr algn="l">
              <a:spcAft>
                <a:spcPts val="1200"/>
              </a:spcAft>
            </a:pPr>
            <a:r>
              <a:rPr lang="en-US" sz="2000" dirty="0"/>
              <a:t>The dataset size is only 299 and with only 13 predictors. A larger dataset would help for more reliable results.</a:t>
            </a:r>
          </a:p>
          <a:p>
            <a:pPr algn="l">
              <a:spcAft>
                <a:spcPts val="1200"/>
              </a:spcAft>
            </a:pPr>
            <a:r>
              <a:rPr lang="en-US" sz="2000" dirty="0"/>
              <a:t>Additional predictors like height, weight, BMI and occupation would greatly help in mitigating risk factors related to patients with heart diseases.</a:t>
            </a:r>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Insights</a:t>
            </a:r>
          </a:p>
        </p:txBody>
      </p:sp>
    </p:spTree>
    <p:extLst>
      <p:ext uri="{BB962C8B-B14F-4D97-AF65-F5344CB8AC3E}">
        <p14:creationId xmlns:p14="http://schemas.microsoft.com/office/powerpoint/2010/main" val="2265639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algn="l">
              <a:spcAft>
                <a:spcPts val="1200"/>
              </a:spcAft>
            </a:pPr>
            <a:r>
              <a:rPr lang="en-US" sz="2000" dirty="0"/>
              <a:t>KNN (k=16) may be the model of choice as it has the highest prediction accuracy (96%).</a:t>
            </a:r>
          </a:p>
          <a:p>
            <a:pPr>
              <a:spcAft>
                <a:spcPts val="1200"/>
              </a:spcAft>
            </a:pPr>
            <a:r>
              <a:rPr lang="en-US" sz="2000" dirty="0"/>
              <a:t>Need to run other KNN models with different K values to validate that this is the best model considering the consequences of overfitting and underfitting.</a:t>
            </a:r>
          </a:p>
          <a:p>
            <a:pPr>
              <a:spcAft>
                <a:spcPts val="1200"/>
              </a:spcAft>
            </a:pPr>
            <a:r>
              <a:rPr lang="en-US" sz="2000" dirty="0"/>
              <a:t>Logistic Regression model is a close second in terms of prediction accuracy (86.5%). We need to run the model with more data that includes more predictors.</a:t>
            </a:r>
          </a:p>
          <a:p>
            <a:pPr algn="l">
              <a:spcAft>
                <a:spcPts val="1200"/>
              </a:spcAft>
            </a:pPr>
            <a:r>
              <a:rPr lang="en-US" sz="2000" dirty="0"/>
              <a:t>More data (&gt; 299 records) and analysis is recommended before we justify the accuracy of the predictions with the Logistic Model or KNN. Need to gather larger datasets and additional predictors to have better predictions.</a:t>
            </a:r>
          </a:p>
          <a:p>
            <a:pPr>
              <a:spcAft>
                <a:spcPts val="1200"/>
              </a:spcAft>
            </a:pPr>
            <a:r>
              <a:rPr lang="en-US" sz="2000"/>
              <a:t>Optimal variable Selection with more attributes can lead us to different model selection as well.</a:t>
            </a:r>
            <a:endParaRPr lang="en-US" sz="2000"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Conclusion</a:t>
            </a:r>
          </a:p>
        </p:txBody>
      </p:sp>
    </p:spTree>
    <p:extLst>
      <p:ext uri="{BB962C8B-B14F-4D97-AF65-F5344CB8AC3E}">
        <p14:creationId xmlns:p14="http://schemas.microsoft.com/office/powerpoint/2010/main" val="3588307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393192" lvl="1" indent="0">
              <a:spcAft>
                <a:spcPts val="1200"/>
              </a:spcAft>
              <a:buNone/>
            </a:pPr>
            <a:endParaRPr lang="en-US" sz="2000" dirty="0"/>
          </a:p>
          <a:p>
            <a:pPr algn="l">
              <a:spcAft>
                <a:spcPts val="1200"/>
              </a:spcAft>
            </a:pPr>
            <a:endParaRPr lang="en-US" sz="2000" b="1" dirty="0"/>
          </a:p>
          <a:p>
            <a:pPr marL="0" indent="0" algn="ctr">
              <a:buNone/>
            </a:pPr>
            <a:r>
              <a:rPr lang="en-US" sz="8000" dirty="0"/>
              <a:t>Q &amp; A</a:t>
            </a:r>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US" sz="4800" dirty="0"/>
          </a:p>
        </p:txBody>
      </p:sp>
    </p:spTree>
    <p:extLst>
      <p:ext uri="{BB962C8B-B14F-4D97-AF65-F5344CB8AC3E}">
        <p14:creationId xmlns:p14="http://schemas.microsoft.com/office/powerpoint/2010/main" val="241121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540750" cy="5638800"/>
          </a:xfrm>
        </p:spPr>
        <p:txBody>
          <a:bodyPr>
            <a:normAutofit/>
          </a:bodyPr>
          <a:lstStyle/>
          <a:p>
            <a:pPr algn="l">
              <a:spcAft>
                <a:spcPts val="1200"/>
              </a:spcAft>
            </a:pPr>
            <a:r>
              <a:rPr lang="en-US" sz="1800" b="0" i="0" dirty="0">
                <a:solidFill>
                  <a:srgbClr val="202124"/>
                </a:solidFill>
                <a:effectLst/>
              </a:rPr>
              <a:t>Heart disease is the leading cause of death for men, women in the United States. </a:t>
            </a:r>
          </a:p>
          <a:p>
            <a:pPr algn="l">
              <a:spcAft>
                <a:spcPts val="1200"/>
              </a:spcAft>
            </a:pPr>
            <a:r>
              <a:rPr lang="en-US" sz="1800" b="0" i="0" dirty="0">
                <a:solidFill>
                  <a:srgbClr val="202124"/>
                </a:solidFill>
                <a:effectLst/>
              </a:rPr>
              <a:t>On average, </a:t>
            </a:r>
            <a:r>
              <a:rPr lang="en-US" sz="1800" b="1" i="0" dirty="0">
                <a:solidFill>
                  <a:srgbClr val="202124"/>
                </a:solidFill>
                <a:effectLst/>
              </a:rPr>
              <a:t>1</a:t>
            </a:r>
            <a:r>
              <a:rPr lang="en-US" sz="1800" b="0" i="0" dirty="0">
                <a:solidFill>
                  <a:srgbClr val="202124"/>
                </a:solidFill>
                <a:effectLst/>
              </a:rPr>
              <a:t> person dies every </a:t>
            </a:r>
            <a:r>
              <a:rPr lang="en-US" sz="1800" b="1" i="0" dirty="0">
                <a:solidFill>
                  <a:srgbClr val="202124"/>
                </a:solidFill>
                <a:effectLst/>
              </a:rPr>
              <a:t>36</a:t>
            </a:r>
            <a:r>
              <a:rPr lang="en-US" sz="1800" b="0" i="0" dirty="0">
                <a:solidFill>
                  <a:srgbClr val="202124"/>
                </a:solidFill>
                <a:effectLst/>
              </a:rPr>
              <a:t> seconds in the United States from cardiovascular disease. </a:t>
            </a:r>
          </a:p>
          <a:p>
            <a:pPr algn="l">
              <a:spcAft>
                <a:spcPts val="1200"/>
              </a:spcAft>
            </a:pPr>
            <a:r>
              <a:rPr lang="en-US" sz="1800" b="0" i="0" dirty="0">
                <a:solidFill>
                  <a:srgbClr val="202124"/>
                </a:solidFill>
                <a:effectLst/>
              </a:rPr>
              <a:t>About 659,000 people in the United States die from heart disease each year—that's </a:t>
            </a:r>
            <a:r>
              <a:rPr lang="en-US" sz="1800" b="1" i="0" dirty="0">
                <a:solidFill>
                  <a:srgbClr val="202124"/>
                </a:solidFill>
                <a:effectLst/>
              </a:rPr>
              <a:t>1 in every 4 deaths</a:t>
            </a:r>
            <a:r>
              <a:rPr lang="en-US" sz="1800" b="0" i="0" dirty="0">
                <a:solidFill>
                  <a:srgbClr val="202124"/>
                </a:solidFill>
                <a:effectLst/>
              </a:rPr>
              <a:t>.</a:t>
            </a:r>
          </a:p>
          <a:p>
            <a:pPr algn="l">
              <a:spcAft>
                <a:spcPts val="1200"/>
              </a:spcAft>
            </a:pPr>
            <a:r>
              <a:rPr lang="en-US" sz="1800" dirty="0">
                <a:solidFill>
                  <a:srgbClr val="202124"/>
                </a:solidFill>
              </a:rPr>
              <a:t>The mean age at onset of heart failure declined slightly from </a:t>
            </a:r>
            <a:r>
              <a:rPr lang="en-US" sz="1800" b="1" dirty="0">
                <a:solidFill>
                  <a:srgbClr val="202124"/>
                </a:solidFill>
              </a:rPr>
              <a:t>75</a:t>
            </a:r>
            <a:r>
              <a:rPr lang="en-US" sz="1800" dirty="0">
                <a:solidFill>
                  <a:srgbClr val="202124"/>
                </a:solidFill>
              </a:rPr>
              <a:t> to </a:t>
            </a:r>
            <a:r>
              <a:rPr lang="en-US" sz="1800" b="1" dirty="0">
                <a:solidFill>
                  <a:srgbClr val="202124"/>
                </a:solidFill>
              </a:rPr>
              <a:t>74</a:t>
            </a:r>
            <a:r>
              <a:rPr lang="en-US" sz="1800" dirty="0">
                <a:solidFill>
                  <a:srgbClr val="202124"/>
                </a:solidFill>
              </a:rPr>
              <a:t> years over time.</a:t>
            </a:r>
          </a:p>
          <a:p>
            <a:pPr algn="l">
              <a:spcAft>
                <a:spcPts val="1200"/>
              </a:spcAft>
            </a:pPr>
            <a:r>
              <a:rPr lang="en-US" sz="1800" dirty="0">
                <a:solidFill>
                  <a:srgbClr val="202124"/>
                </a:solidFill>
              </a:rPr>
              <a:t>The proportion of patients diagnosed at ≤50 years of age increased from </a:t>
            </a:r>
            <a:r>
              <a:rPr lang="en-US" sz="1800" b="1" dirty="0">
                <a:solidFill>
                  <a:srgbClr val="202124"/>
                </a:solidFill>
              </a:rPr>
              <a:t>3%</a:t>
            </a:r>
            <a:r>
              <a:rPr lang="en-US" sz="1800" dirty="0">
                <a:solidFill>
                  <a:srgbClr val="202124"/>
                </a:solidFill>
              </a:rPr>
              <a:t> to </a:t>
            </a:r>
            <a:r>
              <a:rPr lang="en-US" sz="1800" b="1" dirty="0">
                <a:solidFill>
                  <a:srgbClr val="202124"/>
                </a:solidFill>
              </a:rPr>
              <a:t>6%</a:t>
            </a:r>
            <a:r>
              <a:rPr lang="en-US" sz="1800" dirty="0">
                <a:solidFill>
                  <a:srgbClr val="202124"/>
                </a:solidFill>
              </a:rPr>
              <a:t>.</a:t>
            </a:r>
          </a:p>
          <a:p>
            <a:pPr algn="l">
              <a:spcAft>
                <a:spcPts val="1200"/>
              </a:spcAft>
            </a:pPr>
            <a:r>
              <a:rPr lang="en-US" sz="1800" dirty="0">
                <a:solidFill>
                  <a:srgbClr val="202124"/>
                </a:solidFill>
              </a:rPr>
              <a:t>Per CDC, in 2018, heart failure was mentioned on 379,800 death certificates (13.4%). </a:t>
            </a:r>
          </a:p>
          <a:p>
            <a:pPr>
              <a:spcAft>
                <a:spcPts val="1200"/>
              </a:spcAft>
            </a:pPr>
            <a:r>
              <a:rPr lang="en-US" sz="1800" b="0" i="0" dirty="0">
                <a:solidFill>
                  <a:srgbClr val="000000"/>
                </a:solidFill>
                <a:effectLst/>
              </a:rPr>
              <a:t>Per CDC data, Heart failure costs the nation an estimated </a:t>
            </a:r>
            <a:r>
              <a:rPr lang="en-US" sz="1800" b="1" i="0" dirty="0">
                <a:solidFill>
                  <a:srgbClr val="000000"/>
                </a:solidFill>
                <a:effectLst/>
              </a:rPr>
              <a:t>$30.7 billion </a:t>
            </a:r>
            <a:r>
              <a:rPr lang="en-US" sz="1800" b="0" i="0" dirty="0">
                <a:solidFill>
                  <a:srgbClr val="000000"/>
                </a:solidFill>
                <a:effectLst/>
              </a:rPr>
              <a:t>in 2012. This total includes the cost of health care services, medicines to treat heart failure, and missed days of work.</a:t>
            </a:r>
          </a:p>
          <a:p>
            <a:pPr algn="l">
              <a:spcAft>
                <a:spcPts val="1200"/>
              </a:spcAft>
            </a:pPr>
            <a:endParaRPr lang="en-US" sz="2400" dirty="0"/>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History</a:t>
            </a:r>
          </a:p>
        </p:txBody>
      </p:sp>
    </p:spTree>
    <p:extLst>
      <p:ext uri="{BB962C8B-B14F-4D97-AF65-F5344CB8AC3E}">
        <p14:creationId xmlns:p14="http://schemas.microsoft.com/office/powerpoint/2010/main" val="201296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lnSpcReduction="10000"/>
          </a:bodyPr>
          <a:lstStyle/>
          <a:p>
            <a:pPr algn="l">
              <a:spcAft>
                <a:spcPts val="1200"/>
              </a:spcAft>
            </a:pPr>
            <a:r>
              <a:rPr lang="en-US" sz="2000" b="1" dirty="0"/>
              <a:t>Objective</a:t>
            </a:r>
          </a:p>
          <a:p>
            <a:pPr lvl="1">
              <a:spcAft>
                <a:spcPts val="1200"/>
              </a:spcAft>
              <a:buFont typeface="Wingdings" panose="05000000000000000000" pitchFamily="2" charset="2"/>
              <a:buChar char="Ø"/>
            </a:pPr>
            <a:r>
              <a:rPr lang="en-US" sz="2000" dirty="0"/>
              <a:t>Identification of real-life dataset (available in the public domain) </a:t>
            </a:r>
          </a:p>
          <a:p>
            <a:pPr lvl="1">
              <a:spcAft>
                <a:spcPts val="1200"/>
              </a:spcAft>
              <a:buFont typeface="Wingdings" panose="05000000000000000000" pitchFamily="2" charset="2"/>
              <a:buChar char="Ø"/>
            </a:pPr>
            <a:r>
              <a:rPr lang="en-US" sz="2000" dirty="0"/>
              <a:t>Exploration of the dataset to get initial idea of the data</a:t>
            </a:r>
          </a:p>
          <a:p>
            <a:pPr lvl="1">
              <a:spcAft>
                <a:spcPts val="1200"/>
              </a:spcAft>
              <a:buFont typeface="Wingdings" panose="05000000000000000000" pitchFamily="2" charset="2"/>
              <a:buChar char="Ø"/>
            </a:pPr>
            <a:r>
              <a:rPr lang="en-US" sz="2000" dirty="0"/>
              <a:t>Analysis of data using statistical tools(regression &amp; classification) </a:t>
            </a:r>
          </a:p>
          <a:p>
            <a:pPr lvl="1">
              <a:spcAft>
                <a:spcPts val="1200"/>
              </a:spcAft>
              <a:buFont typeface="Wingdings" panose="05000000000000000000" pitchFamily="2" charset="2"/>
              <a:buChar char="Ø"/>
            </a:pPr>
            <a:r>
              <a:rPr lang="en-US" sz="2000" dirty="0"/>
              <a:t>Insights and Recommendation based on analysis</a:t>
            </a:r>
          </a:p>
          <a:p>
            <a:pPr algn="l">
              <a:spcAft>
                <a:spcPts val="1200"/>
              </a:spcAft>
            </a:pPr>
            <a:r>
              <a:rPr lang="en-US" sz="2000" b="1" dirty="0"/>
              <a:t>Scope</a:t>
            </a:r>
          </a:p>
          <a:p>
            <a:pPr lvl="1">
              <a:spcAft>
                <a:spcPts val="1200"/>
              </a:spcAft>
              <a:buFont typeface="Wingdings" panose="05000000000000000000" pitchFamily="2" charset="2"/>
              <a:buChar char="Ø"/>
            </a:pPr>
            <a:r>
              <a:rPr lang="en-US" sz="2000" dirty="0"/>
              <a:t>Extract data from identified data set (</a:t>
            </a: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Heart Failure Data Set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t>)</a:t>
            </a:r>
          </a:p>
          <a:p>
            <a:pPr lvl="1">
              <a:spcAft>
                <a:spcPts val="1200"/>
              </a:spcAft>
              <a:buFont typeface="Wingdings" panose="05000000000000000000" pitchFamily="2" charset="2"/>
              <a:buChar char="Ø"/>
            </a:pPr>
            <a:r>
              <a:rPr lang="en-US" sz="2000" dirty="0"/>
              <a:t>Perform EDA (Exploratory Data Analysis) on the dataset</a:t>
            </a:r>
          </a:p>
          <a:p>
            <a:pPr lvl="1">
              <a:spcAft>
                <a:spcPts val="1200"/>
              </a:spcAft>
              <a:buFont typeface="Wingdings" panose="05000000000000000000" pitchFamily="2" charset="2"/>
              <a:buChar char="Ø"/>
            </a:pPr>
            <a:r>
              <a:rPr lang="en-US" sz="2000" dirty="0"/>
              <a:t>Build multiple models to compare the best fit</a:t>
            </a:r>
          </a:p>
          <a:p>
            <a:pPr lvl="1">
              <a:spcAft>
                <a:spcPts val="1200"/>
              </a:spcAft>
              <a:buFont typeface="Wingdings" panose="05000000000000000000" pitchFamily="2" charset="2"/>
              <a:buChar char="Ø"/>
            </a:pPr>
            <a:r>
              <a:rPr lang="en-US" sz="2000" dirty="0"/>
              <a:t>Predict based on model fitment</a:t>
            </a:r>
          </a:p>
          <a:p>
            <a:pPr lvl="1">
              <a:spcAft>
                <a:spcPts val="1200"/>
              </a:spcAft>
              <a:buFont typeface="Wingdings" panose="05000000000000000000" pitchFamily="2" charset="2"/>
              <a:buChar char="Ø"/>
            </a:pPr>
            <a:r>
              <a:rPr lang="en-US" sz="2000" dirty="0"/>
              <a:t>Interpret the results and derive conclusion</a:t>
            </a:r>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High Level Objective and Scope</a:t>
            </a:r>
          </a:p>
        </p:txBody>
      </p:sp>
    </p:spTree>
    <p:extLst>
      <p:ext uri="{BB962C8B-B14F-4D97-AF65-F5344CB8AC3E}">
        <p14:creationId xmlns:p14="http://schemas.microsoft.com/office/powerpoint/2010/main" val="22523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algn="l">
              <a:spcAft>
                <a:spcPts val="1200"/>
              </a:spcAft>
            </a:pPr>
            <a:r>
              <a:rPr lang="en-US" sz="2400" b="1" dirty="0"/>
              <a:t>Data Source </a:t>
            </a:r>
          </a:p>
          <a:p>
            <a:pPr lvl="1">
              <a:spcAft>
                <a:spcPts val="1200"/>
              </a:spcAft>
              <a:buFont typeface="Wingdings" panose="05000000000000000000" pitchFamily="2" charset="2"/>
              <a:buChar char="Ø"/>
            </a:pPr>
            <a:r>
              <a:rPr lang="en-US" dirty="0"/>
              <a:t>Used UCI Machine Learning Repository (</a:t>
            </a:r>
            <a:r>
              <a:rPr lang="en-US" dirty="0">
                <a:hlinkClick r:id="rId2"/>
              </a:rPr>
              <a:t>https://archive.ics.uci.edu/ml/index.php</a:t>
            </a:r>
            <a:r>
              <a:rPr lang="en-US" dirty="0"/>
              <a:t>) to identify and extract the data set from </a:t>
            </a:r>
            <a:r>
              <a:rPr lang="en-US"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https://archive.ics.uci.edu/ml/datasets/Heart+failure+clinical+records </a:t>
            </a:r>
          </a:p>
          <a:p>
            <a:pPr lvl="1">
              <a:spcAft>
                <a:spcPts val="1200"/>
              </a:spcAft>
              <a:buFont typeface="Wingdings" panose="05000000000000000000" pitchFamily="2" charset="2"/>
              <a:buChar char="Ø"/>
            </a:pPr>
            <a:r>
              <a:rPr lang="en-US" b="0" i="0" dirty="0">
                <a:effectLst/>
              </a:rPr>
              <a:t>The current version of the dataset was elaborated by Davide Chicco (Krembil Research Institute, Toronto, Canada) and donated to the University of California Irvine Machine Learning Repository under the same Attribution 4.0 International (CC BY 4.0) copyright in January 2020</a:t>
            </a:r>
            <a:r>
              <a:rPr lang="en-US" b="0" i="0" u="sng" dirty="0">
                <a:cs typeface="Times New Roman" panose="02020603050405020304" pitchFamily="18" charset="0"/>
              </a:rPr>
              <a:t>.</a:t>
            </a:r>
            <a:endParaRPr lang="en-US" u="sng" dirty="0">
              <a:effectLst/>
              <a:ea typeface="Calibri" panose="020F0502020204030204" pitchFamily="34" charset="0"/>
              <a:cs typeface="Times New Roman" panose="02020603050405020304" pitchFamily="18" charset="0"/>
            </a:endParaRPr>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Data Source</a:t>
            </a:r>
          </a:p>
        </p:txBody>
      </p:sp>
    </p:spTree>
    <p:extLst>
      <p:ext uri="{BB962C8B-B14F-4D97-AF65-F5344CB8AC3E}">
        <p14:creationId xmlns:p14="http://schemas.microsoft.com/office/powerpoint/2010/main" val="304442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algn="l">
              <a:spcAft>
                <a:spcPts val="1200"/>
              </a:spcAft>
            </a:pPr>
            <a:r>
              <a:rPr lang="en-US" sz="2000" b="1" dirty="0"/>
              <a:t>Data Details</a:t>
            </a:r>
          </a:p>
          <a:p>
            <a:pPr lvl="1">
              <a:buFont typeface="Wingdings" panose="05000000000000000000" pitchFamily="2" charset="2"/>
              <a:buChar char="ü"/>
            </a:pPr>
            <a:r>
              <a:rPr lang="en-US" sz="1800" b="0" i="0" dirty="0">
                <a:effectLst/>
              </a:rPr>
              <a:t>This dataset contains the medical records of </a:t>
            </a:r>
            <a:r>
              <a:rPr lang="en-US" sz="1800" b="1" i="0" dirty="0">
                <a:effectLst/>
              </a:rPr>
              <a:t>299</a:t>
            </a:r>
            <a:r>
              <a:rPr lang="en-US" sz="1800" b="0" i="0" dirty="0">
                <a:effectLst/>
              </a:rPr>
              <a:t> patients who had heart failure, collected during their follow-up period, where each patient profile has </a:t>
            </a:r>
            <a:r>
              <a:rPr lang="en-US" sz="1800" b="1" i="0" dirty="0">
                <a:effectLst/>
              </a:rPr>
              <a:t>13</a:t>
            </a:r>
            <a:r>
              <a:rPr lang="en-US" sz="1800" b="0" i="0" dirty="0">
                <a:effectLst/>
              </a:rPr>
              <a:t> clinical features.</a:t>
            </a:r>
          </a:p>
          <a:p>
            <a:pPr lvl="1">
              <a:buFont typeface="Wingdings" panose="05000000000000000000" pitchFamily="2" charset="2"/>
              <a:buChar char="ü"/>
            </a:pPr>
            <a:r>
              <a:rPr lang="en-US" sz="1800" b="0" i="0" dirty="0">
                <a:effectLst/>
              </a:rPr>
              <a:t>Details of attributes / covariates</a:t>
            </a:r>
          </a:p>
          <a:p>
            <a:pPr marL="393192" lvl="1" indent="0">
              <a:buNone/>
            </a:pPr>
            <a:endParaRPr lang="en-US" sz="1800" b="0" i="0" dirty="0">
              <a:effectLst/>
            </a:endParaRPr>
          </a:p>
          <a:p>
            <a:pPr marL="0" indent="0" algn="l">
              <a:spcAft>
                <a:spcPts val="1200"/>
              </a:spcAft>
              <a:buNone/>
            </a:pPr>
            <a:endParaRPr lang="en-US" sz="2000" b="1"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Data Details</a:t>
            </a:r>
          </a:p>
        </p:txBody>
      </p:sp>
      <p:pic>
        <p:nvPicPr>
          <p:cNvPr id="6" name="Picture 5">
            <a:extLst>
              <a:ext uri="{FF2B5EF4-FFF2-40B4-BE49-F238E27FC236}">
                <a16:creationId xmlns:a16="http://schemas.microsoft.com/office/drawing/2014/main" id="{CFE72417-9007-4CCB-8559-7DA20941435B}"/>
              </a:ext>
            </a:extLst>
          </p:cNvPr>
          <p:cNvPicPr>
            <a:picLocks noChangeAspect="1"/>
          </p:cNvPicPr>
          <p:nvPr/>
        </p:nvPicPr>
        <p:blipFill>
          <a:blip r:embed="rId2"/>
          <a:stretch>
            <a:fillRect/>
          </a:stretch>
        </p:blipFill>
        <p:spPr>
          <a:xfrm>
            <a:off x="228600" y="2743200"/>
            <a:ext cx="8686800" cy="3657600"/>
          </a:xfrm>
          <a:prstGeom prst="rect">
            <a:avLst/>
          </a:prstGeom>
        </p:spPr>
      </p:pic>
    </p:spTree>
    <p:extLst>
      <p:ext uri="{BB962C8B-B14F-4D97-AF65-F5344CB8AC3E}">
        <p14:creationId xmlns:p14="http://schemas.microsoft.com/office/powerpoint/2010/main" val="362503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914400"/>
            <a:ext cx="8610600" cy="5638800"/>
          </a:xfrm>
        </p:spPr>
        <p:txBody>
          <a:bodyPr>
            <a:normAutofit/>
          </a:bodyPr>
          <a:lstStyle/>
          <a:p>
            <a:pPr marL="393192" lvl="1" indent="0">
              <a:buNone/>
            </a:pPr>
            <a:endParaRPr lang="en-US" sz="1800" b="0" i="0" dirty="0">
              <a:effectLst/>
            </a:endParaRPr>
          </a:p>
          <a:p>
            <a:pPr algn="l">
              <a:spcAft>
                <a:spcPts val="1200"/>
              </a:spcAft>
            </a:pPr>
            <a:r>
              <a:rPr lang="en-US" sz="2000" b="1" dirty="0"/>
              <a:t>Snapshot of Data </a:t>
            </a:r>
          </a:p>
          <a:p>
            <a:pPr marL="0" indent="0" algn="l">
              <a:spcAft>
                <a:spcPts val="1200"/>
              </a:spcAft>
              <a:buNone/>
            </a:pPr>
            <a:endParaRPr lang="en-US" sz="2000" b="1"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Snapshot of Data</a:t>
            </a:r>
          </a:p>
        </p:txBody>
      </p:sp>
      <p:pic>
        <p:nvPicPr>
          <p:cNvPr id="7" name="Picture 6">
            <a:extLst>
              <a:ext uri="{FF2B5EF4-FFF2-40B4-BE49-F238E27FC236}">
                <a16:creationId xmlns:a16="http://schemas.microsoft.com/office/drawing/2014/main" id="{FD6CA7D6-BC64-49E9-98C1-9909A824231D}"/>
              </a:ext>
            </a:extLst>
          </p:cNvPr>
          <p:cNvPicPr>
            <a:picLocks noChangeAspect="1"/>
          </p:cNvPicPr>
          <p:nvPr/>
        </p:nvPicPr>
        <p:blipFill>
          <a:blip r:embed="rId2"/>
          <a:stretch>
            <a:fillRect/>
          </a:stretch>
        </p:blipFill>
        <p:spPr>
          <a:xfrm>
            <a:off x="0" y="1583352"/>
            <a:ext cx="9144000" cy="4817448"/>
          </a:xfrm>
          <a:prstGeom prst="rect">
            <a:avLst/>
          </a:prstGeom>
        </p:spPr>
      </p:pic>
    </p:spTree>
    <p:extLst>
      <p:ext uri="{BB962C8B-B14F-4D97-AF65-F5344CB8AC3E}">
        <p14:creationId xmlns:p14="http://schemas.microsoft.com/office/powerpoint/2010/main" val="222804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1295400"/>
            <a:ext cx="8610600" cy="5334000"/>
          </a:xfrm>
        </p:spPr>
        <p:txBody>
          <a:bodyPr>
            <a:normAutofit/>
          </a:bodyPr>
          <a:lstStyle/>
          <a:p>
            <a:pPr algn="l">
              <a:spcAft>
                <a:spcPts val="1200"/>
              </a:spcAft>
            </a:pPr>
            <a:r>
              <a:rPr lang="en-US" sz="2400" b="1" dirty="0"/>
              <a:t>Exploratory Data Analysis (EDA)</a:t>
            </a:r>
          </a:p>
          <a:p>
            <a:pPr lvl="1">
              <a:spcAft>
                <a:spcPts val="1200"/>
              </a:spcAft>
              <a:buFont typeface="Wingdings" panose="05000000000000000000" pitchFamily="2" charset="2"/>
              <a:buChar char="Ø"/>
            </a:pPr>
            <a:r>
              <a:rPr lang="en-US" dirty="0"/>
              <a:t>Initial Data Exploration</a:t>
            </a:r>
          </a:p>
          <a:p>
            <a:pPr lvl="1">
              <a:spcAft>
                <a:spcPts val="1200"/>
              </a:spcAft>
              <a:buFont typeface="Wingdings" panose="05000000000000000000" pitchFamily="2" charset="2"/>
              <a:buChar char="Ø"/>
            </a:pPr>
            <a:r>
              <a:rPr lang="en-US" dirty="0"/>
              <a:t>Review each / combination of variable(s) to better understand the data</a:t>
            </a:r>
          </a:p>
          <a:p>
            <a:pPr lvl="1">
              <a:spcAft>
                <a:spcPts val="1200"/>
              </a:spcAft>
              <a:buFont typeface="Wingdings" panose="05000000000000000000" pitchFamily="2" charset="2"/>
              <a:buChar char="Ø"/>
            </a:pPr>
            <a:r>
              <a:rPr lang="en-US" dirty="0"/>
              <a:t>Plot different graphs / combinations to have a holistic view of data</a:t>
            </a:r>
          </a:p>
          <a:p>
            <a:pPr lvl="1">
              <a:spcAft>
                <a:spcPts val="1200"/>
              </a:spcAft>
              <a:buFont typeface="Wingdings" panose="05000000000000000000" pitchFamily="2" charset="2"/>
              <a:buChar char="Ø"/>
            </a:pPr>
            <a:r>
              <a:rPr lang="en-US" dirty="0"/>
              <a:t>Identify which variables are important and impactful</a:t>
            </a:r>
          </a:p>
          <a:p>
            <a:pPr lvl="1">
              <a:spcAft>
                <a:spcPts val="1200"/>
              </a:spcAft>
              <a:buFont typeface="Wingdings" panose="05000000000000000000" pitchFamily="2" charset="2"/>
              <a:buChar char="Ø"/>
            </a:pPr>
            <a:r>
              <a:rPr lang="en-US" dirty="0"/>
              <a:t>Decide on the research question</a:t>
            </a:r>
          </a:p>
          <a:p>
            <a:pPr lvl="1">
              <a:spcAft>
                <a:spcPts val="1200"/>
              </a:spcAft>
              <a:buFont typeface="Wingdings" panose="05000000000000000000" pitchFamily="2" charset="2"/>
              <a:buChar char="Ø"/>
            </a:pPr>
            <a:r>
              <a:rPr lang="en-US" dirty="0"/>
              <a:t>Identify the predictors and response variable</a:t>
            </a:r>
          </a:p>
          <a:p>
            <a:pPr algn="l"/>
            <a:endParaRPr lang="en-US" dirty="0"/>
          </a:p>
        </p:txBody>
      </p:sp>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Exploratory Data Analysis (EDA)</a:t>
            </a:r>
          </a:p>
        </p:txBody>
      </p:sp>
    </p:spTree>
    <p:extLst>
      <p:ext uri="{BB962C8B-B14F-4D97-AF65-F5344CB8AC3E}">
        <p14:creationId xmlns:p14="http://schemas.microsoft.com/office/powerpoint/2010/main" val="249251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114300"/>
            <a:ext cx="8686800" cy="8001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800" dirty="0"/>
              <a:t>EDA (Visualizations)</a:t>
            </a:r>
          </a:p>
        </p:txBody>
      </p:sp>
      <p:pic>
        <p:nvPicPr>
          <p:cNvPr id="3" name="Picture 2">
            <a:extLst>
              <a:ext uri="{FF2B5EF4-FFF2-40B4-BE49-F238E27FC236}">
                <a16:creationId xmlns:a16="http://schemas.microsoft.com/office/drawing/2014/main" id="{DE16D357-0E45-45F9-9AF9-74131400538C}"/>
              </a:ext>
            </a:extLst>
          </p:cNvPr>
          <p:cNvPicPr>
            <a:picLocks noChangeAspect="1"/>
          </p:cNvPicPr>
          <p:nvPr/>
        </p:nvPicPr>
        <p:blipFill>
          <a:blip r:embed="rId2"/>
          <a:stretch>
            <a:fillRect/>
          </a:stretch>
        </p:blipFill>
        <p:spPr>
          <a:xfrm>
            <a:off x="123089" y="990600"/>
            <a:ext cx="4157832" cy="3182388"/>
          </a:xfrm>
          <a:prstGeom prst="rect">
            <a:avLst/>
          </a:prstGeom>
        </p:spPr>
      </p:pic>
      <p:pic>
        <p:nvPicPr>
          <p:cNvPr id="4" name="Picture 3">
            <a:extLst>
              <a:ext uri="{FF2B5EF4-FFF2-40B4-BE49-F238E27FC236}">
                <a16:creationId xmlns:a16="http://schemas.microsoft.com/office/drawing/2014/main" id="{CC41471A-3E32-4894-8823-F680EDEC033E}"/>
              </a:ext>
            </a:extLst>
          </p:cNvPr>
          <p:cNvPicPr>
            <a:picLocks noChangeAspect="1"/>
          </p:cNvPicPr>
          <p:nvPr/>
        </p:nvPicPr>
        <p:blipFill>
          <a:blip r:embed="rId3"/>
          <a:stretch>
            <a:fillRect/>
          </a:stretch>
        </p:blipFill>
        <p:spPr>
          <a:xfrm>
            <a:off x="4001149" y="3674352"/>
            <a:ext cx="5134711" cy="3168850"/>
          </a:xfrm>
          <a:prstGeom prst="rect">
            <a:avLst/>
          </a:prstGeom>
        </p:spPr>
      </p:pic>
      <p:sp>
        <p:nvSpPr>
          <p:cNvPr id="9" name="Subtitle 2">
            <a:extLst>
              <a:ext uri="{FF2B5EF4-FFF2-40B4-BE49-F238E27FC236}">
                <a16:creationId xmlns:a16="http://schemas.microsoft.com/office/drawing/2014/main" id="{723FE900-8A3F-4170-B80D-B0B8A147345E}"/>
              </a:ext>
            </a:extLst>
          </p:cNvPr>
          <p:cNvSpPr txBox="1">
            <a:spLocks/>
          </p:cNvSpPr>
          <p:nvPr/>
        </p:nvSpPr>
        <p:spPr>
          <a:xfrm>
            <a:off x="4267200" y="1143000"/>
            <a:ext cx="4572000" cy="1828800"/>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spcBef>
                <a:spcPts val="600"/>
              </a:spcBef>
            </a:pPr>
            <a:r>
              <a:rPr lang="en-US" dirty="0"/>
              <a:t>Correlation Matrix </a:t>
            </a:r>
          </a:p>
          <a:p>
            <a:pPr lvl="2">
              <a:spcBef>
                <a:spcPts val="600"/>
              </a:spcBef>
              <a:buFont typeface="Wingdings" panose="05000000000000000000" pitchFamily="2" charset="2"/>
              <a:buChar char="Ø"/>
            </a:pPr>
            <a:r>
              <a:rPr lang="en-US" dirty="0"/>
              <a:t>DE – Death Event</a:t>
            </a:r>
          </a:p>
          <a:p>
            <a:pPr lvl="2">
              <a:spcBef>
                <a:spcPts val="600"/>
              </a:spcBef>
              <a:buFont typeface="Wingdings" panose="05000000000000000000" pitchFamily="2" charset="2"/>
              <a:buChar char="Ø"/>
            </a:pPr>
            <a:r>
              <a:rPr lang="en-US" dirty="0"/>
              <a:t>SC  – Serum Creatinine</a:t>
            </a:r>
          </a:p>
          <a:p>
            <a:pPr lvl="2">
              <a:spcBef>
                <a:spcPts val="600"/>
              </a:spcBef>
              <a:buFont typeface="Wingdings" panose="05000000000000000000" pitchFamily="2" charset="2"/>
              <a:buChar char="Ø"/>
            </a:pPr>
            <a:r>
              <a:rPr lang="en-US" dirty="0"/>
              <a:t>EF  – Ejection Fraction</a:t>
            </a:r>
          </a:p>
          <a:p>
            <a:pPr lvl="2">
              <a:spcBef>
                <a:spcPts val="600"/>
              </a:spcBef>
              <a:buFont typeface="Wingdings" panose="05000000000000000000" pitchFamily="2" charset="2"/>
              <a:buChar char="Ø"/>
            </a:pPr>
            <a:r>
              <a:rPr lang="en-US" dirty="0"/>
              <a:t>CPK – Creatinine Phosphokinase</a:t>
            </a:r>
          </a:p>
          <a:p>
            <a:pPr lvl="2">
              <a:spcBef>
                <a:spcPts val="600"/>
              </a:spcBef>
              <a:buFont typeface="Wingdings" panose="05000000000000000000" pitchFamily="2" charset="2"/>
              <a:buChar char="Ø"/>
            </a:pPr>
            <a:r>
              <a:rPr lang="en-US" dirty="0"/>
              <a:t>HBP – High Blood Pressure</a:t>
            </a:r>
          </a:p>
        </p:txBody>
      </p:sp>
      <p:sp>
        <p:nvSpPr>
          <p:cNvPr id="10" name="Subtitle 2">
            <a:extLst>
              <a:ext uri="{FF2B5EF4-FFF2-40B4-BE49-F238E27FC236}">
                <a16:creationId xmlns:a16="http://schemas.microsoft.com/office/drawing/2014/main" id="{C2B4BCB6-E576-49A2-BAB1-578C76B439E0}"/>
              </a:ext>
            </a:extLst>
          </p:cNvPr>
          <p:cNvSpPr txBox="1">
            <a:spLocks/>
          </p:cNvSpPr>
          <p:nvPr/>
        </p:nvSpPr>
        <p:spPr>
          <a:xfrm>
            <a:off x="286075" y="4576439"/>
            <a:ext cx="3276600" cy="1671961"/>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spcBef>
                <a:spcPts val="600"/>
              </a:spcBef>
            </a:pPr>
            <a:r>
              <a:rPr lang="en-US" sz="2000" dirty="0"/>
              <a:t>Survival Matrix </a:t>
            </a:r>
          </a:p>
        </p:txBody>
      </p:sp>
      <p:cxnSp>
        <p:nvCxnSpPr>
          <p:cNvPr id="11" name="Straight Arrow Connector 10">
            <a:extLst>
              <a:ext uri="{FF2B5EF4-FFF2-40B4-BE49-F238E27FC236}">
                <a16:creationId xmlns:a16="http://schemas.microsoft.com/office/drawing/2014/main" id="{2CEE905E-028A-4B95-B696-FD7B4E31AAFC}"/>
              </a:ext>
            </a:extLst>
          </p:cNvPr>
          <p:cNvCxnSpPr/>
          <p:nvPr/>
        </p:nvCxnSpPr>
        <p:spPr>
          <a:xfrm>
            <a:off x="2667000" y="48006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3B6A17-5465-4CDD-945E-497A7CD3AAAB}"/>
              </a:ext>
            </a:extLst>
          </p:cNvPr>
          <p:cNvCxnSpPr>
            <a:cxnSpLocks/>
          </p:cNvCxnSpPr>
          <p:nvPr/>
        </p:nvCxnSpPr>
        <p:spPr>
          <a:xfrm flipH="1">
            <a:off x="4267200" y="1344966"/>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661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7565</TotalTime>
  <Words>1335</Words>
  <Application>Microsoft Office PowerPoint</Application>
  <PresentationFormat>On-screen Show (4:3)</PresentationFormat>
  <Paragraphs>134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Constantia</vt:lpstr>
      <vt:lpstr>Wingdings</vt:lpstr>
      <vt:lpstr>Wingdings 2</vt:lpstr>
      <vt:lpstr>Flow</vt:lpstr>
      <vt:lpstr>Heart Failures &amp; Survival Rates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Survival Rates for patients with Heart Failure</dc:title>
  <dc:creator>tmp</dc:creator>
  <cp:lastModifiedBy>Santanu Mukherjee</cp:lastModifiedBy>
  <cp:revision>44</cp:revision>
  <dcterms:created xsi:type="dcterms:W3CDTF">2021-11-19T04:49:23Z</dcterms:created>
  <dcterms:modified xsi:type="dcterms:W3CDTF">2021-12-07T16:56:39Z</dcterms:modified>
</cp:coreProperties>
</file>