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notesSlides/notesSlide5.xml" ContentType="application/vnd.openxmlformats-officedocument.presentationml.notesSlide+xml"/>
  <Override PartName="/ppt/ink/ink2.xml" ContentType="application/inkml+xml"/>
  <Override PartName="/ppt/notesSlides/notesSlide6.xml" ContentType="application/vnd.openxmlformats-officedocument.presentationml.notesSlide+xml"/>
  <Override PartName="/ppt/ink/ink3.xml" ContentType="application/inkml+xml"/>
  <Override PartName="/ppt/notesSlides/notesSlide7.xml" ContentType="application/vnd.openxmlformats-officedocument.presentationml.notesSlide+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handoutMasterIdLst>
    <p:handoutMasterId r:id="rId10"/>
  </p:handoutMasterIdLst>
  <p:sldIdLst>
    <p:sldId id="256" r:id="rId2"/>
    <p:sldId id="262" r:id="rId3"/>
    <p:sldId id="261" r:id="rId4"/>
    <p:sldId id="259" r:id="rId5"/>
    <p:sldId id="260" r:id="rId6"/>
    <p:sldId id="257" r:id="rId7"/>
    <p:sldId id="258"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ntu"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0"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DD5F747-CBD4-481C-9122-2B2864730950}" type="datetimeFigureOut">
              <a:rPr lang="en-US" smtClean="0"/>
              <a:pPr/>
              <a:t>6/21/2022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Presented by Santhosh Parsi</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88F7321-1565-411B-A4AA-8B1E9A806266}" type="slidenum">
              <a:rPr lang="en-US" smtClean="0"/>
              <a:pPr/>
              <a:t>‹#›</a:t>
            </a:fld>
            <a:endParaRPr lang="en-US"/>
          </a:p>
        </p:txBody>
      </p:sp>
    </p:spTree>
    <p:extLst>
      <p:ext uri="{BB962C8B-B14F-4D97-AF65-F5344CB8AC3E}">
        <p14:creationId xmlns:p14="http://schemas.microsoft.com/office/powerpoint/2010/main" val="2145611167"/>
      </p:ext>
    </p:extLst>
  </p:cSld>
  <p:clrMap bg1="lt1" tx1="dk1" bg2="lt2" tx2="dk2" accent1="accent1" accent2="accent2" accent3="accent3" accent4="accent4" accent5="accent5" accent6="accent6" hlink="hlink" folHlink="folHlink"/>
  <p:hf hdr="0" dt="0"/>
</p:handoutMaster>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2-06-21T04:42:49.937"/>
    </inkml:context>
    <inkml:brush xml:id="br0">
      <inkml:brushProperty name="width" value="0.05292" units="cm"/>
      <inkml:brushProperty name="height" value="0.05292" units="cm"/>
      <inkml:brushProperty name="color" value="#FF0000"/>
    </inkml:brush>
  </inkml:definitions>
  <inkml:trace contextRef="#ctx0" brushRef="#br0">2717 13864 0,'0'18'47,"-18"35"-47,0 17 15,1 18-15,17 54 16,0 122 15,0-105-15,0 0-1,0-1 1,0 125 0,53-1-1,0 53 1,-18-35-1,71 17 1,-89-228 0,19-1-1,-19 18 1,19 35 0,34 17-1,-35-69 1,36-1-16,141 159 31,-124-124-15,-53-35-1,36 18 1,17-18 0,18 1-1,70-1 1,-123-35-1,0-36-15,88 19 16,35-1 0,89 71-1,105 35 1,36-71 0,-71-17-1,141 0 16,-52-70-15,34 34 0,-17 36-1,-17-18 1,-142-35 0,-35 0-1,35-17 1,-176-1-1,282 1 1,-18 17 0,54 0-1,-1-53 1,-35 53 0,18 0-1,-124 0 1,71 0 15,53-36-15,-54 19-1,-52-19 1,-123 19 0,34-18-1,301-71 1,-124 53-1,-53 53 1,53 0 0,-70 0-1,34-35 1,19-1 0,281-87-1,-228 70 1,87-18 15,-52 36-15,-159-18-1,-18 53 1,-88-18 0,71 1-1,-107 17 1,36 0-1,18 0 1,70 0 0,89 0-1,17 35 1,35-53 0,89-52-1,-318 17 1,-18 18 15,-17-1-15,-1-34-1,19 17 1,-89 0-16,35 0 16,19-35-1,34 0 1,0-53-1,1 17 1,-18 36 0,-18 17-1,-18 1 1,-88 35 15,1-1-31,-1-17 31,0-17-15,0-36 0,1 0-1,34-53 1,-34 71 0,17-18-1,-18 36 1,0-18-1,0-36 1,-17 36 0,0-88-1,-18 70 1,0 0 15,0-18-31,17 19 16,1-19 15,0 18-15,-18-17-1,0 35 1,0 35 0,0 17-1,0 1 1,-18 18-1,0-36 1,-35-53 0,18 53-1,0 35 1,35-17 0,-35 17 15,-1-17-16,-17 17 1,18 1 0,-53-36-1,-36 0 1,89 35 0,17-17-1,-17 0 1,-18 17-1,36 0 1,-1-17 0,-70-18-1,17 18 1,18 17 0,-52-52-1,-1 17 1,-53 0 15,35 18-15,19-18-1,34 17 1,18 1 0,-17 18-1,-1-19 1,-52 19-1,34-19 1,-52 19 0,18-1-1,17 0 1,-18 18 0,19 0-1,-72 18 16,89 0-15,-18-18 0,-17 0-1,17 35 1,-18-35 0,36 0-1,0 0 1,-53 0-1,35 0 1,71 0 0,-18 0-1,0 0 1,18 0 0,-36-18 15,36 18-31,17-17 31,-35 17-15,0-18-1,-35 0 1,18 1 0,-36-1-1,-71-17 1,125 35-1,-107-53 1,35 35 0,1-17-1,-1 17 1,-105-17 15,141 0-15,-71 17-16,-88-17 31,0 35-15,53-35-1,-70-18 1,193 35 0,-70 18-1,35 0 1,71 0-16,-89 0 15,36 0 1,18 18 0,-19-1-1,1-17 1,-123 0 0,122 0-1,-140 0 16,70 36-15,-17-1 0,17-35-1,0 18 1,54-1 0,-37 1-1,-52 0 1,89 17-1,-37-18 1,19-17 0,17 36-1,-17-19 1,-36 19 15,124-36-31,-36 17 0,-17 1 16,-18-18 15,-35 0-15,0 0-1,0 18 1,-36-18 0,36 0-1,18-18 1,35 0-1,-1 18 1,-16 0 0,69 0-1,-34 0 1,-54 0 15,36-17-31,-18 17 16,-70 0 15,123 0-15,-71-18-1,-34-35 1,87 53 0,36-18-16,-71 1 15,18 17 1,-36-18-1,-17 1 1,-88-1 0,141 18-1,-71 0 1,0 0 15,36 0-31,17 0 16,0 18 15,18-1-15,0-17-1,52 18 1,-105 17 0,71-17-1,-1-1 1,1 19-1,17-19 1,-71 19 0,89-36-16,-18 17 15,-17 36 1,-89 0 15,35-18-31,19 1 16,-19-1 15,-17-18-15,35 19-1,-35-36 1,88 0 0,0 0-1,0 0 1,-35 0-1,-18 0 1,-141 0 0,141 0-1,-105-18 1,70 0 0,52 18-1,1-17 1,-18-1 15,1 18-15,-19-35-1,18 0 1,0-1 0,1-17-1,34 36 1,1-18-1,34 35 1,-52-18 0,35 0-1,-123-35 1,17 53 0,-17-17-1,34-1 1,37 18 15,87 0-15,0 0-1,-105 0 1,-1 0 0,-17 0-1,18 0 1,-1 0-1,36 0 1,-71-18 0,18 18-1,18 0 1,17 0 0,53 0-1,18 0 1,-36 0 15,18 0-15,36 0-1,-1 0-15,-70 0 16,-36-17 0,36 17-1,-18 0 1,-17 0-1,70 0 1,18 0 0,-36 0-1,-52 0 1,17 0 0,53 17-1,18-17 1,-71 36 15,71-19-15,-1 1-1,1 0 1,17 17 0,-17 0-1,0-17 1,17-1-1,1 1 1,-1 0 0,0-18-1,-17 35 1,0-17 0,17 35-1,-35 17 1,18-52 15,17 17-15,18-17-1,-35 17 1,17-17 0,1-1-1,-1 1 1,18-1-1,0 1 48,-18-18-32,1 0 0,17 18-15,0-1 0,-18 1-1,18 0 63,0-1-31,0 1-15,0 0-17,-18-1 1,18 1-1,0 0 1,0-1 0,0 1 327,0-1-296,0 1 16,0 0-32,0-1-15,0 1 15</inkml:trace>
  <inkml:trace contextRef="#ctx0" brushRef="#br0" timeOffset="10025.11">13688 4568 0,'0'18'140,"0"0"-140,0-1 16,18 1 0,-1 0-16,1-1 15,0 36 1,17-18 0,-17-35-16,-18 18 15,17 17 1,1-17-1,-18 0 1,17-36 109,1 0-109,0 1-16,-1-1 15,1 18 1,0-53 0,35-17-1,52-1 1,-87 18-1,35 18 1,-35 0 0,-1 17-1,1 0 1,-18 1 0</inkml:trace>
  <inkml:trace contextRef="#ctx0" brushRef="#br0" timeOffset="12140.3">15840 4516 0,'0'17'31,"0"1"1,0-1-17,18 1 1,-1 0 0,19 17-1,-1 0 1,0-35-1,-35 36 1,0-19 15,18-17 1,-1 0 108,1 0-124,0-17-16,17-1 0,-17-17 15,87-54 17,-34 54-32,-18-35 31,-18 34-15,-17 1-1,-1 35 1</inkml:trace>
  <inkml:trace contextRef="#ctx0" brushRef="#br0" timeOffset="14222.51">19315 4604 0,'18'0'93,"-1"17"-77,1 1 15,-1 0-31,1-18 16,0 17-16,-1 1 16,1 0-1,0-1 1,17 1-1,-17 17 17,-1-35-32,1 0 15,0 0 63,-1 0-62,1 0-16,-1-18 16,1 1-16,0-1 15,-1 1 1,36-36 0,-17 17-1,-1 19 1,0-19-1,0 1 1,-17 0 0,35 0 15,-35-1-15,-1 19-1</inkml:trace>
  <inkml:trace contextRef="#ctx0" brushRef="#br0" timeOffset="34578.43">15046 5521 0,'0'18'156,"18"-18"-156,0 17 15,-18 1-15,17-18 16,1 18 0,-1-1-1,1-17 17,-18 18 14,18-18 1,-1 0-31,1 0 0,0 0-16,17 0 31,53-18-16,18-35 1,-18-35 0,-53 35-1,1 36 1,-19-19 0,1 19-1,0-1 1,-1 18 78</inkml:trace>
  <inkml:trace contextRef="#ctx0" brushRef="#br0" timeOffset="52472.55">5063 7108 0,'17'0'94,"1"18"-78,0 0-1,-1-1-15,1 19 16,17-1 0,0 0-1,1-35 1,-1 18 0,-17-1 15,-1-17-31,19 18 31,-19-18-15,1 0-1,-1 0 63,36 0-78,0 0 16,36-70-16,69-54 16,-52 1-1,-18 17 1,18 35 0,-53-17 15,-35 70-31,-18 1 15</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2-06-21T04:45:36.312"/>
    </inkml:context>
    <inkml:brush xml:id="br0">
      <inkml:brushProperty name="width" value="0.05292" units="cm"/>
      <inkml:brushProperty name="height" value="0.05292" units="cm"/>
      <inkml:brushProperty name="color" value="#FF0000"/>
    </inkml:brush>
  </inkml:definitions>
  <inkml:trace contextRef="#ctx0" brushRef="#br0">7462 5574 0,'0'18'47,"0"34"-31,0 19-16,17 0 16,1-1-16,-1-17 15,72 88 1,17-17-1,-54-36 1,-34-53 0,0-17 15,-1-18 63,36 17-94,0-17 15,106 0 1,17 0 0,-17 0-1,0 0 1,-53 0-1,-36 0 1,18 0 0,-35 0-16,106 0 31,0 0-31,0 0 31,-36-53-15,-17 36-1,17 17 1,89-18 0,-18-17-1,71 0 1,-142 35 0,1-18-1,-54 18 1,36 0-1,0 0 1,17 0 0,-17 18-1,18 35 1,-19-53 15,37 17-15,-37 1-1,36-1 1,1 19 0,34-1-1,-70 0 1,-18-35 0,-53 0-1,-17 0 1,0 0 31,-1 0-32,1 0 1,-1 0 0,1 0-16,35 0 31,18 0-16,-1 0 1,-17-17 0,-35-1-1,-1 0 1,19-17 0,-1 17-1,-17-17 1,-1 0-1,1 17-15,-1 1 16,1-1 0,17 0-1,1-17 1,-1 0 0,-17 17 46,-1 0-46,36-34-1,-18 16 1,1 19 0,-19-1-1,1 0 1,-3987-35-1,7973 36 1,-3986-1 0,0-17-1,-1-18 1,-17 0 15,0 35-31,0-34 31,0 34-15,0-17 0,0-1-1,-35 19 1,0-19 0,-1 19-1,36-1-15,-35 18 16,0 0-1,17 0 1,-52 0 0,-54 35-1,36 18 1,-71 0 15,53-35-15,0 17-1,1-35 1,-19 18 0,-52-18-1,17 0 1,-88 0 0,141 17-1,0-17 1,36 0-1,17 0 1,-18 0 0,-34-17-1,-72-1 17,36 1-32,-18 17 31,1-36-16,-1 36 1,53 0 0,0-35-1,88 35 1,1 0 0,-1 0-16,-17-18 15,17 18 1,-17 0-1,-18-17 1,0 17 0,0-18-1,-35 0 1,18 18 15,-1-17-15,53-1-1,-17 18 1,-35-17 0,-19-1-1,-34 18 1,-18 0 0,70 0-1,36 0 1,0 0-1,-1 0 1,1 0 0,0 0-1,-36 0 1,54 0-16,-36 0 31,35 18-15,-17-1-1,-1 1 1,19-18 0,-54 53-1,36-18 1,17 0 0,1-35-1,-19 18 1,19 17-1,-18-17 1,17-1 0,-17-17-1,-36 36 17,53-19-32,-17 1 31,0-18-16,17 0 1,-70 0 0,35 0-1,-70 0 1,52 0 0,36 0-1,0 0 1,17 0-1</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2-06-21T04:46:38.573"/>
    </inkml:context>
    <inkml:brush xml:id="br0">
      <inkml:brushProperty name="width" value="0.05292" units="cm"/>
      <inkml:brushProperty name="height" value="0.05292" units="cm"/>
      <inkml:brushProperty name="color" value="#FF0000"/>
    </inkml:brush>
  </inkml:definitions>
  <inkml:trace contextRef="#ctx0" brushRef="#br0">3528 5750 0,'18'18'32,"-1"0"-17,1-1-15,0 1 16,-1-1 0,1 1-16,0 0 15,17-1 1,-18 1-16,1 17 15,17-17 1,1 17 0,-1-17-1,-35-1 32,18-17 63,-1-17-110,1-1 15,0 1-15,-1-1 16,1 0-1,17-35 1,0 0 0,18 18-1,0-18 1,-53 36 0,18-1-1,52-35 16,-52 53 1</inkml:trace>
  <inkml:trace contextRef="#ctx0" brushRef="#br0" timeOffset="41130.81">5451 8784 0,'17'0'47,"1"0"-47,0 0 16,17 18-1,-17 17-15,52 0 16,54 18-1,-71-17 1,-18-19 0,-18 1-1,1-18 142,0 0-142,-1-18 1,19-17-1,34-53 1,1-36 0,70-52-1,-35-1 1,-36 54 0,-34 70-1,-19 35 1,1 1-1</inkml:trace>
  <inkml:trace contextRef="#ctx0" brushRef="#br0" timeOffset="47004.29">11589 8819 0,'0'18'16,"18"0"-1,52 17 1,-17 18-1,-18-18 1,-17-35 0,0 0 62,17 0-78,18 0 15,-18-17-15,71-36 16,-18-36 0,18-69-1,-53-19 17,0 89-17,-53 70 1,0 1-16,0-1 15</inkml:trace>
  <inkml:trace contextRef="#ctx0" brushRef="#br0" timeOffset="47937.62">14958 8731 0,'18'0'31,"17"0"-15,36 53-1,17-18 1,18 1 0,-71-1-1,-17-35 1,-1 0-1,142-106 1,88-70 0,-3987-36 15,7797 124-15,-4021 70-1</inkml:trace>
  <inkml:trace contextRef="#ctx0" brushRef="#br0" timeOffset="49791.53">22172 8767 0,'18'0'31,"0"0"-31,-1 52 32,19 37-17,34 52 1,-52-106-1,17 0 1,-35-17 0,18-18 171,35-18-171,0-35-1,52-70 1,19-36 0,-1 36-1,-17-1 1,-53 36 0,-18 17-1,-17 36 1,0 35-1</inkml:trace>
  <inkml:trace contextRef="#ctx0" brushRef="#br0" timeOffset="60755.8">17763 10319 0,'17'0'109,"1"17"-93,0-17-16,-1 18 15,1 0-15,-18 17 16,53 0 15,-18 1-15,-17-19-1,-1-52 235,54 0-250,-18-36 16,53-52 0,-53 17-1,-18 0 1,0 35 0,-17 36-1,-1 17 1</inkml:trace>
  <inkml:trace contextRef="#ctx0" brushRef="#br0" timeOffset="95294.36">8679 6932 0,'0'18'16,"0"-1"-16,0 1 31,0 0-31,0-1 16,0 36 0,53 124-1,-1-72 1,-16 1-1,-1-88 1,0 17 0,-17-35-1,0 0 17,35-35-32,211-142 31,142-17-16,52-52 1,-264 104-16,0 37 16,53-142-1,-123 141 1,-124 88 0</inkml:trace>
  <inkml:trace contextRef="#ctx0" brushRef="#br0" timeOffset="113844.17">18045 8872 0,'18'0'156,"-1"18"-141,1 0-15,-1-1 16,1 1 0,17 17-1,-17-17 1,0-1-16,17 19 16,-17-19-1,-1 1 1,1 0-1,0-18 189,-1 0-204,1-18 15,17 0-15,-17-17 16,88-71-1,17-17 1,-35 52-16,-35 18 16,123-158-1,-70 87 1,-35 1 0,-36 70 15,0 35-31,-17 18 31</inkml:trace>
  <inkml:trace contextRef="#ctx0" brushRef="#br0" timeOffset="117380.56">23531 8819 0,'-18'0'125,"0"18"-125,18 0 31,-17-18-15,-1 17-1,18 1 1,-18-18 0,1 18-1,-1-18 1,1 0-16,17 35 31,-36 0-15,1 0-1,17-17 1,18 17 0,0 1-1,0-19 1,0 1-1,0 0-15,0 17 16,0 0 0,0 0-1,0-17 1,0 17 0,0-17-1,0 53 1,36-36 15,-19 0-15,1-17-1,0-1 1,-18 1 0,0 0 93</inkml:trace>
  <inkml:trace contextRef="#ctx0" brushRef="#br0" timeOffset="119037.98">24130 8784 0,'18'0'16,"0"18"-16,-1-1 15,19 19 1,-19-19-1,-17 1-15,18 0 16,-1 35 0,19-18-1,-1 35 1,0 1 0,-17-18-1,0 17 16,-18-34-31,0-1 32,0 36-17,-18-36 1,0-18 0,1 19-1,-1-1 1,18-17-1,-18 35 1,1-36 0,-1-17-1,18 18 32,-18-1-31,1-17-1,-1 18 1,18 0 0,0-1 46,-17-17 1</inkml:trace>
  <inkml:trace contextRef="#ctx0" brushRef="#br0" timeOffset="120628.23">23601 9155 0,'0'17'62,"0"1"-46,0 0-16,0-1 16,0 18-16,0 18 15,18 53 1,-18-71 0,17 1-1,1 17 1,-18-36-16,18 19 31,-18-1-15</inkml:trace>
  <inkml:trace contextRef="#ctx0" brushRef="#br0" timeOffset="121900.32">23689 9031 0,'18'0'31,"0"0"204,-18 18-220,0-1-15,0 1 16,0 17-1,17-17 1,-17 0 0,0 17-1,18 0 1,-18-17 0</inkml:trace>
  <inkml:trace contextRef="#ctx0" brushRef="#br0" timeOffset="124698.07">23531 9243 0,'0'-18'0,"17"1"47,-17-1-31,18 0-16,0 18 15,-18-17 1,35 17-1,-18-36 1,1 19-16,-18-1 16,35-17-1,-17 35 1,0-36 0,-1 19 15,1-1-31,0 18 31,-1 0 32,1 18-48,-1-1-15,-17 1 31,18-18-31,0 18 16,-1 17 0,1 0-1,0 1 1,-18-1 0,0 0-1,0 0 16,-18 1-31,-17-1 32,17-17-17,0-18 173,-17 0-173,18 0 1,-1 0 0,0 0-16,1 0 15,-1 0 63,0 0-78,54 0 204,-1 0-189,-17 17 1,-1-17-16,1 0 125,-1 0-110,1 18 48,0-18-47,-1 0-16,1 18 171,0-1-171,-1 1 16,1 35-16,0-18 16,-1 36-1,18 140 1,18-17 0,-17-88-1,-19 35 1,1-141 31,-18-53 93,-18 18-140,1 0 16,-1-1-16,18 19 16</inkml:trace>
  <inkml:trace contextRef="#ctx0" brushRef="#br0" timeOffset="179435">11836 12541 0,'0'-17'31,"18"-1"-15,-1 0-16,1 18 16,17-17-1,-17 17 1,88-36 0,35 19-1,141-36 1,18 0 15,-36 18-15,-105-1-1,-106 36-15,18 0 16,-1-17 0,-17 17-1,71 0 1,-36-18-1,18 18 1,17 0 0,89 0-1,-89 0 1,-87 0 0,16 0-1,19 0 1,-18-18 15,-18 18-15,71 0-1,-71 0 1,1 0 0,17 0-1,-18 0 1,35 0-1,19 0 1,-54 0 0,18 0-1,0 0 1,-18 0 0,0 0-1,18 0 16,-35 0-15,52 0 0,-17 18-1,-17-18 1,-19 0 0,18 0-1,54 0 1,-19 0-1,1 0 1,-18 0 0,17-18-1,18 1 1,18-1 0,18 18-1,70 0 16,-141 0-15,88 0 0,-53-17-1,0 17 1,-53 0 0,18 0-1,18 0 1,52-18-1,-17 18 1,18 0 0,-18 0-1,-1 0 1,36-53 0,-17 53-1,17-18 16,-88 18-31,-35 0 32,-1 0-1,1 0-15,0 0-1</inkml:trace>
  <inkml:trace contextRef="#ctx0" brushRef="#br0" timeOffset="-123934.82">13935 11942 0,'53'35'125,"-35"-18"-125,-18 19 16,17-19-16,1 19 16,17-1-1,18-17 1,-35 17 0,35-35 171,17-53-187,18-53 16,18 18-16,53-106 15,158-265 1,-105 142 0,-141 193-1,-71 107 1</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2-06-21T05:06:58.857"/>
    </inkml:context>
    <inkml:brush xml:id="br0">
      <inkml:brushProperty name="width" value="0.05292" units="cm"/>
      <inkml:brushProperty name="height" value="0.05292" units="cm"/>
      <inkml:brushProperty name="color" value="#FF0000"/>
    </inkml:brush>
  </inkml:definitions>
  <inkml:trace contextRef="#ctx0" brushRef="#br0">12083 6862 0,'18'0'140,"-1"17"-124,1 1-16,-18-1 15,18 1 1,17 17 0,-18-35-16,1 18 15,17 35 1,-17-35 0,0-1-16,17-17 15,-17 18 1,-18-1 15,17 1-15,1-18 187,-1-18-188,1 1-15,0 17 16,-1-35 0,36-1-1,-35 19-15,52-36 16,19-18 0,-1-17-1,-35 17 16,-18 36-15,0 18 0,-17-1-1,0 0 48,-1 1-63</inkml:trace>
  <inkml:trace contextRef="#ctx0" brushRef="#br0" timeOffset="21475.46">2875 7955 0,'53'0'94,"-17"0"-94,-1 0 16,18 0-1,17 0-15,89 0 16,53 35 0,-1-35-1,54 18 1,35-53-1,-159 17 1,18-17-16,176-18 16,-159 18 15,-70 17-15,-35 18-1,17 0 1,106-18-1,-141 18 1,141-17 0,-71 17-1,-17 0 1,0 17 0,-35 1-1,-36 17 1,53-17-1,18-18 17,-36 0-32,-34 18 31,-1-1-15,18-17-1,53 36 1,-71-36-1,89 35 1,-36-18 0,-35-17-1,0 18 1,-18-18 0,0 0-1,71 18 1,-36-18-1,1 0 1,17 0 15,0 0-15,71-18 0,-124 0-1,18 1 1,0 17-1,0 0 1,-18-18 0,1 1-1,34 17 1,-34-18 0,-1 0-1,35 18 1,54-17-1,-71 17 1,17-18 15,-34 18-15,-19-18 0,54 1-1,-18 17 1,-36 0-1,19 0 1,-1 0 0,-17 0-1,52 0 1,18 0 0,71 17-1,-53-17 1,-53 0 15,17 0-31,-34 0 31,70 36-15,-1 17 0,72-53-1,-71 0 1,-18 0-1,-53 0 1,0 0 0,1 0-1,-1 17 1,35-17 0,-34 35-1,-19-17 1,1 0-1,-18-36 376</inkml:trace>
  <inkml:trace contextRef="#ctx0" brushRef="#br0" timeOffset="40903.73">17410 8290 0,'0'18'78,"0"0"-62,0-1-16,0 1 15,0-1 1,0 1-16,18 0 31,-18-1-31,17 1 16,-17 17 0,18-17-1,-1 35 1,-17-36-1,18-17-15,0 18 32,-1 0-32,-17-1 15,18 19 1,-18-1 15,18 0-15,-18-17-1,17 0 1,1 17 0,-18-18-1,18 19 1,-1-1 0,1-17-1,-18-1 1,17 19-1,19-1 1,-19-18 0,1 1 31,-18 0-32,18-18 1,-1 17-1,19 19 1,-1-19 0,-17-17-1,34 18 1,-34 0 0,0-1-1,88-17 1,17 18-1,-17-18 1,17 0 0,-34 0-1,34 0 17,-88 0-17,18 0-15,18 0 16,-36-18-1,-17 18 1,17 0 0,18-35-1,35 17 1,-53 1 0,1 17-1,-1 0 1,0 0-1,0 0 1,18-18 0,18 0-1,17 1 17,-53 17-17,-17-18 1,17 18-1,1 0 1,-19-18 0,36 1-1,-18 17 1,-17-18 0,35 18-1,0-17 1,-35-1-1,17 18 1,0 0 0,18-35-1,-18 17 17,18-17-17,-18 17 1,18 0-1,36 1 1,-19-1 0,1 1-1,-1-1 1,-17 0 0,-35 18-1,17-17 1,18-1 15,-53 0-31,35 1 16,89-19-1,-1 1 17,-17 17-17,18-17 1,-36 35-1,-18-35 1,-34 35 0,16 0-1,19 0 1,-18 0 0,0 0-1,-18 0 1,18 0-1,0 0 1,18 18 0,-19-1 15,1-17-15,0 0-1,-35 0-15,0 0 16,34 18-1,-16-18 1,-1 0 0,0-18-1,-17-17 1,0 17 0,17-17-1,0 0 1,-17 17-1,-18 0 1,17-17 0,-17 18-1,0-19 17,0 19-17,0-1 1,0-17-1,0-1 1,-17 36 0,-1-35-1,-17 0 1,17 17 0,1-17-1,-1 0 1,-17-1-1,-18 1 1,35 0 0,-52 0-1,34-1 17,1 19-17,17 17 1,-17 0-1,0-18 1,0 18 0,-107-18-1,-34-35 1,53 53 0,87 0-1,1 0 1,0 0 15,-1 0-15,-34 0 15,-36 18-15,-17 17-1,17-35 1,-71 36-1,89-36 1,-18 35 0,0 0-1,1 1 1,-1 16 0,18-16-1,-36-1 1,-52 18-1,52-18 1,1 18 0,-18-35-1,0-18 1,-1 17 0,-16-17 15,17 0-16,17-17 1,54-1 0,52 18 62,-17-18-78,17 1 15,-17-1-15,-36-17 16,18 17 0,18 1-1,17-1 1,1 18 15,-1 0-31,0-18 31,1 18-31,-1 0 16,-52-17 0,-1 17-1,36 0 1,17 0 0,-52 17-1,17-17 1,-18 36-1,18-1 1,36-17 0,-19-1-1,1 1 17,17-18-1,1 0 16,17 17-47,-18-17 125</inkml:trace>
  <inkml:trace contextRef="#ctx0" brushRef="#br0" timeOffset="43372.81">8132 9525 0,'18'0'46,"-1"18"-30,18 17 0,-17-35-16,0 18 15,-1 17 1,36 18 0,-35-53-1,0 17-15,-1-17 16,1 18-1,-1-18 1,19 0 15,-19-35-31,54-18 16,70-53 15,-53 18-15,0 35-1,-35 0 1,0 0 0,0 18-1,-18 17 1,-17 18 0,0 0-1</inkml:trace>
  <inkml:trace contextRef="#ctx0" brushRef="#br0" timeOffset="45475.56">9084 10513 0,'18'0'94,"17"17"-94,-17 1 15,17 17 1,-17 1 0,-1-36-1,1 0 1,0 0 62,-1 0-62,1 0-1,0 0 1,-1-18-16,54-35 16,-18 0-1,141-141 1,35-53-1,-158 141 1,-36 89 0,-17-19-1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00FF7B-209F-45C5-B72F-CCFE0E145990}" type="datetimeFigureOut">
              <a:rPr lang="en-US" smtClean="0"/>
              <a:pPr/>
              <a:t>6/21/2022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a:t>Presented by Santhosh Parsi</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680A37-438E-4024-AA4D-C37C88ABBE58}" type="slidenum">
              <a:rPr lang="en-US" smtClean="0"/>
              <a:pPr/>
              <a:t>‹#›</a:t>
            </a:fld>
            <a:endParaRPr lang="en-US"/>
          </a:p>
        </p:txBody>
      </p:sp>
    </p:spTree>
    <p:extLst>
      <p:ext uri="{BB962C8B-B14F-4D97-AF65-F5344CB8AC3E}">
        <p14:creationId xmlns:p14="http://schemas.microsoft.com/office/powerpoint/2010/main" val="414542253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1</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733912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2</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733912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3</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733912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4</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733912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5</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733912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6</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733912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7</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733912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6/21/2022</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6/21/2022</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1D8BD707-D9CF-40AE-B4C6-C98DA3205C09}" type="datetimeFigureOut">
              <a:rPr lang="en-US" smtClean="0"/>
              <a:pPr/>
              <a:t>6/21/2022</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6/21/2022</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6/21/2022</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6/21/2022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6/21/2022</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6/21/2022</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c-sharpcorner.com/article/introduction-to-jw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customXml" Target="../ink/ink1.xml"/></Relationships>
</file>

<file path=ppt/slides/_rels/slide5.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b="1" dirty="0"/>
              <a:t>Authentication and Authorization </a:t>
            </a:r>
          </a:p>
        </p:txBody>
      </p:sp>
      <p:sp>
        <p:nvSpPr>
          <p:cNvPr id="5" name="Content Placeholder 4"/>
          <p:cNvSpPr>
            <a:spLocks noGrp="1"/>
          </p:cNvSpPr>
          <p:nvPr>
            <p:ph sz="quarter" idx="1"/>
          </p:nvPr>
        </p:nvSpPr>
        <p:spPr/>
        <p:txBody>
          <a:bodyPr>
            <a:normAutofit lnSpcReduction="10000"/>
          </a:bodyPr>
          <a:lstStyle/>
          <a:p>
            <a:r>
              <a:rPr lang="en-US" sz="2000" dirty="0"/>
              <a:t>Authentication and Authorization are two major aspects while thinking about securing your application.</a:t>
            </a:r>
          </a:p>
          <a:p>
            <a:r>
              <a:rPr lang="en-US" sz="2000" dirty="0"/>
              <a:t>Security is the main concern of modern applications because anyone can steal your data if it is not secured. </a:t>
            </a:r>
          </a:p>
          <a:p>
            <a:r>
              <a:rPr lang="en-US" sz="2000" dirty="0"/>
              <a:t>if you are going to create an application where the data security is a primary concern, there security implemented using Authentication and Authorization.</a:t>
            </a:r>
          </a:p>
          <a:p>
            <a:r>
              <a:rPr lang="en-US" sz="2000" b="1" dirty="0"/>
              <a:t>Authentication </a:t>
            </a:r>
            <a:r>
              <a:rPr lang="en-US" sz="2000" dirty="0"/>
              <a:t>is the process of identifying the user. For example, one user lets say James logs in with his username and password, and the server uses his username and password to authenticate James.</a:t>
            </a:r>
          </a:p>
          <a:p>
            <a:r>
              <a:rPr lang="en-US" sz="2000" b="1" dirty="0"/>
              <a:t>Authorization </a:t>
            </a:r>
            <a:r>
              <a:rPr lang="en-US" sz="2000" dirty="0"/>
              <a:t>is the process of deciding whether the authenticated user is allowed to perform an action on a specific resource (Web API Resource) or not. For example, James (who is an authenticated user) has the permission to get a resource but does not have the permission to create a resource.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b="1" dirty="0"/>
              <a:t>Authentication Types </a:t>
            </a:r>
          </a:p>
        </p:txBody>
      </p:sp>
      <p:sp>
        <p:nvSpPr>
          <p:cNvPr id="5" name="Content Placeholder 4"/>
          <p:cNvSpPr>
            <a:spLocks noGrp="1"/>
          </p:cNvSpPr>
          <p:nvPr>
            <p:ph sz="quarter" idx="1"/>
          </p:nvPr>
        </p:nvSpPr>
        <p:spPr/>
        <p:txBody>
          <a:bodyPr>
            <a:normAutofit/>
          </a:bodyPr>
          <a:lstStyle/>
          <a:p>
            <a:r>
              <a:rPr lang="en-US" sz="1600" dirty="0"/>
              <a:t>We have many techniques to validate the users, like </a:t>
            </a:r>
          </a:p>
          <a:p>
            <a:r>
              <a:rPr lang="en-US" sz="1600" dirty="0"/>
              <a:t>Windows Authentication</a:t>
            </a:r>
          </a:p>
          <a:p>
            <a:r>
              <a:rPr lang="en-US" sz="1600" dirty="0"/>
              <a:t>Cookie Authentication</a:t>
            </a:r>
          </a:p>
          <a:p>
            <a:r>
              <a:rPr lang="en-US" sz="1600" dirty="0"/>
              <a:t>JWT Authentication</a:t>
            </a:r>
          </a:p>
          <a:p>
            <a:r>
              <a:rPr lang="en-US" sz="1600" dirty="0"/>
              <a:t>OAuth Authentication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b="1" dirty="0"/>
              <a:t>JWT Authentication In ASP.NET Core APIs</a:t>
            </a:r>
          </a:p>
        </p:txBody>
      </p:sp>
      <p:sp>
        <p:nvSpPr>
          <p:cNvPr id="5" name="Content Placeholder 4"/>
          <p:cNvSpPr>
            <a:spLocks noGrp="1"/>
          </p:cNvSpPr>
          <p:nvPr>
            <p:ph sz="quarter" idx="1"/>
          </p:nvPr>
        </p:nvSpPr>
        <p:spPr>
          <a:xfrm>
            <a:off x="609600" y="1676400"/>
            <a:ext cx="8153400" cy="4495800"/>
          </a:xfrm>
        </p:spPr>
        <p:txBody>
          <a:bodyPr>
            <a:noAutofit/>
          </a:bodyPr>
          <a:lstStyle/>
          <a:p>
            <a:r>
              <a:rPr lang="en-US" sz="2400" dirty="0">
                <a:hlinkClick r:id="rId3"/>
              </a:rPr>
              <a:t>JWT (JSON web token) </a:t>
            </a:r>
            <a:r>
              <a:rPr lang="en-US" sz="2400" dirty="0"/>
              <a:t>has become more and more popular in web development. It is an open standard which allows transmitting data between parties as a JSON object in a secure and compact way. The data transmitting using JWT between parties are digitally signed so that it can be easily verified and trusted. </a:t>
            </a:r>
            <a:r>
              <a:rPr lang="en-IN" sz="2400" dirty="0"/>
              <a:t> It's an open standard to pass user data between client and server. </a:t>
            </a:r>
          </a:p>
          <a:p>
            <a:r>
              <a:rPr lang="en-IN" sz="2400" dirty="0"/>
              <a:t>JWT has many advantages over traditional cookie authentication. JWT is more secure and can also be used with non-browser clients.</a:t>
            </a:r>
          </a:p>
          <a:p>
            <a:r>
              <a:rPr lang="en-IN" sz="2400" dirty="0"/>
              <a:t>JWT is a preferred choice for implementing authentication in Single Page Applications (SPA).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b="1" dirty="0"/>
              <a:t>JWT Authentication In ASP.NET Core APIs</a:t>
            </a:r>
          </a:p>
        </p:txBody>
      </p:sp>
      <p:sp>
        <p:nvSpPr>
          <p:cNvPr id="5" name="Content Placeholder 4"/>
          <p:cNvSpPr>
            <a:spLocks noGrp="1"/>
          </p:cNvSpPr>
          <p:nvPr>
            <p:ph sz="quarter" idx="1"/>
          </p:nvPr>
        </p:nvSpPr>
        <p:spPr/>
        <p:txBody>
          <a:bodyPr>
            <a:normAutofit/>
          </a:bodyPr>
          <a:lstStyle/>
          <a:p>
            <a:r>
              <a:rPr lang="en-IN" sz="1600" dirty="0"/>
              <a:t>A JWT token composed of three parts namely header, payload, and signature.</a:t>
            </a:r>
          </a:p>
          <a:p>
            <a:r>
              <a:rPr lang="en-US" sz="1600" dirty="0"/>
              <a:t>The header usually consists of two parts: the token’s type (JWT), and the hashing algorithm that is being used (e.g. HMAC SHA256).</a:t>
            </a:r>
          </a:p>
          <a:p>
            <a:r>
              <a:rPr lang="en-US" sz="1600" dirty="0"/>
              <a:t>The payload contains the ‘claims’ of the token, which represent statements about an entity (e.g. the user). There are three types of claims: registered, public and private. The most important of these are the private claims, which are used to share information between the parties that agreed on using the JWT. These could contain the name of the user or the roles (e.g. admin, publisher).</a:t>
            </a:r>
          </a:p>
          <a:p>
            <a:r>
              <a:rPr lang="en-US" sz="1600" dirty="0"/>
              <a:t>After the first two parts are encoded using Base64Url, the signature needs to be created. This consists of the header and the payload, which are hashed using the algorithm specified in the header. The purpose of the signature is to validate the identity of the sender and to ensure that the message was not changed.</a:t>
            </a:r>
          </a:p>
          <a:p>
            <a:endParaRPr lang="en-US" sz="1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4800600"/>
            <a:ext cx="7010400" cy="1428750"/>
          </a:xfrm>
          <a:prstGeom prst="rect">
            <a:avLst/>
          </a:prstGeom>
        </p:spPr>
      </p:pic>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7D34FE86-1A5A-CDDF-3928-1F354E78918F}"/>
                  </a:ext>
                </a:extLst>
              </p14:cNvPr>
              <p14:cNvContentPartPr/>
              <p14:nvPr/>
            </p14:nvContentPartPr>
            <p14:xfrm>
              <a:off x="959040" y="1581120"/>
              <a:ext cx="7830000" cy="5162760"/>
            </p14:xfrm>
          </p:contentPart>
        </mc:Choice>
        <mc:Fallback>
          <p:pic>
            <p:nvPicPr>
              <p:cNvPr id="3" name="Ink 2">
                <a:extLst>
                  <a:ext uri="{FF2B5EF4-FFF2-40B4-BE49-F238E27FC236}">
                    <a16:creationId xmlns:a16="http://schemas.microsoft.com/office/drawing/2014/main" id="{7D34FE86-1A5A-CDDF-3928-1F354E78918F}"/>
                  </a:ext>
                </a:extLst>
              </p:cNvPr>
              <p:cNvPicPr/>
              <p:nvPr/>
            </p:nvPicPr>
            <p:blipFill>
              <a:blip r:embed="rId5"/>
              <a:stretch>
                <a:fillRect/>
              </a:stretch>
            </p:blipFill>
            <p:spPr>
              <a:xfrm>
                <a:off x="949680" y="1571760"/>
                <a:ext cx="7848720" cy="5181480"/>
              </a:xfrm>
              <a:prstGeom prst="rect">
                <a:avLst/>
              </a:prstGeom>
            </p:spPr>
          </p:pic>
        </mc:Fallback>
      </mc:AlternateContent>
    </p:spTree>
    <p:extLst>
      <p:ext uri="{BB962C8B-B14F-4D97-AF65-F5344CB8AC3E}">
        <p14:creationId xmlns:p14="http://schemas.microsoft.com/office/powerpoint/2010/main" val="2755054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a:t>Why Use JWT (JSON Web Token)?</a:t>
            </a:r>
          </a:p>
        </p:txBody>
      </p:sp>
      <p:sp>
        <p:nvSpPr>
          <p:cNvPr id="5" name="Content Placeholder 4"/>
          <p:cNvSpPr>
            <a:spLocks noGrp="1"/>
          </p:cNvSpPr>
          <p:nvPr>
            <p:ph sz="quarter" idx="1"/>
          </p:nvPr>
        </p:nvSpPr>
        <p:spPr/>
        <p:txBody>
          <a:bodyPr>
            <a:normAutofit/>
          </a:bodyPr>
          <a:lstStyle/>
          <a:p>
            <a:r>
              <a:rPr lang="en-IN" sz="1600" dirty="0"/>
              <a:t>JWT is convenient, compact, and secure.</a:t>
            </a:r>
          </a:p>
          <a:p>
            <a:r>
              <a:rPr lang="en-IN" sz="1600" dirty="0"/>
              <a:t>The token is simply a based64 encoded string that contains the few header fields and payloads, so it usually contains fewer bytes compare to other tokens.</a:t>
            </a:r>
          </a:p>
          <a:p>
            <a:r>
              <a:rPr lang="en-IN" sz="1600" dirty="0"/>
              <a:t> It can be signed using either RSA public/private key-pair encryption or HMAC encryption using a shared secret, so they are more secure. </a:t>
            </a:r>
          </a:p>
          <a:p>
            <a:r>
              <a:rPr lang="en-IN" sz="1600" dirty="0"/>
              <a:t>It is open source libraries and readily available libraries with various technologies such as </a:t>
            </a:r>
            <a:r>
              <a:rPr lang="en-IN" sz="1600" dirty="0" err="1"/>
              <a:t>.net</a:t>
            </a:r>
            <a:r>
              <a:rPr lang="en-IN" sz="1600" dirty="0"/>
              <a:t>, Python, Java, Ruby, Swift etc.</a:t>
            </a:r>
          </a:p>
          <a:p>
            <a:r>
              <a:rPr lang="en-IN" sz="1600" dirty="0"/>
              <a:t>There are many XML based tokens are available such as SAML (Security Assertion </a:t>
            </a:r>
            <a:r>
              <a:rPr lang="en-IN" sz="1600" dirty="0" err="1"/>
              <a:t>Markup</a:t>
            </a:r>
            <a:r>
              <a:rPr lang="en-IN" sz="1600" dirty="0"/>
              <a:t> Language) token, SWT (Simple Web Token), etc. The JWT is JSON based. The size of encoded JSON smaller compare to the size of encoded XML, so JSON Web Token is more compact than the other token. </a:t>
            </a:r>
            <a:r>
              <a:rPr lang="en-IN" sz="1600"/>
              <a:t>It is more secure because it uses public/private key in the form of an X.509 certificate for signing.</a:t>
            </a:r>
            <a:endParaRPr lang="en-US" sz="1600" dirty="0"/>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9870DBAE-B7D9-6DB2-7BAC-361873D77E45}"/>
                  </a:ext>
                </a:extLst>
              </p14:cNvPr>
              <p14:cNvContentPartPr/>
              <p14:nvPr/>
            </p14:nvContentPartPr>
            <p14:xfrm>
              <a:off x="2686320" y="1936800"/>
              <a:ext cx="2082960" cy="362160"/>
            </p14:xfrm>
          </p:contentPart>
        </mc:Choice>
        <mc:Fallback>
          <p:pic>
            <p:nvPicPr>
              <p:cNvPr id="2" name="Ink 1">
                <a:extLst>
                  <a:ext uri="{FF2B5EF4-FFF2-40B4-BE49-F238E27FC236}">
                    <a16:creationId xmlns:a16="http://schemas.microsoft.com/office/drawing/2014/main" id="{9870DBAE-B7D9-6DB2-7BAC-361873D77E45}"/>
                  </a:ext>
                </a:extLst>
              </p:cNvPr>
              <p:cNvPicPr/>
              <p:nvPr/>
            </p:nvPicPr>
            <p:blipFill>
              <a:blip r:embed="rId4"/>
              <a:stretch>
                <a:fillRect/>
              </a:stretch>
            </p:blipFill>
            <p:spPr>
              <a:xfrm>
                <a:off x="2676960" y="1927440"/>
                <a:ext cx="2101680" cy="380880"/>
              </a:xfrm>
              <a:prstGeom prst="rect">
                <a:avLst/>
              </a:prstGeom>
            </p:spPr>
          </p:pic>
        </mc:Fallback>
      </mc:AlternateContent>
    </p:spTree>
    <p:extLst>
      <p:ext uri="{BB962C8B-B14F-4D97-AF65-F5344CB8AC3E}">
        <p14:creationId xmlns:p14="http://schemas.microsoft.com/office/powerpoint/2010/main" val="1122364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b="1" dirty="0"/>
              <a:t>JWT Authentication In ASP.NET Core APIs</a:t>
            </a:r>
          </a:p>
        </p:txBody>
      </p:sp>
      <p:sp>
        <p:nvSpPr>
          <p:cNvPr id="5" name="Content Placeholder 4"/>
          <p:cNvSpPr>
            <a:spLocks noGrp="1"/>
          </p:cNvSpPr>
          <p:nvPr>
            <p:ph sz="quarter" idx="1"/>
          </p:nvPr>
        </p:nvSpPr>
        <p:spPr/>
        <p:txBody>
          <a:bodyPr>
            <a:normAutofit/>
          </a:bodyPr>
          <a:lstStyle/>
          <a:p>
            <a:r>
              <a:rPr lang="en-IN" sz="2000" dirty="0"/>
              <a:t>a simplified flow of operations would be:</a:t>
            </a:r>
          </a:p>
          <a:p>
            <a:r>
              <a:rPr lang="en-IN" sz="2000" dirty="0"/>
              <a:t>Client sends security credentials such as user name and password to the server for validation.</a:t>
            </a:r>
          </a:p>
          <a:p>
            <a:r>
              <a:rPr lang="en-IN" sz="2000" dirty="0"/>
              <a:t>Server validates the user name and password.</a:t>
            </a:r>
          </a:p>
          <a:p>
            <a:r>
              <a:rPr lang="en-IN" sz="2000" dirty="0"/>
              <a:t>If found correct the server generates and issues a JWT token to the client.</a:t>
            </a:r>
          </a:p>
          <a:p>
            <a:r>
              <a:rPr lang="en-IN" sz="2000" dirty="0"/>
              <a:t>The client receives the token and stores it somewhere.</a:t>
            </a:r>
          </a:p>
          <a:p>
            <a:r>
              <a:rPr lang="en-IN" sz="2000" dirty="0"/>
              <a:t>While requesting any resource or action from the server, the client adds the JWT token issued earlier in the Authorization header.</a:t>
            </a:r>
          </a:p>
          <a:p>
            <a:r>
              <a:rPr lang="en-IN" sz="2000" dirty="0"/>
              <a:t>Server reads the authorization header to retrieve the JWT token.</a:t>
            </a:r>
          </a:p>
          <a:p>
            <a:r>
              <a:rPr lang="en-IN" sz="2000" dirty="0"/>
              <a:t>If the token is valid, the server performs the action requested by the client</a:t>
            </a:r>
          </a:p>
          <a:p>
            <a:r>
              <a:rPr lang="en-IN" sz="2000" dirty="0"/>
              <a:t>Simply put JWT acts like a ticket. If the incoming request has a ticket, it is allowed to access a resource.</a:t>
            </a:r>
            <a:endParaRPr lang="en-US" sz="2000" dirty="0"/>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FD37B90F-F76E-2681-C083-04666BF52836}"/>
                  </a:ext>
                </a:extLst>
              </p14:cNvPr>
              <p14:cNvContentPartPr/>
              <p14:nvPr/>
            </p14:nvContentPartPr>
            <p14:xfrm>
              <a:off x="1270080" y="2038320"/>
              <a:ext cx="7518960" cy="2476800"/>
            </p14:xfrm>
          </p:contentPart>
        </mc:Choice>
        <mc:Fallback>
          <p:pic>
            <p:nvPicPr>
              <p:cNvPr id="2" name="Ink 1">
                <a:extLst>
                  <a:ext uri="{FF2B5EF4-FFF2-40B4-BE49-F238E27FC236}">
                    <a16:creationId xmlns:a16="http://schemas.microsoft.com/office/drawing/2014/main" id="{FD37B90F-F76E-2681-C083-04666BF52836}"/>
                  </a:ext>
                </a:extLst>
              </p:cNvPr>
              <p:cNvPicPr/>
              <p:nvPr/>
            </p:nvPicPr>
            <p:blipFill>
              <a:blip r:embed="rId4"/>
              <a:stretch>
                <a:fillRect/>
              </a:stretch>
            </p:blipFill>
            <p:spPr>
              <a:xfrm>
                <a:off x="1260720" y="2028960"/>
                <a:ext cx="7537680" cy="2495520"/>
              </a:xfrm>
              <a:prstGeom prst="rect">
                <a:avLst/>
              </a:prstGeom>
            </p:spPr>
          </p:pic>
        </mc:Fallback>
      </mc:AlternateContent>
    </p:spTree>
    <p:extLst>
      <p:ext uri="{BB962C8B-B14F-4D97-AF65-F5344CB8AC3E}">
        <p14:creationId xmlns:p14="http://schemas.microsoft.com/office/powerpoint/2010/main" val="4149669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b="1" dirty="0"/>
              <a:t>JWT Authentication In ASP.NET Core APIs</a:t>
            </a:r>
          </a:p>
        </p:txBody>
      </p:sp>
      <p:sp>
        <p:nvSpPr>
          <p:cNvPr id="5" name="Content Placeholder 4"/>
          <p:cNvSpPr>
            <a:spLocks noGrp="1"/>
          </p:cNvSpPr>
          <p:nvPr>
            <p:ph sz="quarter" idx="1"/>
          </p:nvPr>
        </p:nvSpPr>
        <p:spPr/>
        <p:txBody>
          <a:bodyPr>
            <a:normAutofit/>
          </a:bodyPr>
          <a:lstStyle/>
          <a:p>
            <a:r>
              <a:rPr lang="en-IN" sz="1600" b="1" dirty="0"/>
              <a:t>Steps required to implement JWT based authentication</a:t>
            </a:r>
          </a:p>
          <a:p>
            <a:r>
              <a:rPr lang="en-IN" sz="1600" dirty="0"/>
              <a:t>In order to implement JWT based authentication you need to perform the following steps</a:t>
            </a:r>
          </a:p>
          <a:p>
            <a:r>
              <a:rPr lang="en-IN" sz="1600" dirty="0"/>
              <a:t>Store JWT details in a configuration file.</a:t>
            </a:r>
          </a:p>
          <a:p>
            <a:r>
              <a:rPr lang="en-IN" sz="1600" dirty="0"/>
              <a:t>Enable JWT authentication scheme in the application </a:t>
            </a:r>
            <a:r>
              <a:rPr lang="en-IN" sz="1600" dirty="0" err="1"/>
              <a:t>startup</a:t>
            </a:r>
            <a:r>
              <a:rPr lang="en-IN" sz="1600" dirty="0"/>
              <a:t>.</a:t>
            </a:r>
          </a:p>
          <a:p>
            <a:r>
              <a:rPr lang="en-IN" sz="1600" dirty="0"/>
              <a:t>Create some mechanism that validates user name and password, and issues a JWT.</a:t>
            </a:r>
          </a:p>
          <a:p>
            <a:r>
              <a:rPr lang="en-IN" sz="1600" dirty="0"/>
              <a:t>Create a secured API</a:t>
            </a:r>
          </a:p>
          <a:p>
            <a:r>
              <a:rPr lang="en-IN" sz="1600" dirty="0"/>
              <a:t>Invoke the API from a client</a:t>
            </a:r>
            <a:endParaRPr lang="en-US" sz="1600" dirty="0"/>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BD4F430B-B52F-3589-0A17-3DCB5306FC75}"/>
                  </a:ext>
                </a:extLst>
              </p14:cNvPr>
              <p14:cNvContentPartPr/>
              <p14:nvPr/>
            </p14:nvContentPartPr>
            <p14:xfrm>
              <a:off x="1035000" y="2381400"/>
              <a:ext cx="6947280" cy="1441800"/>
            </p14:xfrm>
          </p:contentPart>
        </mc:Choice>
        <mc:Fallback>
          <p:pic>
            <p:nvPicPr>
              <p:cNvPr id="2" name="Ink 1">
                <a:extLst>
                  <a:ext uri="{FF2B5EF4-FFF2-40B4-BE49-F238E27FC236}">
                    <a16:creationId xmlns:a16="http://schemas.microsoft.com/office/drawing/2014/main" id="{BD4F430B-B52F-3589-0A17-3DCB5306FC75}"/>
                  </a:ext>
                </a:extLst>
              </p:cNvPr>
              <p:cNvPicPr/>
              <p:nvPr/>
            </p:nvPicPr>
            <p:blipFill>
              <a:blip r:embed="rId4"/>
              <a:stretch>
                <a:fillRect/>
              </a:stretch>
            </p:blipFill>
            <p:spPr>
              <a:xfrm>
                <a:off x="1025640" y="2372040"/>
                <a:ext cx="6966000" cy="1460520"/>
              </a:xfrm>
              <a:prstGeom prst="rect">
                <a:avLst/>
              </a:prstGeom>
            </p:spPr>
          </p:pic>
        </mc:Fallback>
      </mc:AlternateContent>
    </p:spTree>
    <p:extLst>
      <p:ext uri="{BB962C8B-B14F-4D97-AF65-F5344CB8AC3E}">
        <p14:creationId xmlns:p14="http://schemas.microsoft.com/office/powerpoint/2010/main" val="184881267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4020</TotalTime>
  <Words>913</Words>
  <Application>Microsoft Office PowerPoint</Application>
  <PresentationFormat>On-screen Show (4:3)</PresentationFormat>
  <Paragraphs>59</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Tw Cen MT</vt:lpstr>
      <vt:lpstr>Wingdings</vt:lpstr>
      <vt:lpstr>Wingdings 2</vt:lpstr>
      <vt:lpstr>Median</vt:lpstr>
      <vt:lpstr>Authentication and Authorization </vt:lpstr>
      <vt:lpstr>Authentication Types </vt:lpstr>
      <vt:lpstr>JWT Authentication In ASP.NET Core APIs</vt:lpstr>
      <vt:lpstr>JWT Authentication In ASP.NET Core APIs</vt:lpstr>
      <vt:lpstr>Why Use JWT (JSON Web Token)?</vt:lpstr>
      <vt:lpstr>JWT Authentication In ASP.NET Core APIs</vt:lpstr>
      <vt:lpstr>JWT Authentication In ASP.NET Core APIs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Ado.net Entity Framework</dc:title>
  <dc:creator>santuparsi</dc:creator>
  <cp:lastModifiedBy>San San</cp:lastModifiedBy>
  <cp:revision>85</cp:revision>
  <dcterms:created xsi:type="dcterms:W3CDTF">2006-08-16T00:00:00Z</dcterms:created>
  <dcterms:modified xsi:type="dcterms:W3CDTF">2022-06-22T12:36:00Z</dcterms:modified>
</cp:coreProperties>
</file>