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326" r:id="rId3"/>
    <p:sldId id="327" r:id="rId4"/>
    <p:sldId id="328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3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what-is-new/roadmap" TargetMode="External"/><Relationship Id="rId2" Type="http://schemas.openxmlformats.org/officeDocument/2006/relationships/hyperlink" Target="https://github.com/aspnet/EntityFramework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f/co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ySql.Data.EntityFrameworkCore" TargetMode="External"/><Relationship Id="rId7" Type="http://schemas.openxmlformats.org/officeDocument/2006/relationships/hyperlink" Target="https://www.nuget.org/packages/Microsoft.EntityFrameworkCore.InMemory" TargetMode="External"/><Relationship Id="rId2" Type="http://schemas.openxmlformats.org/officeDocument/2006/relationships/hyperlink" Target="https://www.nuget.org/packages/Microsoft.EntityFrameworkCore.Sql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EntityFrameworkCore.SqlServerCompact40" TargetMode="External"/><Relationship Id="rId5" Type="http://schemas.openxmlformats.org/officeDocument/2006/relationships/hyperlink" Target="https://www.nuget.org/packages/Microsoft.EntityFrameworkCore.SQLite" TargetMode="External"/><Relationship Id="rId4" Type="http://schemas.openxmlformats.org/officeDocument/2006/relationships/hyperlink" Target="https://www.nuget.org/packages/Npgsql.EntityFrameworkCore.PostgreSQ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entityframeworkcore.dbset-1?view=efcore-2.0" TargetMode="External"/><Relationship Id="rId2" Type="http://schemas.openxmlformats.org/officeDocument/2006/relationships/hyperlink" Target="https://docs.microsoft.com/en-us/dotnet/api/microsoft.entityframeworkcore.dbcontext?view=efcore-2.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181717"/>
                </a:solidFill>
                <a:latin typeface="Verdana"/>
              </a:rPr>
              <a:t>Entity Framework Core is a data access technology.</a:t>
            </a:r>
          </a:p>
          <a:p>
            <a:r>
              <a:rPr lang="en-US" sz="1400" dirty="0">
                <a:solidFill>
                  <a:srgbClr val="181717"/>
                </a:solidFill>
                <a:latin typeface="Verdana"/>
              </a:rPr>
              <a:t>Entity Framework (EF) Core is a lightweight, extensible, open source and cross-platform version of the popular Entity Framework data access technology.</a:t>
            </a:r>
          </a:p>
          <a:p>
            <a:r>
              <a:rPr lang="en-US" sz="1400" dirty="0">
                <a:solidFill>
                  <a:srgbClr val="181717"/>
                </a:solidFill>
                <a:latin typeface="Verdana"/>
              </a:rPr>
              <a:t>Entity Framework is an Object/Relational Mapping (O/RM) framework.</a:t>
            </a:r>
          </a:p>
          <a:p>
            <a:r>
              <a:rPr lang="en-US" sz="1400" dirty="0">
                <a:solidFill>
                  <a:srgbClr val="181717"/>
                </a:solidFill>
                <a:latin typeface="Verdana"/>
              </a:rPr>
              <a:t>It is an enhancement to ADO.NET</a:t>
            </a:r>
          </a:p>
          <a:p>
            <a:r>
              <a:rPr lang="en-US" sz="1400" dirty="0">
                <a:solidFill>
                  <a:srgbClr val="181717"/>
                </a:solidFill>
                <a:latin typeface="Verdana"/>
              </a:rPr>
              <a:t>Entity Framework gives developers an automated mechanism for accessing &amp; storing the data in the database.</a:t>
            </a:r>
          </a:p>
          <a:p>
            <a:r>
              <a:rPr lang="en-US" sz="1400" dirty="0">
                <a:solidFill>
                  <a:srgbClr val="181717"/>
                </a:solidFill>
                <a:latin typeface="Verdana"/>
              </a:rPr>
              <a:t>EF Core is intended to be used with .NET Core applications. However, it can also be used with standard .NET 4.5+ framework based applications.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Model for an Existing Database in Entity Framework Core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PM&gt; Scaffold-</a:t>
            </a:r>
            <a:r>
              <a:rPr lang="en-US" sz="1800" dirty="0" err="1"/>
              <a:t>DbContext</a:t>
            </a:r>
            <a:r>
              <a:rPr lang="en-US" sz="1800" dirty="0"/>
              <a:t> "Server=.\</a:t>
            </a:r>
            <a:r>
              <a:rPr lang="en-US" sz="1800" dirty="0" err="1"/>
              <a:t>SQLExpress;Database</a:t>
            </a:r>
            <a:r>
              <a:rPr lang="en-US" sz="1800" dirty="0"/>
              <a:t>=</a:t>
            </a:r>
            <a:r>
              <a:rPr lang="en-US" sz="1800" dirty="0" err="1"/>
              <a:t>SchoolDB;Trusted_Connection</a:t>
            </a:r>
            <a:r>
              <a:rPr lang="en-US" sz="1800" dirty="0"/>
              <a:t>=True;" </a:t>
            </a:r>
            <a:r>
              <a:rPr lang="en-US" sz="1800" dirty="0" err="1"/>
              <a:t>Microsoft.EntityFrameworkCore.SqlServer</a:t>
            </a:r>
            <a:r>
              <a:rPr lang="en-US" sz="1800" dirty="0"/>
              <a:t> -</a:t>
            </a:r>
            <a:r>
              <a:rPr lang="en-US" sz="1800" dirty="0" err="1"/>
              <a:t>OutputDir</a:t>
            </a:r>
            <a:r>
              <a:rPr lang="en-US" sz="1800" dirty="0"/>
              <a:t> Models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Update models when tables are updated</a:t>
            </a:r>
          </a:p>
          <a:p>
            <a:r>
              <a:rPr lang="en-US" sz="1800" dirty="0"/>
              <a:t>PM&gt; Scaffold-</a:t>
            </a:r>
            <a:r>
              <a:rPr lang="en-US" sz="1800" dirty="0" err="1"/>
              <a:t>DbContext</a:t>
            </a:r>
            <a:r>
              <a:rPr lang="en-US" sz="1800" dirty="0"/>
              <a:t> "Server=.\</a:t>
            </a:r>
            <a:r>
              <a:rPr lang="en-US" sz="1800" dirty="0" err="1"/>
              <a:t>SQLExpress;Database</a:t>
            </a:r>
            <a:r>
              <a:rPr lang="en-US" sz="1800" dirty="0"/>
              <a:t>=</a:t>
            </a:r>
            <a:r>
              <a:rPr lang="en-US" sz="1800" dirty="0" err="1"/>
              <a:t>SchoolDB;Trusted_Connection</a:t>
            </a:r>
            <a:r>
              <a:rPr lang="en-US" sz="1800" dirty="0"/>
              <a:t>=True;" </a:t>
            </a:r>
            <a:r>
              <a:rPr lang="en-US" sz="1800" dirty="0" err="1"/>
              <a:t>Microsoft.EntityFrameworkCore.SqlServer</a:t>
            </a:r>
            <a:r>
              <a:rPr lang="en-US" sz="1800" dirty="0"/>
              <a:t> -</a:t>
            </a:r>
            <a:r>
              <a:rPr lang="en-US" sz="1800" dirty="0" err="1"/>
              <a:t>OutputDir</a:t>
            </a:r>
            <a:r>
              <a:rPr lang="en-US" sz="1800" dirty="0"/>
              <a:t> Models </a:t>
            </a:r>
            <a:r>
              <a:rPr lang="en-US" sz="1800"/>
              <a:t>-force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Stored Procedure in Entity Framework Core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60248" y="1828800"/>
            <a:ext cx="8153400" cy="4495800"/>
          </a:xfrm>
        </p:spPr>
        <p:txBody>
          <a:bodyPr>
            <a:noAutofit/>
          </a:bodyPr>
          <a:lstStyle/>
          <a:p>
            <a:r>
              <a:rPr lang="en-US" dirty="0"/>
              <a:t>EF Core provides the following methods to execute a stored procedure:</a:t>
            </a:r>
          </a:p>
          <a:p>
            <a:pPr lvl="1"/>
            <a:r>
              <a:rPr lang="en-US" dirty="0" err="1"/>
              <a:t>DbSet</a:t>
            </a:r>
            <a:r>
              <a:rPr lang="en-US" dirty="0"/>
              <a:t>&lt;</a:t>
            </a:r>
            <a:r>
              <a:rPr lang="en-US" dirty="0" err="1"/>
              <a:t>TEntity</a:t>
            </a:r>
            <a:r>
              <a:rPr lang="en-US" dirty="0"/>
              <a:t>&gt;.</a:t>
            </a:r>
            <a:r>
              <a:rPr lang="en-US" dirty="0" err="1"/>
              <a:t>FromSqlRaw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DbContext.Database.ExecuteSqlRaw</a:t>
            </a:r>
            <a:r>
              <a:rPr lang="en-US" dirty="0"/>
              <a:t>()</a:t>
            </a:r>
          </a:p>
          <a:p>
            <a:pPr lvl="1"/>
            <a:r>
              <a:rPr lang="en-US" sz="1500" dirty="0">
                <a:latin typeface="Calibri" pitchFamily="34" charset="0"/>
                <a:cs typeface="Calibri" pitchFamily="34" charset="0"/>
              </a:rPr>
              <a:t>Ex: </a:t>
            </a:r>
            <a:r>
              <a:rPr lang="en-US" sz="1500" dirty="0" err="1">
                <a:latin typeface="Calibri" pitchFamily="34" charset="0"/>
                <a:cs typeface="Calibri" pitchFamily="34" charset="0"/>
              </a:rPr>
              <a:t>context.Database.ExecuteSqlRaw</a:t>
            </a:r>
            <a:r>
              <a:rPr lang="en-US" sz="1500" dirty="0">
                <a:latin typeface="Calibri" pitchFamily="34" charset="0"/>
                <a:cs typeface="Calibri" pitchFamily="34" charset="0"/>
              </a:rPr>
              <a:t>("</a:t>
            </a:r>
            <a:r>
              <a:rPr lang="en-US" sz="1500" dirty="0" err="1">
                <a:latin typeface="Calibri" pitchFamily="34" charset="0"/>
                <a:cs typeface="Calibri" pitchFamily="34" charset="0"/>
              </a:rPr>
              <a:t>CreateStudents</a:t>
            </a:r>
            <a:r>
              <a:rPr lang="en-US" sz="1500" dirty="0">
                <a:latin typeface="Calibri" pitchFamily="34" charset="0"/>
                <a:cs typeface="Calibri" pitchFamily="34" charset="0"/>
              </a:rPr>
              <a:t> @p0, @p1", parameters: new[] { "Bill", "Gates" });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SANTHOSH\Desktop\ef-c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978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Version History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EF Core Version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>
                          <a:solidFill>
                            <a:srgbClr val="FFFFFF"/>
                          </a:solidFill>
                        </a:rPr>
                        <a:t>Release Date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EF Core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</a:rPr>
                        <a:t>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</a:rPr>
                        <a:t>EF Core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</a:rPr>
                        <a:t>November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</a:rPr>
                        <a:t>EF Core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June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3200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EF Core on </a:t>
            </a:r>
            <a:r>
              <a:rPr lang="en-US" dirty="0" err="1"/>
              <a:t>GitHub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https://github.com/aspnet/EntityFrameworkCore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3581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EF Core Roadmap: </a:t>
            </a:r>
            <a:r>
              <a:rPr lang="en-US" dirty="0">
                <a:hlinkClick r:id="rId3"/>
              </a:rPr>
              <a:t>docs.microsoft.com/en-us/</a:t>
            </a:r>
            <a:r>
              <a:rPr lang="en-US" dirty="0" err="1">
                <a:hlinkClick r:id="rId3"/>
              </a:rPr>
              <a:t>ef</a:t>
            </a:r>
            <a:r>
              <a:rPr lang="en-US" dirty="0">
                <a:hlinkClick r:id="rId3"/>
              </a:rPr>
              <a:t>/core/what-is-new/roadmap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3886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EF Core Official Documentation: </a:t>
            </a:r>
            <a:r>
              <a:rPr lang="en-US" dirty="0">
                <a:hlinkClick r:id="rId4"/>
              </a:rPr>
              <a:t>https://docs.microsoft.com/ef/core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Development Approaches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181717"/>
                </a:solidFill>
                <a:latin typeface="Verdana"/>
              </a:rPr>
              <a:t>EF Core supports two development approaches </a:t>
            </a:r>
          </a:p>
          <a:p>
            <a:r>
              <a:rPr lang="en-US" sz="1200" dirty="0">
                <a:solidFill>
                  <a:srgbClr val="181717"/>
                </a:solidFill>
                <a:latin typeface="Verdana"/>
              </a:rPr>
              <a:t>1) Code-First </a:t>
            </a:r>
          </a:p>
          <a:p>
            <a:r>
              <a:rPr lang="en-US" sz="1200" dirty="0">
                <a:solidFill>
                  <a:srgbClr val="181717"/>
                </a:solidFill>
                <a:latin typeface="Verdana"/>
              </a:rPr>
              <a:t>2) Database-First.</a:t>
            </a:r>
          </a:p>
          <a:p>
            <a:r>
              <a:rPr lang="en-US" sz="1200" dirty="0">
                <a:solidFill>
                  <a:srgbClr val="181717"/>
                </a:solidFill>
                <a:latin typeface="Verdana"/>
              </a:rPr>
              <a:t>EF Core mainly targets the code-first approach and provides little support for the database-first approach.</a:t>
            </a:r>
          </a:p>
          <a:p>
            <a:r>
              <a:rPr lang="en-US" sz="1200" dirty="0">
                <a:solidFill>
                  <a:srgbClr val="181717"/>
                </a:solidFill>
                <a:latin typeface="Verdana"/>
              </a:rPr>
              <a:t>In the code-first approach, EF Core API creates the database and tables using your domain/Entity classes. This approach is useful in Domain Driven Design (DDD).</a:t>
            </a:r>
          </a:p>
          <a:p>
            <a:r>
              <a:rPr lang="en-US" sz="1200" dirty="0">
                <a:solidFill>
                  <a:srgbClr val="181717"/>
                </a:solidFill>
                <a:latin typeface="Verdana"/>
              </a:rPr>
              <a:t>In the database-first approach, EF Core API creates the domain and context classes based on your existing database using EF Core commands. </a:t>
            </a:r>
          </a:p>
          <a:p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SANTHOSH\Desktop\ef-core-dev-approa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95775"/>
            <a:ext cx="792480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400" dirty="0">
                <a:solidFill>
                  <a:srgbClr val="181717"/>
                </a:solidFill>
                <a:latin typeface="roboto"/>
              </a:rPr>
              <a:t>EF Core Database Providers</a:t>
            </a:r>
          </a:p>
          <a:p>
            <a:pPr algn="just"/>
            <a:r>
              <a:rPr lang="en-US" sz="1400" dirty="0">
                <a:solidFill>
                  <a:srgbClr val="181717"/>
                </a:solidFill>
                <a:latin typeface="Verdana"/>
              </a:rPr>
              <a:t>Entity Framework Core uses a provider model to access many different databases. EF Core includes providers as </a:t>
            </a:r>
            <a:r>
              <a:rPr lang="en-US" sz="1400" dirty="0" err="1">
                <a:solidFill>
                  <a:srgbClr val="181717"/>
                </a:solidFill>
                <a:latin typeface="Verdana"/>
              </a:rPr>
              <a:t>NuGet</a:t>
            </a:r>
            <a:r>
              <a:rPr lang="en-US" sz="1400" dirty="0">
                <a:solidFill>
                  <a:srgbClr val="181717"/>
                </a:solidFill>
                <a:latin typeface="Verdana"/>
              </a:rPr>
              <a:t> packages which you need to install.</a:t>
            </a:r>
          </a:p>
          <a:p>
            <a:pPr algn="just"/>
            <a:r>
              <a:rPr lang="en-US" sz="1400" dirty="0">
                <a:solidFill>
                  <a:srgbClr val="181717"/>
                </a:solidFill>
                <a:latin typeface="Verdana"/>
              </a:rPr>
              <a:t>The following table lists database providers and </a:t>
            </a:r>
            <a:r>
              <a:rPr lang="en-US" sz="1400" dirty="0" err="1">
                <a:solidFill>
                  <a:srgbClr val="181717"/>
                </a:solidFill>
                <a:latin typeface="Verdana"/>
              </a:rPr>
              <a:t>NuGet</a:t>
            </a:r>
            <a:r>
              <a:rPr lang="en-US" sz="1400" dirty="0">
                <a:solidFill>
                  <a:srgbClr val="181717"/>
                </a:solidFill>
                <a:latin typeface="Verdana"/>
              </a:rPr>
              <a:t> packages for EF Core.</a:t>
            </a:r>
          </a:p>
          <a:p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0480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Database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0">
                          <a:solidFill>
                            <a:srgbClr val="FFFFFF"/>
                          </a:solidFill>
                        </a:rPr>
                        <a:t>NuGet Package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</a:rPr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BFF"/>
                          </a:solidFill>
                          <a:hlinkClick r:id="rId2"/>
                        </a:rPr>
                        <a:t>Microsoft.EntityFrameworkCore.SqlServer</a:t>
                      </a:r>
                      <a:endParaRPr lang="en-US">
                        <a:solidFill>
                          <a:srgbClr val="4141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</a:rPr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BFF"/>
                          </a:solidFill>
                          <a:hlinkClick r:id="rId3"/>
                        </a:rPr>
                        <a:t>MySql.Data.EntityFrameworkCore</a:t>
                      </a:r>
                      <a:endParaRPr lang="en-US">
                        <a:solidFill>
                          <a:srgbClr val="4141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</a:rPr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BFF"/>
                          </a:solidFill>
                          <a:hlinkClick r:id="rId4"/>
                        </a:rPr>
                        <a:t>Npgsql.EntityFrameworkCore.PostgreSQL</a:t>
                      </a:r>
                      <a:endParaRPr lang="en-US">
                        <a:solidFill>
                          <a:srgbClr val="4141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</a:rPr>
                        <a:t>SQLite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BFF"/>
                          </a:solidFill>
                          <a:hlinkClick r:id="rId5"/>
                        </a:rPr>
                        <a:t>Microsoft.EntityFrameworkCore.SQLite</a:t>
                      </a:r>
                      <a:endParaRPr lang="en-US">
                        <a:solidFill>
                          <a:srgbClr val="4141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</a:rPr>
                        <a:t>SQL 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BFF"/>
                          </a:solidFill>
                          <a:hlinkClick r:id="rId6"/>
                        </a:rPr>
                        <a:t>EntityFrameworkCore.SqlServerCompact40</a:t>
                      </a:r>
                      <a:endParaRPr lang="en-US">
                        <a:solidFill>
                          <a:srgbClr val="4141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</a:rPr>
                        <a:t>In-memory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 err="1">
                          <a:solidFill>
                            <a:srgbClr val="007BFF"/>
                          </a:solidFill>
                          <a:hlinkClick r:id="rId7"/>
                        </a:rPr>
                        <a:t>Microsoft.EntityFrameworkCore.InMemory</a:t>
                      </a:r>
                      <a:endParaRPr lang="en-US" dirty="0">
                        <a:solidFill>
                          <a:srgbClr val="4141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Entity Framework Core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181717"/>
                </a:solidFill>
                <a:latin typeface="Verdana"/>
              </a:rPr>
              <a:t>Entity Framework Core can be used with .NET Core or .NET 4.6 based applications.</a:t>
            </a:r>
          </a:p>
          <a:p>
            <a:pPr algn="just"/>
            <a:r>
              <a:rPr lang="en-US" sz="1400" dirty="0">
                <a:solidFill>
                  <a:srgbClr val="181717"/>
                </a:solidFill>
                <a:latin typeface="Verdana"/>
              </a:rPr>
              <a:t>EF Core is not a part of .NET Core and standard .NET framework. It is available as a </a:t>
            </a:r>
            <a:r>
              <a:rPr lang="en-US" sz="1400" dirty="0" err="1">
                <a:solidFill>
                  <a:srgbClr val="181717"/>
                </a:solidFill>
                <a:latin typeface="Verdana"/>
              </a:rPr>
              <a:t>NuGet</a:t>
            </a:r>
            <a:r>
              <a:rPr lang="en-US" sz="1400" dirty="0">
                <a:solidFill>
                  <a:srgbClr val="181717"/>
                </a:solidFill>
                <a:latin typeface="Verdana"/>
              </a:rPr>
              <a:t> package. You need to install </a:t>
            </a:r>
            <a:r>
              <a:rPr lang="en-US" sz="1400" dirty="0" err="1">
                <a:solidFill>
                  <a:srgbClr val="181717"/>
                </a:solidFill>
                <a:latin typeface="Verdana"/>
              </a:rPr>
              <a:t>NuGet</a:t>
            </a:r>
            <a:r>
              <a:rPr lang="en-US" sz="1400" dirty="0">
                <a:solidFill>
                  <a:srgbClr val="181717"/>
                </a:solidFill>
                <a:latin typeface="Verdana"/>
              </a:rPr>
              <a:t> packages for the following two things to use EF Core in your application: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rgbClr val="181717"/>
                </a:solidFill>
                <a:latin typeface="Verdana"/>
              </a:rPr>
              <a:t>EF Core DB provider</a:t>
            </a:r>
          </a:p>
          <a:p>
            <a:pPr algn="just">
              <a:buFont typeface="+mj-lt"/>
              <a:buAutoNum type="arabicPeriod"/>
            </a:pPr>
            <a:r>
              <a:rPr lang="en-US" sz="1400" dirty="0">
                <a:solidFill>
                  <a:srgbClr val="181717"/>
                </a:solidFill>
                <a:latin typeface="Verdana"/>
              </a:rPr>
              <a:t>EF Core tools</a:t>
            </a:r>
          </a:p>
          <a:p>
            <a:r>
              <a:rPr lang="en-US" sz="1400" dirty="0">
                <a:solidFill>
                  <a:srgbClr val="181717"/>
                </a:solidFill>
                <a:latin typeface="Verdana"/>
              </a:rPr>
              <a:t>PM&gt; Install-Package </a:t>
            </a:r>
            <a:r>
              <a:rPr lang="en-US" sz="1400" dirty="0" err="1">
                <a:solidFill>
                  <a:srgbClr val="181717"/>
                </a:solidFill>
                <a:latin typeface="Verdana"/>
              </a:rPr>
              <a:t>Microsoft.EntityFrameworkCore.SqlServer</a:t>
            </a:r>
            <a:endParaRPr lang="en-US" sz="1400" dirty="0">
              <a:solidFill>
                <a:srgbClr val="181717"/>
              </a:solidFill>
              <a:latin typeface="Verdana"/>
            </a:endParaRPr>
          </a:p>
          <a:p>
            <a:r>
              <a:rPr lang="en-US" sz="1400" dirty="0">
                <a:solidFill>
                  <a:srgbClr val="181717"/>
                </a:solidFill>
                <a:latin typeface="Verdana"/>
              </a:rPr>
              <a:t>PM&gt; Install-Package </a:t>
            </a:r>
            <a:r>
              <a:rPr lang="en-US" sz="1400" dirty="0" err="1">
                <a:solidFill>
                  <a:srgbClr val="000000"/>
                </a:solidFill>
                <a:latin typeface="SFMono-Regular"/>
              </a:rPr>
              <a:t>Microsoft.EntityFrameworkCore.Tools</a:t>
            </a:r>
            <a:endParaRPr lang="en-US" sz="1400" dirty="0">
              <a:solidFill>
                <a:srgbClr val="181717"/>
              </a:solidFill>
              <a:latin typeface="Verdana"/>
            </a:endParaRPr>
          </a:p>
          <a:p>
            <a:endParaRPr lang="en-US" sz="1400" dirty="0">
              <a:solidFill>
                <a:srgbClr val="181717"/>
              </a:solidFill>
              <a:latin typeface="Verdana"/>
            </a:endParaRPr>
          </a:p>
          <a:p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The </a:t>
            </a:r>
            <a:r>
              <a:rPr lang="en-US" sz="1400" dirty="0" err="1">
                <a:hlinkClick r:id="rId2"/>
              </a:rPr>
              <a:t>DbContext</a:t>
            </a:r>
            <a:r>
              <a:rPr lang="en-US" sz="1400" dirty="0"/>
              <a:t> class is an integral part of Entity Framework. An instance of </a:t>
            </a:r>
            <a:r>
              <a:rPr lang="en-US" sz="1400" dirty="0" err="1"/>
              <a:t>DbContext</a:t>
            </a:r>
            <a:r>
              <a:rPr lang="en-US" sz="1400" dirty="0"/>
              <a:t> represents a session with the database which can be used to query and save instances of your entities to a database. </a:t>
            </a:r>
            <a:r>
              <a:rPr lang="en-US" sz="1400" dirty="0" err="1"/>
              <a:t>DbContext</a:t>
            </a:r>
            <a:r>
              <a:rPr lang="en-US" sz="1400" dirty="0"/>
              <a:t> is a combination of the Unit Of Work and Repository patterns.</a:t>
            </a:r>
            <a:endParaRPr lang="en-US" sz="1400" dirty="0">
              <a:solidFill>
                <a:srgbClr val="181717"/>
              </a:solidFill>
              <a:latin typeface="Verdana"/>
            </a:endParaRPr>
          </a:p>
          <a:p>
            <a:r>
              <a:rPr lang="en-US" sz="1400" dirty="0" err="1"/>
              <a:t>DbContext</a:t>
            </a:r>
            <a:r>
              <a:rPr lang="en-US" sz="1400" dirty="0"/>
              <a:t> in EF Core allows us to perform following tasks:</a:t>
            </a:r>
          </a:p>
          <a:p>
            <a:pPr lvl="1"/>
            <a:r>
              <a:rPr lang="en-US" sz="1400" dirty="0"/>
              <a:t>Manage database connection</a:t>
            </a:r>
          </a:p>
          <a:p>
            <a:pPr lvl="1"/>
            <a:r>
              <a:rPr lang="en-US" sz="1400" dirty="0"/>
              <a:t>Configure model &amp; relationship</a:t>
            </a:r>
          </a:p>
          <a:p>
            <a:pPr lvl="1"/>
            <a:r>
              <a:rPr lang="en-US" sz="1400" dirty="0"/>
              <a:t>Querying database</a:t>
            </a:r>
          </a:p>
          <a:p>
            <a:pPr lvl="1"/>
            <a:r>
              <a:rPr lang="en-US" sz="1400" dirty="0"/>
              <a:t>Saving data to the database</a:t>
            </a:r>
          </a:p>
          <a:p>
            <a:pPr lvl="1"/>
            <a:r>
              <a:rPr lang="en-US" sz="1400" dirty="0"/>
              <a:t>Caching</a:t>
            </a:r>
          </a:p>
          <a:p>
            <a:pPr lvl="1"/>
            <a:r>
              <a:rPr lang="en-US" sz="1400" dirty="0"/>
              <a:t>Transaction management</a:t>
            </a:r>
          </a:p>
          <a:p>
            <a:r>
              <a:rPr lang="en-US" sz="1400" dirty="0"/>
              <a:t>To use </a:t>
            </a:r>
            <a:r>
              <a:rPr lang="en-US" sz="1400" dirty="0" err="1"/>
              <a:t>DbContext</a:t>
            </a:r>
            <a:r>
              <a:rPr lang="en-US" sz="1400" dirty="0"/>
              <a:t> in our application, we need to create the class that derives from </a:t>
            </a:r>
            <a:r>
              <a:rPr lang="en-US" sz="1400" dirty="0" err="1"/>
              <a:t>DbContext</a:t>
            </a:r>
            <a:r>
              <a:rPr lang="en-US" sz="1400" dirty="0"/>
              <a:t>, also known as context class. This context class typically includes </a:t>
            </a:r>
            <a:r>
              <a:rPr lang="en-US" sz="1400" dirty="0" err="1">
                <a:hlinkClick r:id="rId3"/>
              </a:rPr>
              <a:t>DbSet</a:t>
            </a:r>
            <a:r>
              <a:rPr lang="en-US" sz="1400" dirty="0">
                <a:hlinkClick r:id="rId3"/>
              </a:rPr>
              <a:t>&lt;</a:t>
            </a:r>
            <a:r>
              <a:rPr lang="en-US" sz="1400" dirty="0" err="1">
                <a:hlinkClick r:id="rId3"/>
              </a:rPr>
              <a:t>TEntity</a:t>
            </a:r>
            <a:r>
              <a:rPr lang="en-US" sz="1400" dirty="0">
                <a:hlinkClick r:id="rId3"/>
              </a:rPr>
              <a:t>&gt;</a:t>
            </a:r>
            <a:r>
              <a:rPr lang="en-US" sz="1400" dirty="0"/>
              <a:t> properties for each entity in the model. </a:t>
            </a:r>
          </a:p>
          <a:p>
            <a:r>
              <a:rPr lang="en-US" sz="1400" dirty="0"/>
              <a:t>entities </a:t>
            </a:r>
          </a:p>
          <a:p>
            <a:r>
              <a:rPr lang="en-US" sz="1400" dirty="0"/>
              <a:t>public </a:t>
            </a:r>
            <a:r>
              <a:rPr lang="en-US" sz="1400" dirty="0" err="1"/>
              <a:t>DbSet</a:t>
            </a:r>
            <a:r>
              <a:rPr lang="en-US" sz="1400" dirty="0"/>
              <a:t>&lt;Student&gt; Students { get; set; }</a:t>
            </a:r>
          </a:p>
          <a:p>
            <a:r>
              <a:rPr lang="en-US" sz="1400" dirty="0"/>
              <a:t> public </a:t>
            </a:r>
            <a:r>
              <a:rPr lang="en-US" sz="1400" dirty="0" err="1"/>
              <a:t>DbSet</a:t>
            </a:r>
            <a:r>
              <a:rPr lang="en-US" sz="1400" dirty="0"/>
              <a:t>&lt;Course&gt; Courses { get; set; } } 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dirty="0" err="1"/>
              <a:t>DbContext</a:t>
            </a:r>
            <a:r>
              <a:rPr lang="en-US" sz="1400" dirty="0"/>
              <a:t>/</a:t>
            </a:r>
            <a:r>
              <a:rPr lang="en-US" sz="1400"/>
              <a:t>EntitySet </a:t>
            </a:r>
            <a:r>
              <a:rPr lang="en-US" sz="1400" dirty="0"/>
              <a:t>Methods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057400"/>
          <a:ext cx="7620000" cy="39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Adds a new entity to </a:t>
                      </a:r>
                      <a:r>
                        <a:rPr lang="en-US" dirty="0" err="1">
                          <a:solidFill>
                            <a:srgbClr val="414141"/>
                          </a:solidFill>
                        </a:rPr>
                        <a:t>DbContext</a:t>
                      </a:r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 with Added state and starts tracking it. This new entity data will be inserted into the database when </a:t>
                      </a:r>
                      <a:r>
                        <a:rPr lang="en-US" dirty="0" err="1">
                          <a:solidFill>
                            <a:srgbClr val="414141"/>
                          </a:solidFill>
                        </a:rPr>
                        <a:t>SaveChanges</a:t>
                      </a:r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() is called.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Finds an entity with the given primary key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Sets Deleted state to the specified entity which will delete the data when </a:t>
                      </a:r>
                      <a:r>
                        <a:rPr lang="en-US" dirty="0" err="1">
                          <a:solidFill>
                            <a:srgbClr val="414141"/>
                          </a:solidFill>
                        </a:rPr>
                        <a:t>SaveChanges</a:t>
                      </a:r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() is called.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414141"/>
                          </a:solidFill>
                        </a:rPr>
                        <a:t>SaveChanges</a:t>
                      </a:r>
                      <a:endParaRPr lang="en-US" dirty="0">
                        <a:solidFill>
                          <a:srgbClr val="4141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Execute INSERT, UPDATE or DELETE command to the database for the entities with Added, Modified or Deleted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Attaches disconnected entity with Modified state and start tracking it. The data will be saved when </a:t>
                      </a:r>
                      <a:r>
                        <a:rPr lang="en-US" dirty="0" err="1">
                          <a:solidFill>
                            <a:srgbClr val="414141"/>
                          </a:solidFill>
                        </a:rPr>
                        <a:t>SaveChagnes</a:t>
                      </a:r>
                      <a:r>
                        <a:rPr lang="en-US" dirty="0">
                          <a:solidFill>
                            <a:srgbClr val="414141"/>
                          </a:solidFill>
                        </a:rPr>
                        <a:t>() is called.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Migration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EF Core includes different migration commands to create or update the database based on the model.</a:t>
            </a:r>
          </a:p>
          <a:p>
            <a:r>
              <a:rPr lang="en-US" sz="1400" dirty="0"/>
              <a:t>we need to create the database from the model (entities and context) by adding a migration.</a:t>
            </a:r>
          </a:p>
          <a:p>
            <a:r>
              <a:rPr lang="en-US" sz="1400" dirty="0"/>
              <a:t>We can execute the migration command using </a:t>
            </a:r>
            <a:r>
              <a:rPr lang="en-US" sz="1400" dirty="0" err="1"/>
              <a:t>NuGet</a:t>
            </a:r>
            <a:r>
              <a:rPr lang="en-US" sz="1400" dirty="0"/>
              <a:t> Package Manger Console as well as </a:t>
            </a:r>
            <a:r>
              <a:rPr lang="en-US" sz="1400" dirty="0" err="1"/>
              <a:t>dotnet</a:t>
            </a:r>
            <a:r>
              <a:rPr lang="en-US" sz="1400" dirty="0"/>
              <a:t> CLI (command line interface).</a:t>
            </a:r>
          </a:p>
          <a:p>
            <a:r>
              <a:rPr lang="en-US" sz="1400" dirty="0"/>
              <a:t>In Visual Studio, open </a:t>
            </a:r>
            <a:r>
              <a:rPr lang="en-US" sz="1400" dirty="0" err="1"/>
              <a:t>NuGet</a:t>
            </a:r>
            <a:r>
              <a:rPr lang="en-US" sz="1400" dirty="0"/>
              <a:t> Package Manager Console from Tools -&gt; </a:t>
            </a:r>
            <a:r>
              <a:rPr lang="en-US" sz="1400" dirty="0" err="1"/>
              <a:t>NuGet</a:t>
            </a:r>
            <a:r>
              <a:rPr lang="en-US" sz="1400" dirty="0"/>
              <a:t> Package Manager -&gt; Package Manager Console and enter the following command:</a:t>
            </a:r>
          </a:p>
          <a:p>
            <a:r>
              <a:rPr lang="en-US" sz="1400" dirty="0"/>
              <a:t>PM&gt; </a:t>
            </a:r>
            <a:r>
              <a:rPr lang="en-US" sz="1400" b="1" dirty="0"/>
              <a:t>add-migration </a:t>
            </a:r>
            <a:r>
              <a:rPr lang="en-US" sz="1400" b="1" dirty="0" err="1"/>
              <a:t>CreateSchoolDB</a:t>
            </a:r>
            <a:endParaRPr lang="en-US" sz="1400" b="1" dirty="0"/>
          </a:p>
          <a:p>
            <a:r>
              <a:rPr lang="en-US" sz="1400" dirty="0"/>
              <a:t>After creating a migration, we still need to create the database using the update-database command in the Package Manager Console, as below.</a:t>
            </a:r>
          </a:p>
          <a:p>
            <a:r>
              <a:rPr lang="en-US" sz="1400" dirty="0"/>
              <a:t>PM&gt; </a:t>
            </a:r>
            <a:r>
              <a:rPr lang="en-US" sz="1400" b="1" dirty="0"/>
              <a:t>update-database –verbose</a:t>
            </a:r>
          </a:p>
          <a:p>
            <a:r>
              <a:rPr lang="en-US" sz="1400" dirty="0" err="1">
                <a:latin typeface="Calibri" pitchFamily="34" charset="0"/>
                <a:cs typeface="Calibri" pitchFamily="34" charset="0"/>
              </a:rPr>
              <a:t>Note:</a:t>
            </a:r>
            <a:r>
              <a:rPr lang="en-US" sz="1400" dirty="0" err="1"/>
              <a:t>This</a:t>
            </a:r>
            <a:r>
              <a:rPr lang="en-US" sz="1400" dirty="0"/>
              <a:t> was the first migration to create a database. Now, whenever we add or update domain classes or configurations, we need to sync the database with the model using </a:t>
            </a:r>
            <a:r>
              <a:rPr lang="en-US" sz="1400" b="1" dirty="0"/>
              <a:t>add-migration</a:t>
            </a:r>
            <a:r>
              <a:rPr lang="en-US" sz="1400" dirty="0"/>
              <a:t> and </a:t>
            </a:r>
            <a:r>
              <a:rPr lang="en-US" sz="1400" b="1" dirty="0"/>
              <a:t>update-database</a:t>
            </a:r>
            <a:r>
              <a:rPr lang="en-US" sz="1400" dirty="0"/>
              <a:t> commands.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7830</TotalTime>
  <Words>659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Median</vt:lpstr>
      <vt:lpstr>Custom Design</vt:lpstr>
      <vt:lpstr>Entity Framework Core</vt:lpstr>
      <vt:lpstr>Entity Framework Core</vt:lpstr>
      <vt:lpstr>EF Core Version History</vt:lpstr>
      <vt:lpstr>EF Core Development Approaches</vt:lpstr>
      <vt:lpstr>EF Core</vt:lpstr>
      <vt:lpstr>Install Entity Framework Core</vt:lpstr>
      <vt:lpstr>Entity Framework Core: DbContext</vt:lpstr>
      <vt:lpstr>Entity Framework Core: DbContext</vt:lpstr>
      <vt:lpstr>Adding a Migration</vt:lpstr>
      <vt:lpstr>Creating a Model for an Existing Database in Entity Framework Core</vt:lpstr>
      <vt:lpstr>Stored Procedure in Entity Framework Core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</cp:lastModifiedBy>
  <cp:revision>383</cp:revision>
  <dcterms:created xsi:type="dcterms:W3CDTF">2006-08-16T00:00:00Z</dcterms:created>
  <dcterms:modified xsi:type="dcterms:W3CDTF">2022-12-07T06:28:01Z</dcterms:modified>
</cp:coreProperties>
</file>