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57" r:id="rId5"/>
    <p:sldId id="280" r:id="rId6"/>
    <p:sldId id="279" r:id="rId7"/>
    <p:sldId id="282" r:id="rId8"/>
    <p:sldId id="284" r:id="rId9"/>
    <p:sldId id="281" r:id="rId10"/>
    <p:sldId id="313" r:id="rId11"/>
    <p:sldId id="314" r:id="rId12"/>
    <p:sldId id="309" r:id="rId13"/>
    <p:sldId id="304" r:id="rId14"/>
    <p:sldId id="306" r:id="rId15"/>
    <p:sldId id="311" r:id="rId16"/>
    <p:sldId id="312" r:id="rId17"/>
    <p:sldId id="337" r:id="rId18"/>
    <p:sldId id="307" r:id="rId19"/>
    <p:sldId id="308" r:id="rId20"/>
    <p:sldId id="310" r:id="rId21"/>
    <p:sldId id="348" r:id="rId22"/>
    <p:sldId id="315" r:id="rId23"/>
    <p:sldId id="326" r:id="rId24"/>
    <p:sldId id="320" r:id="rId25"/>
    <p:sldId id="322" r:id="rId26"/>
    <p:sldId id="321" r:id="rId27"/>
    <p:sldId id="323" r:id="rId28"/>
    <p:sldId id="324" r:id="rId29"/>
    <p:sldId id="325" r:id="rId30"/>
    <p:sldId id="327" r:id="rId31"/>
    <p:sldId id="329" r:id="rId32"/>
    <p:sldId id="328" r:id="rId33"/>
    <p:sldId id="335" r:id="rId34"/>
    <p:sldId id="338" r:id="rId35"/>
    <p:sldId id="336" r:id="rId36"/>
    <p:sldId id="330" r:id="rId37"/>
    <p:sldId id="301" r:id="rId38"/>
    <p:sldId id="332" r:id="rId39"/>
    <p:sldId id="331" r:id="rId40"/>
    <p:sldId id="319" r:id="rId41"/>
    <p:sldId id="317" r:id="rId42"/>
    <p:sldId id="333" r:id="rId43"/>
    <p:sldId id="334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33"/>
    <a:srgbClr val="5F5F5F"/>
    <a:srgbClr val="96969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 autoAdjust="0"/>
    <p:restoredTop sz="88277" autoAdjust="0"/>
  </p:normalViewPr>
  <p:slideViewPr>
    <p:cSldViewPr>
      <p:cViewPr>
        <p:scale>
          <a:sx n="66" d="100"/>
          <a:sy n="66" d="100"/>
        </p:scale>
        <p:origin x="-127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1A50150-D2DF-4BD2-BE32-FA167FF72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C7E1659-5876-42F7-8A1D-6C0BF51F2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4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8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&amp;&amp;, ||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0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40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6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9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2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1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2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8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0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75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5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7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4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8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83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82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9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4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3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2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4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LINQ we encountered so far produced sequential result (one or more row of data) and so their execution was deferred.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query that</a:t>
            </a:r>
            <a:r>
              <a:rPr lang="en-US" baseline="0" dirty="0" smtClean="0"/>
              <a:t> produces single result, query execution happens immediately even though the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has not be called.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39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example that we used to count the number of characters in a string, becomes very simple when we use Count aggregate.</a:t>
            </a:r>
          </a:p>
          <a:p>
            <a:r>
              <a:rPr lang="en-US" b="0" dirty="0" smtClean="0"/>
              <a:t>Same thing can be written</a:t>
            </a:r>
            <a:r>
              <a:rPr lang="en-US" b="0" baseline="0" dirty="0" smtClean="0"/>
              <a:t> achieved by statement</a:t>
            </a:r>
          </a:p>
          <a:p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poem.Where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(e=&gt;e==',').Count());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76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53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i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poem.Select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(c =&gt; c == ',').Count();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(i);</a:t>
            </a:r>
          </a:p>
          <a:p>
            <a:pPr>
              <a:lnSpc>
                <a:spcPct val="140000"/>
              </a:lnSpc>
            </a:pP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evenNumbers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numbers.Count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(n =&gt; n % 2 == 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6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48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3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1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81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73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54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70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8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5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84C8-4FAE-4690-A5EC-7DBB4EAE6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4F7D-247C-4A81-BD66-CD81D9CE3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4315-9C3C-4247-B770-4ABFD78A9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BEE69-6091-4C9A-8ADA-2E9382166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58023-88B5-4BC1-8ADA-301E8F2F3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6D96F-787D-4969-88C3-F57240DF4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D9C54-3417-4E27-B622-A7B74FB04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4ADA7-62C5-48C1-9557-994E8A432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644CC-7B89-4672-B2BC-1B6CC50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82A72-B9A4-4225-A1B1-8264CA231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253D649-EBBB-4091-806B-FF8E69726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4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Given an array of numbers. Find  the cube of the numbers that are greater than 100 but less than 1000 using LINQ.</a:t>
            </a:r>
          </a:p>
          <a:p>
            <a:r>
              <a:rPr lang="en-US" i="1" dirty="0" smtClean="0"/>
              <a:t>Change some of the array elements and execute the same query again.</a:t>
            </a:r>
            <a:endParaRPr lang="en-US" i="1" dirty="0"/>
          </a:p>
          <a:p>
            <a:r>
              <a:rPr lang="en-US" i="1" dirty="0" smtClean="0"/>
              <a:t>Hint : use the logical operators of C# to combine the conditions </a:t>
            </a:r>
          </a:p>
          <a:p>
            <a:pPr marL="0" indent="0" algn="r">
              <a:buNone/>
            </a:pPr>
            <a:r>
              <a:rPr lang="en-US" i="1" dirty="0" smtClean="0"/>
              <a:t>(15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clause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181600"/>
          </a:xfrm>
        </p:spPr>
        <p:txBody>
          <a:bodyPr/>
          <a:lstStyle/>
          <a:p>
            <a:r>
              <a:rPr lang="en-US" dirty="0" smtClean="0"/>
              <a:t>Query can have any number of where clause to filter that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("d")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flower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same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flower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/>
              <a:t>can be used </a:t>
            </a:r>
            <a:r>
              <a:rPr lang="en-US" dirty="0" smtClean="0"/>
              <a:t>retain temporary value.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from flower in flowers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flower.Length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&gt; 5 &amp;&amp;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&lt;7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flower;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from clauses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1295400"/>
          </a:xfrm>
        </p:spPr>
        <p:txBody>
          <a:bodyPr/>
          <a:lstStyle/>
          <a:p>
            <a:r>
              <a:rPr lang="en-US" dirty="0" smtClean="0"/>
              <a:t>Data from multiple data sources can be obtained using multiple from clause. The example listed results in producing Cartesian product between the two data sources.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9220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System.Collections.Generic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string flower;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string fruit;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flower=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fruit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59436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5828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Program{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string[] flowers = { "dahlia", "rose", "lotus" };</a:t>
            </a:r>
          </a:p>
          <a:p>
            <a:r>
              <a:rPr lang="it-IT" b="1" dirty="0">
                <a:latin typeface="Courier New" pitchFamily="49" charset="0"/>
                <a:cs typeface="Courier New" pitchFamily="49" charset="0"/>
              </a:rPr>
              <a:t>        string[] fruits = { "mango", "apple", "orange", "banana" };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from flower in flowers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from fruit in fruits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(flower, fruit);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f.flower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+"," +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962400"/>
            <a:ext cx="3695700" cy="250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9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Given a list of participants for a tennis match. Split the list into 2 equal halves and display all the possible combination of matches possible between the participants in the two lists. A condition is that no player should have an opponent who is from his own his own country.</a:t>
            </a:r>
          </a:p>
          <a:p>
            <a:pPr marL="0" indent="0" algn="r">
              <a:buNone/>
            </a:pPr>
            <a:r>
              <a:rPr lang="en-US" i="1" dirty="0" smtClean="0"/>
              <a:t>(45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1066800"/>
            <a:ext cx="8229600" cy="2286000"/>
          </a:xfrm>
        </p:spPr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clause is used to sort on one or more fields.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default arranges the elements in ascending order.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ascending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descending </a:t>
            </a:r>
            <a:r>
              <a:rPr lang="en-US" dirty="0"/>
              <a:t>can also be used to arranges the elements in ascending order</a:t>
            </a:r>
            <a:r>
              <a:rPr lang="en-US" dirty="0" smtClean="0"/>
              <a:t> or descending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581400"/>
            <a:ext cx="81464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System.Collections.Generic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Flower{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Flower(string n,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p)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Name = n;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Petals = p;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string Name { get; set;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Petals { get; set;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063" y="152400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List&lt;Flower&gt;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List&lt;Flower&gt;();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Flower("dahlia",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Flower("lotus", 20));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Flower("lily",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Flower("daffodil", 6));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Flower("hibiscus", 5));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Using LINQ with Collections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from Flower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4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flower.Name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descending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select flower;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(Flower f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": "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4" y="5473076"/>
            <a:ext cx="4191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4900" y="57609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how collection has been used in LINQ. </a:t>
            </a:r>
          </a:p>
        </p:txBody>
      </p:sp>
      <p:sp>
        <p:nvSpPr>
          <p:cNvPr id="7" name="Freeform 6"/>
          <p:cNvSpPr/>
          <p:nvPr/>
        </p:nvSpPr>
        <p:spPr>
          <a:xfrm>
            <a:off x="3380509" y="2133600"/>
            <a:ext cx="3061855" cy="872836"/>
          </a:xfrm>
          <a:custGeom>
            <a:avLst/>
            <a:gdLst>
              <a:gd name="connsiteX0" fmla="*/ 0 w 3061855"/>
              <a:gd name="connsiteY0" fmla="*/ 872836 h 872836"/>
              <a:gd name="connsiteX1" fmla="*/ 872836 w 3061855"/>
              <a:gd name="connsiteY1" fmla="*/ 762000 h 872836"/>
              <a:gd name="connsiteX2" fmla="*/ 1620982 w 3061855"/>
              <a:gd name="connsiteY2" fmla="*/ 762000 h 872836"/>
              <a:gd name="connsiteX3" fmla="*/ 3061855 w 3061855"/>
              <a:gd name="connsiteY3" fmla="*/ 0 h 8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855" h="872836">
                <a:moveTo>
                  <a:pt x="0" y="872836"/>
                </a:moveTo>
                <a:cubicBezTo>
                  <a:pt x="301336" y="826654"/>
                  <a:pt x="602672" y="780473"/>
                  <a:pt x="872836" y="762000"/>
                </a:cubicBezTo>
                <a:cubicBezTo>
                  <a:pt x="1143000" y="743527"/>
                  <a:pt x="1256146" y="889000"/>
                  <a:pt x="1620982" y="762000"/>
                </a:cubicBezTo>
                <a:cubicBezTo>
                  <a:pt x="1985819" y="635000"/>
                  <a:pt x="2523837" y="317500"/>
                  <a:pt x="306185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8509" y="178272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we need to specify the type here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i="1" dirty="0" smtClean="0"/>
              <a:t>Create an Order class that has order id, item name, order date and quantity. Create a collection of Order objects. Display the data day wise from most recently ordered to least recently ordered and by quantity from highest to lowest.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Hint: Use order date type </a:t>
            </a:r>
            <a:r>
              <a:rPr lang="en-US" i="1" dirty="0"/>
              <a:t>as </a:t>
            </a:r>
            <a:r>
              <a:rPr lang="en-US" i="1" dirty="0" err="1"/>
              <a:t>System.DateTime</a:t>
            </a:r>
            <a:r>
              <a:rPr lang="en-US" i="1" dirty="0"/>
              <a:t> . </a:t>
            </a:r>
            <a:r>
              <a:rPr lang="en-US" i="1" dirty="0" smtClean="0"/>
              <a:t>Use  </a:t>
            </a:r>
            <a:r>
              <a:rPr lang="en-US" i="1" dirty="0" err="1" smtClean="0"/>
              <a:t>DateTime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year, </a:t>
            </a:r>
            <a:r>
              <a:rPr lang="en-US" i="1" dirty="0" err="1" smtClean="0"/>
              <a:t>int</a:t>
            </a:r>
            <a:r>
              <a:rPr lang="en-US" i="1" dirty="0" smtClean="0"/>
              <a:t> month, </a:t>
            </a:r>
            <a:r>
              <a:rPr lang="en-US" i="1" dirty="0" err="1" smtClean="0"/>
              <a:t>int</a:t>
            </a:r>
            <a:r>
              <a:rPr lang="en-US" i="1" dirty="0" smtClean="0"/>
              <a:t> day) constructor. </a:t>
            </a:r>
          </a:p>
          <a:p>
            <a:pPr marL="0" indent="0" algn="r">
              <a:buNone/>
            </a:pPr>
            <a:r>
              <a:rPr lang="en-US" i="1" dirty="0" smtClean="0"/>
              <a:t>(45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i="1" dirty="0" smtClean="0"/>
              <a:t>Create an Order class that has order id, item name, order date and quantity. Create a collection of Order objects. Display the data day wise from most recently ordered to least recently ordered and by quantity from highest to lowest.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Hint: Use order date type </a:t>
            </a:r>
            <a:r>
              <a:rPr lang="en-US" i="1" dirty="0"/>
              <a:t>as </a:t>
            </a:r>
            <a:r>
              <a:rPr lang="en-US" i="1" dirty="0" err="1"/>
              <a:t>System.DateTime</a:t>
            </a:r>
            <a:r>
              <a:rPr lang="en-US" i="1" dirty="0"/>
              <a:t> . </a:t>
            </a:r>
            <a:r>
              <a:rPr lang="en-US" i="1" dirty="0" smtClean="0"/>
              <a:t>Use  </a:t>
            </a:r>
            <a:r>
              <a:rPr lang="en-US" i="1" dirty="0" err="1" smtClean="0"/>
              <a:t>DateTime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year, </a:t>
            </a:r>
            <a:r>
              <a:rPr lang="en-US" i="1" dirty="0" err="1" smtClean="0"/>
              <a:t>int</a:t>
            </a:r>
            <a:r>
              <a:rPr lang="en-US" i="1" dirty="0" smtClean="0"/>
              <a:t> month, </a:t>
            </a:r>
            <a:r>
              <a:rPr lang="en-US" i="1" dirty="0" err="1" smtClean="0"/>
              <a:t>int</a:t>
            </a:r>
            <a:r>
              <a:rPr lang="en-US" i="1" dirty="0" smtClean="0"/>
              <a:t> day) constructor. </a:t>
            </a:r>
          </a:p>
          <a:p>
            <a:pPr marL="0" indent="0" algn="r">
              <a:buNone/>
            </a:pPr>
            <a:r>
              <a:rPr lang="en-US" i="1" dirty="0" smtClean="0"/>
              <a:t>(45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9872"/>
            <a:ext cx="8839200" cy="1905000"/>
          </a:xfrm>
        </p:spPr>
        <p:txBody>
          <a:bodyPr/>
          <a:lstStyle/>
          <a:p>
            <a:r>
              <a:rPr lang="en-US" dirty="0" smtClean="0"/>
              <a:t>A LINQ query starts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/>
              <a:t> clause and end with either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/>
              <a:t> clause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dirty="0" smtClean="0"/>
              <a:t> clause.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dirty="0" smtClean="0"/>
              <a:t> clause allows grouping the results with respect to certain criteria.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09" y="25146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Flower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FlowerList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flower.Petals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group flower by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("flowers with "+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f.Key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" petals: ");</a:t>
            </a:r>
          </a:p>
          <a:p>
            <a:r>
              <a:rPr lang="sv-S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foreach (var nm in f)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"+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nm.Name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" y="5042072"/>
            <a:ext cx="3338946" cy="172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query?</a:t>
            </a:r>
          </a:p>
          <a:p>
            <a:r>
              <a:rPr lang="en-US" dirty="0" smtClean="0"/>
              <a:t>What query language do you use for RDBMS?</a:t>
            </a:r>
          </a:p>
          <a:p>
            <a:r>
              <a:rPr lang="en-US" dirty="0" smtClean="0"/>
              <a:t>What query </a:t>
            </a:r>
            <a:r>
              <a:rPr lang="en-US" dirty="0"/>
              <a:t>language </a:t>
            </a:r>
            <a:r>
              <a:rPr lang="en-US" dirty="0" smtClean="0"/>
              <a:t>do you use for XML?</a:t>
            </a:r>
          </a:p>
          <a:p>
            <a:r>
              <a:rPr lang="en-US" dirty="0" smtClean="0"/>
              <a:t>Do you know of any other query languages?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For the previous exercise, write a LINQ query that displays the details grouped by the month in the descending order of the order </a:t>
            </a:r>
            <a:r>
              <a:rPr lang="en-US" dirty="0" smtClean="0"/>
              <a:t>date.</a:t>
            </a:r>
          </a:p>
          <a:p>
            <a:pPr marL="0" indent="0" algn="r">
              <a:buNone/>
            </a:pPr>
            <a:r>
              <a:rPr lang="en-US" i="1" dirty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Joining refers to combining data from two data sources based on some common fields in both the data sources.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DataSource1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oin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DataSource2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var1.property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var2.property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" y="1143000"/>
            <a:ext cx="8991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Student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Id{get; set;}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string Name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Student(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Enroll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Enroll(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Name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Program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Student[] students = { new Student(1,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Student(2, "Ravi"), new Student(3,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Narender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Student(4,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Sandeep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 };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Enroll[] enrollments = { new Enroll(1, ".NET"), new Enroll(2, "SAP"), new Enroll(3, "SAP"), new Enroll(4, "SAP")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334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join = from s in students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join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 in enrollments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(var ex in join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ex.Name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":"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72983"/>
            <a:ext cx="6174461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5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continuation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r>
              <a:rPr lang="en-US" dirty="0"/>
              <a:t>The temporary results can be saved and can be used in the subsequent part of the </a:t>
            </a:r>
            <a:r>
              <a:rPr lang="en-US" dirty="0" smtClean="0"/>
              <a:t>query. This </a:t>
            </a:r>
            <a:r>
              <a:rPr lang="en-US" dirty="0"/>
              <a:t>is called query continuation or just continuation.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/>
              <a:t> clause is used to achieve 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need the result of the previous example grouped by the course name then the query would be: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join1 = 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from s in students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 in enrollments on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e.Id</a:t>
            </a:r>
            <a:endParaRPr lang="en-US" b="1" kern="1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kern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b="1" kern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b="1" kern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</a:t>
            </a:r>
            <a:r>
              <a:rPr lang="en-US" b="1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b="1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es.CourseName</a:t>
            </a: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(var ex in join1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ex.Key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(var ex1 in 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 "+ex1.Id+ " "+ ex1.Name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);}</a:t>
            </a:r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622800"/>
            <a:ext cx="4000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have created Order class in the previous exercise and that has order id </a:t>
            </a:r>
            <a:r>
              <a:rPr lang="en-US" i="1" dirty="0" smtClean="0"/>
              <a:t>, item </a:t>
            </a:r>
            <a:r>
              <a:rPr lang="en-US" i="1" dirty="0"/>
              <a:t>name, order date and quantity </a:t>
            </a:r>
            <a:r>
              <a:rPr lang="en-US" i="1" dirty="0" smtClean="0"/>
              <a:t>. Create another class called Item that has item name</a:t>
            </a:r>
            <a:r>
              <a:rPr lang="en-US" i="1" dirty="0"/>
              <a:t> </a:t>
            </a:r>
            <a:r>
              <a:rPr lang="en-US" i="1" dirty="0" smtClean="0"/>
              <a:t>and  price. Write a LINQ query such that it returns </a:t>
            </a:r>
            <a:r>
              <a:rPr lang="en-US" i="1" dirty="0"/>
              <a:t>order </a:t>
            </a:r>
            <a:r>
              <a:rPr lang="en-US" i="1" dirty="0" smtClean="0"/>
              <a:t>id, item name, </a:t>
            </a:r>
            <a:r>
              <a:rPr lang="en-US" i="1" dirty="0"/>
              <a:t>order date </a:t>
            </a:r>
            <a:r>
              <a:rPr lang="en-US" i="1" dirty="0" smtClean="0"/>
              <a:t>and the total price (price * </a:t>
            </a:r>
            <a:r>
              <a:rPr lang="en-US" i="1" dirty="0"/>
              <a:t>quantity </a:t>
            </a:r>
            <a:r>
              <a:rPr lang="en-US" i="1" dirty="0" smtClean="0"/>
              <a:t>) </a:t>
            </a:r>
            <a:r>
              <a:rPr lang="en-US" i="1" dirty="0"/>
              <a:t>grouped by the month in the descending order of the order </a:t>
            </a:r>
            <a:r>
              <a:rPr lang="en-US" dirty="0"/>
              <a:t>date.</a:t>
            </a:r>
          </a:p>
          <a:p>
            <a:pPr marL="0" indent="0" algn="r">
              <a:buNone/>
            </a:pPr>
            <a:r>
              <a:rPr lang="en-US" i="1" dirty="0" smtClean="0"/>
              <a:t>(45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Instead of creating a class for maintaining relationship, 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class, C# allows creation of anonymous types (class with no name).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used with the select clause to return an object in cases where there are no class to represent the object ( as a result of join or if the query has only subset of the fields in a data source).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 field1=value1, field2=value2,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Example: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join = from s in students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 in enrollments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{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(var ex in join)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ex.Name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":"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ex.CName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An anonymous class with ID, Name and </a:t>
            </a:r>
            <a:r>
              <a:rPr lang="en-US" dirty="0" err="1" smtClean="0"/>
              <a:t>CName</a:t>
            </a:r>
            <a:r>
              <a:rPr lang="en-US" dirty="0" smtClean="0"/>
              <a:t> read-only properties are created.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Do the previous exercise using anonymous types.</a:t>
            </a:r>
          </a:p>
          <a:p>
            <a:pPr marL="0" indent="0" algn="r">
              <a:buNone/>
            </a:pPr>
            <a:r>
              <a:rPr lang="en-US" i="1" dirty="0" smtClean="0"/>
              <a:t>(30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methods provide a short cut way of writing queries.</a:t>
            </a:r>
          </a:p>
          <a:p>
            <a:r>
              <a:rPr lang="en-US" dirty="0" smtClean="0"/>
              <a:t>These methods can be used on any enumerable object.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System.Linq.Enumerable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methods have query </a:t>
            </a:r>
            <a:r>
              <a:rPr lang="en-US" dirty="0"/>
              <a:t>methods </a:t>
            </a:r>
            <a:r>
              <a:rPr lang="en-US" dirty="0" smtClean="0"/>
              <a:t>and these extend the functionality of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Select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Where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OrderBy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OrderByDescending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Join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GroupBy</a:t>
            </a:r>
            <a:endParaRPr lang="en-US" sz="20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ea typeface="+mn-ea"/>
                <a:cs typeface="+mn-cs"/>
              </a:rPr>
              <a:t>Example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l=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FlowerList.Select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(e =&gt;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e.Name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Language-Integrated </a:t>
            </a:r>
            <a:r>
              <a:rPr lang="en-US" dirty="0"/>
              <a:t>Query </a:t>
            </a:r>
            <a:endParaRPr lang="en-US" dirty="0" smtClean="0"/>
          </a:p>
          <a:p>
            <a:r>
              <a:rPr lang="en-US" sz="2000" dirty="0" smtClean="0">
                <a:ea typeface="+mn-ea"/>
                <a:cs typeface="+mn-cs"/>
              </a:rPr>
              <a:t>New from .NET 3.5 and VS 2008</a:t>
            </a:r>
          </a:p>
          <a:p>
            <a:r>
              <a:rPr lang="en-US" dirty="0" smtClean="0"/>
              <a:t>Enables using same query language for disparate data sources- SQL, XML or, web services, .NET objects.</a:t>
            </a:r>
          </a:p>
          <a:p>
            <a:r>
              <a:rPr lang="en-US" dirty="0" smtClean="0"/>
              <a:t>Also enables usage of queries against collections.</a:t>
            </a:r>
          </a:p>
          <a:p>
            <a:r>
              <a:rPr lang="en-US" dirty="0" smtClean="0"/>
              <a:t>Object –oriented query language</a:t>
            </a:r>
          </a:p>
          <a:p>
            <a:r>
              <a:rPr lang="en-US" dirty="0" smtClean="0"/>
              <a:t>VS </a:t>
            </a:r>
            <a:r>
              <a:rPr lang="en-US" dirty="0"/>
              <a:t>2008 offers IntelliSense </a:t>
            </a:r>
            <a:r>
              <a:rPr lang="en-US" dirty="0" smtClean="0"/>
              <a:t>support.</a:t>
            </a:r>
          </a:p>
          <a:p>
            <a:r>
              <a:rPr lang="en-US" dirty="0" smtClean="0"/>
              <a:t>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dirty="0" smtClean="0"/>
              <a:t> provides the LINQ support.</a:t>
            </a:r>
            <a:endParaRPr lang="en-US" dirty="0"/>
          </a:p>
          <a:p>
            <a:endParaRPr lang="en-US" dirty="0" smtClean="0"/>
          </a:p>
          <a:p>
            <a:endParaRPr lang="en-US" sz="2000" dirty="0"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57" y="1066800"/>
            <a:ext cx="8984343" cy="5105400"/>
          </a:xfrm>
        </p:spPr>
        <p:txBody>
          <a:bodyPr/>
          <a:lstStyle/>
          <a:p>
            <a:r>
              <a:rPr lang="en-US" dirty="0" smtClean="0"/>
              <a:t>The conditional expression that the LINQ uses with the where clause </a:t>
            </a:r>
            <a:r>
              <a:rPr lang="en-US" dirty="0"/>
              <a:t>is actually passed as an </a:t>
            </a:r>
            <a:r>
              <a:rPr lang="en-US" dirty="0" smtClean="0"/>
              <a:t>argument </a:t>
            </a:r>
            <a:r>
              <a:rPr lang="en-US" dirty="0"/>
              <a:t>to the Where method: 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Where(</a:t>
            </a:r>
            <a:r>
              <a:rPr lang="en-US" b="1" kern="1200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dirty="0" smtClean="0"/>
              <a:t> </a:t>
            </a:r>
            <a:r>
              <a:rPr lang="en-US" dirty="0"/>
              <a:t>=&gt; </a:t>
            </a:r>
            <a:r>
              <a:rPr lang="en-US" b="1" kern="1200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 == 5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above expression is called Lambda expression.</a:t>
            </a:r>
          </a:p>
          <a:p>
            <a:r>
              <a:rPr lang="en-US" dirty="0"/>
              <a:t>A lambda expression is an anonymous function that </a:t>
            </a:r>
            <a:r>
              <a:rPr lang="en-US" dirty="0" smtClean="0"/>
              <a:t>can be used </a:t>
            </a:r>
            <a:r>
              <a:rPr lang="en-US" dirty="0"/>
              <a:t>to create delegates or expression tree </a:t>
            </a:r>
            <a:r>
              <a:rPr lang="en-US" dirty="0" smtClean="0"/>
              <a:t>types.</a:t>
            </a:r>
          </a:p>
          <a:p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dirty="0"/>
              <a:t>is the lambda operator, which is read as "goes to</a:t>
            </a:r>
            <a:r>
              <a:rPr lang="en-US" dirty="0" smtClean="0"/>
              <a:t>".</a:t>
            </a:r>
          </a:p>
          <a:p>
            <a:r>
              <a:rPr lang="en-US" dirty="0" smtClean="0"/>
              <a:t>While many LINQ can be written without the knowledge of </a:t>
            </a:r>
            <a:r>
              <a:rPr lang="en-US" dirty="0"/>
              <a:t>Lambda </a:t>
            </a:r>
            <a:r>
              <a:rPr lang="en-US" dirty="0" smtClean="0"/>
              <a:t>expression, some </a:t>
            </a:r>
            <a:r>
              <a:rPr lang="en-US" dirty="0"/>
              <a:t>queries can only be expressed in method syntax and </a:t>
            </a:r>
            <a:r>
              <a:rPr lang="en-US" dirty="0" smtClean="0"/>
              <a:t>require us to use lambda expressions.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It is very easy to use aggregate functions with lambda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X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delegate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cube(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i);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nb-NO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cube myDelegate = </a:t>
            </a:r>
            <a:r>
              <a:rPr lang="nb-NO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 =&gt; </a:t>
            </a:r>
            <a:r>
              <a:rPr lang="nb-NO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x*x*x</a:t>
            </a:r>
            <a:r>
              <a:rPr lang="nb-NO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myDelegate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//Prints 125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Lambda </a:t>
            </a:r>
            <a:r>
              <a:rPr lang="en-US" dirty="0" smtClean="0"/>
              <a:t>expression in LINQ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dirty="0" smtClean="0"/>
              <a:t>This example converts the first example that we created using lambda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2782" y="259080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flowers = { "dahlia", "rose", "lotus", "lily", "hibiscus", "daffodil" };</a:t>
            </a:r>
          </a:p>
          <a:p>
            <a:pPr>
              <a:lnSpc>
                <a:spcPct val="14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&lt;string&gt;f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flowers.Where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(flower=&gt;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("d"));</a:t>
            </a:r>
          </a:p>
          <a:p>
            <a:pPr>
              <a:lnSpc>
                <a:spcPct val="14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g in 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using query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6800"/>
            <a:ext cx="8890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the students and enrollments collection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students.Where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4).Select(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(s=&gt;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).Select(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enrollments.GroupBy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q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(enrollments, 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(s, e) =&gt; new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(enrollments, 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(s, e) =&gt; new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})).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k.CourseName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/>
              <a:t>The last one is the same query as the example for Query continuation</a:t>
            </a:r>
          </a:p>
          <a:p>
            <a:pPr marL="457200" indent="-457200">
              <a:buAutoNum type="arabi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LINQ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All()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Any()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Contains()</a:t>
            </a:r>
          </a:p>
          <a:p>
            <a:pPr marL="0" indent="0">
              <a:buNone/>
            </a:pPr>
            <a:r>
              <a:rPr lang="en-US" dirty="0" smtClean="0"/>
              <a:t>Uses the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Equals() </a:t>
            </a:r>
            <a:r>
              <a:rPr lang="en-US" dirty="0" smtClean="0"/>
              <a:t>method of the class to determine if the element specified is in the collection.</a:t>
            </a:r>
            <a:endParaRPr lang="en-US" dirty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First()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Last()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students.Any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5)); //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Check if all the quantities in the Order collection is &gt;0.</a:t>
            </a:r>
          </a:p>
          <a:p>
            <a:r>
              <a:rPr lang="en-US" i="1" dirty="0" smtClean="0"/>
              <a:t>Get the name of the item that was ordered in largest quantity in a single order. (Hint: use LINQ methods to sort)</a:t>
            </a:r>
          </a:p>
          <a:p>
            <a:r>
              <a:rPr lang="en-US" i="1" dirty="0" smtClean="0"/>
              <a:t>Find if there are any orders placed before Jan of this year.</a:t>
            </a:r>
            <a:endParaRPr lang="en-US" i="1" dirty="0"/>
          </a:p>
          <a:p>
            <a:pPr marL="0" indent="0" algn="r">
              <a:buNone/>
            </a:pPr>
            <a:r>
              <a:rPr lang="en-US" i="1" dirty="0" smtClean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64820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Sum()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Min()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Average()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These LINQ </a:t>
            </a:r>
            <a:r>
              <a:rPr lang="en-US" dirty="0"/>
              <a:t>methods produce single (non-sequential) result. So in such cases, immediate execution takes place</a:t>
            </a:r>
            <a:r>
              <a:rPr lang="en-US" dirty="0" smtClean="0"/>
              <a:t>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flowers.Count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=&gt;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x.StartsWith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("d")));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95399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 poem = @"What is this life if, full of care,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We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have no time to stand and stare.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stand beneath the boughs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stare as long as sheep or cows.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see, when woods we pass,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squirrels hide their nuts in grass.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see, in broad daylight,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Streams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full of stars, like skies at night.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turn at Beauty's glance,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watch her feet, how they can dance.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wait till her mouth can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Enrich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that smile her eyes began.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poor life this if, full of care,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We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have no time to stand and stare";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 = (from c in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poem where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 ==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','select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c).Count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(i);</a:t>
            </a:r>
            <a:endParaRPr lang="en-US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 smtClean="0"/>
              <a:t>	</a:t>
            </a:r>
            <a:endParaRPr lang="en-US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6189046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Prints: 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count with continuation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190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temporary results can be saved and can be used in the subsequent part of the query.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called query continuation or just continuation.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 smtClean="0"/>
              <a:t> clause is used to achieve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362200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Enroll s in enrollments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group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 by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fs.Count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&gt; 1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(var f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f.Key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sv-SE" sz="2000" b="1" dirty="0">
                <a:latin typeface="Courier New" pitchFamily="49" charset="0"/>
                <a:cs typeface="Courier New" pitchFamily="49" charset="0"/>
              </a:rPr>
              <a:t>                foreach (var nm in f)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nm.Id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11800"/>
            <a:ext cx="1905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Rewrite the last two example of that used Count using LINQ query methods entirely.</a:t>
            </a:r>
          </a:p>
          <a:p>
            <a:pPr marL="0" indent="0" algn="r">
              <a:buNone/>
            </a:pPr>
            <a:r>
              <a:rPr lang="en-US" i="1" dirty="0" smtClean="0"/>
              <a:t>(15 minutes)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r>
              <a:rPr lang="en-US" dirty="0" smtClean="0"/>
              <a:t>Declarative </a:t>
            </a:r>
            <a:r>
              <a:rPr lang="en-US" dirty="0"/>
              <a:t>query syntax :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 x= from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 in </a:t>
            </a:r>
            <a:r>
              <a:rPr lang="en-US" sz="20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data_source</a:t>
            </a:r>
            <a:endParaRPr lang="en-US" sz="2000" b="1" i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query </a:t>
            </a:r>
            <a:r>
              <a:rPr lang="en-US" dirty="0"/>
              <a:t>variable </a:t>
            </a:r>
            <a:r>
              <a:rPr lang="en-US" dirty="0" smtClean="0"/>
              <a:t>x only </a:t>
            </a:r>
            <a:r>
              <a:rPr lang="en-US" dirty="0"/>
              <a:t>stores the query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The actual execution happens only when some operation is requested </a:t>
            </a:r>
            <a:r>
              <a:rPr lang="en-US" dirty="0"/>
              <a:t>like </a:t>
            </a:r>
            <a:r>
              <a:rPr lang="en-US" dirty="0" smtClean="0"/>
              <a:t>iteration. This is refereed to as </a:t>
            </a:r>
            <a:r>
              <a:rPr lang="en-US" i="1" dirty="0"/>
              <a:t>deferred </a:t>
            </a:r>
            <a:r>
              <a:rPr lang="en-US" i="1" dirty="0" smtClean="0"/>
              <a:t>execution.</a:t>
            </a:r>
          </a:p>
          <a:p>
            <a:r>
              <a:rPr lang="en-US" dirty="0" smtClean="0"/>
              <a:t>While the syntax allows usage of “var” keyword, what the query really returns is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Hence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 smtClean="0"/>
              <a:t> can be used with the result of LINQ.</a:t>
            </a:r>
          </a:p>
          <a:p>
            <a:r>
              <a:rPr lang="en-US" dirty="0" smtClean="0"/>
              <a:t>Note that LINQ query is case sensitive.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the array of numbers. Count and display even numbers.</a:t>
            </a:r>
          </a:p>
          <a:p>
            <a:pPr marL="0" indent="0" algn="r">
              <a:buNone/>
            </a:pPr>
            <a:r>
              <a:rPr lang="en-US" i="1" dirty="0"/>
              <a:t>(</a:t>
            </a:r>
            <a:r>
              <a:rPr lang="en-US" i="1" dirty="0" smtClean="0"/>
              <a:t>15 </a:t>
            </a:r>
            <a:r>
              <a:rPr lang="en-US" i="1" dirty="0"/>
              <a:t>minutes)</a:t>
            </a:r>
          </a:p>
          <a:p>
            <a:r>
              <a:rPr lang="en-US" i="1" dirty="0" smtClean="0"/>
              <a:t>Write LINQ to get the sum of quantities for each item and also find out and display the item that has overall maximum orders.</a:t>
            </a:r>
          </a:p>
          <a:p>
            <a:pPr marL="0" indent="0" algn="r">
              <a:buNone/>
            </a:pPr>
            <a:r>
              <a:rPr lang="en-US" i="1" dirty="0" smtClean="0"/>
              <a:t>(45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Distinct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returns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result </a:t>
            </a:r>
            <a:r>
              <a:rPr lang="en-US" dirty="0"/>
              <a:t>set without the duplicate values.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{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1, 1, 2, 3, 5, 7, 5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var </a:t>
            </a:r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results = nums.Select(e=&gt;e).Distinct();</a:t>
            </a:r>
          </a:p>
          <a:p>
            <a:pPr marL="400050" lvl="1" indent="0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in results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(n);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with XML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.NET provides a set of new class are provided to work with LINQ.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XDocument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represent an xml document, element and attribute.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members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Name, Value,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NextNode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Document,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Document,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oid Add(Object),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(Object), 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XmlReader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CreateReader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CreateWriter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Load(String), void Load(Stream),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Load(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Load(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TextReader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Remove(),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Save(String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Save(Stream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void Save(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Save(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XDocument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also more or less has same </a:t>
            </a:r>
            <a:r>
              <a:rPr lang="en-US" dirty="0" smtClean="0"/>
              <a:t>members.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filtering 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90" y="990600"/>
            <a:ext cx="8714509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example returns only those customers who live in </a:t>
            </a:r>
            <a:r>
              <a:rPr lang="en-US" dirty="0" err="1" smtClean="0"/>
              <a:t>chennai</a:t>
            </a:r>
            <a:r>
              <a:rPr lang="en-US" dirty="0"/>
              <a:t> </a:t>
            </a:r>
            <a:r>
              <a:rPr lang="en-US" dirty="0" smtClean="0"/>
              <a:t>from the xml document given below: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5527" y="1905000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standalone="yes"?&gt;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&lt;Name&gt;Manish&lt;/Name&gt;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Adyar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&gt;2&lt;/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&lt;Name&gt;Priya&lt;/Name&gt;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&gt;BLR&lt;/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Banashankari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Bangalore&lt;/Address&gt;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&gt;3&lt;/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&lt;Name&gt;Surya&lt;/Name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90691"/>
            <a:ext cx="8991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&gt;KOL&lt;/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&lt;Address&gt;Park Street,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Kolkatta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&gt;4&lt;/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Narayana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Vadapanani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&gt;5&lt;/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Arvind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&lt;Address&gt;T Nagar,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&gt;6&lt;/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&gt;KOL&lt;/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Kalayani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Kolkata&lt;/Address&gt;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&lt;/Customers&gt;</a:t>
            </a:r>
          </a:p>
        </p:txBody>
      </p:sp>
    </p:spTree>
    <p:extLst>
      <p:ext uri="{BB962C8B-B14F-4D97-AF65-F5344CB8AC3E}">
        <p14:creationId xmlns:p14="http://schemas.microsoft.com/office/powerpoint/2010/main" val="1033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76199"/>
            <a:ext cx="7924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Program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=@"E:\cust.xml";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Customers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XElement.Load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from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Customers.Descendants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("Customer")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").Value == "MAS"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6200"/>
            <a:ext cx="4038600" cy="274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1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way of building a XML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48690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Employees =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("Employees",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("Name",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Sahana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"9915550144",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"Home")),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"9195550145",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"Work")) ),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("Name", "Anjana"),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"9215550144",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"Home")),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"9134550145",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"Work")) ));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Employees.Save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("E:/Employees.xml");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execution the Employees.xml file  that was generated 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028343"/>
            <a:ext cx="7086600" cy="439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&lt;Employees&gt;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Sahana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Type="Home"&gt;9915550144&lt;/Phone&gt;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Type="Work"&gt;9195550145&lt;/phone&gt;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&lt;/Employee&gt;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&lt;Name&gt;Anjana&lt;/Name&gt;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Type="Home"&gt;9215550144&lt;/Phone&gt;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Type="Work"&gt;9134550145&lt;/phone&gt;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&lt;/Employee&gt;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2150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838200"/>
            <a:ext cx="9111343" cy="5334000"/>
          </a:xfrm>
        </p:spPr>
        <p:txBody>
          <a:bodyPr/>
          <a:lstStyle/>
          <a:p>
            <a:r>
              <a:rPr lang="en-US" i="1" dirty="0" smtClean="0"/>
              <a:t>Look at the XML given below: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encoding='UTF-8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'?&gt;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&lt;employees&gt;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person id="1234"&gt;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&lt;name&gt;Gayathri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Sardar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&lt;office&gt;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Arihant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Towers,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Kandanchavadi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&lt;/office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city&gt;Chennai&lt;/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city&gt;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person&gt;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&lt;person id="2345"&gt;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&lt;name&gt;Bobby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Mahajan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&lt;office&gt;SJR, Electronic City&lt;/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office&gt;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&lt;city&gt;Bangalore&lt;/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&lt;/person&gt;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employees&gt;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/>
              <a:t>Write a program to accept input and build the XML like the one.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i="1" dirty="0"/>
              <a:t>Write a program to print the names of the person who are from </a:t>
            </a:r>
            <a:r>
              <a:rPr lang="en-US" i="1" dirty="0" smtClean="0"/>
              <a:t>Chennai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 smtClean="0"/>
              <a:t>(1 </a:t>
            </a:r>
            <a:r>
              <a:rPr lang="en-US" i="1" dirty="0"/>
              <a:t>hour)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992D6-50B0-4821-AD19-9D328CEC5A1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/>
          <a:p>
            <a:r>
              <a:rPr lang="en-US" dirty="0"/>
              <a:t>The term "LINQ to Objects" refers to the use of LINQ queries </a:t>
            </a:r>
            <a:r>
              <a:rPr lang="en-US" dirty="0" smtClean="0"/>
              <a:t>Objects that implement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</a:t>
            </a:r>
            <a:r>
              <a:rPr lang="en-US" dirty="0" smtClean="0"/>
              <a:t>, meaning all collection classes like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dirty="0" smtClean="0"/>
              <a:t> as well as arrays and string can use LINQ.</a:t>
            </a:r>
          </a:p>
          <a:p>
            <a:r>
              <a:rPr lang="en-US" dirty="0" smtClean="0"/>
              <a:t>The collection name become the data source.</a:t>
            </a:r>
          </a:p>
          <a:p>
            <a:r>
              <a:rPr lang="en-US" dirty="0" smtClean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/>
              <a:t> clause similar to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for-each</a:t>
            </a:r>
            <a:r>
              <a:rPr lang="en-US" dirty="0" smtClean="0"/>
              <a:t> statement.</a:t>
            </a:r>
          </a:p>
          <a:p>
            <a:r>
              <a:rPr lang="en-US" dirty="0" smtClean="0"/>
              <a:t>An identifier is used to refer to individual item in the collection.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clause uses this identifier name to filter the collection.</a:t>
            </a:r>
          </a:p>
          <a:p>
            <a:r>
              <a:rPr lang="en-US" dirty="0" smtClean="0"/>
              <a:t>This is a very powerful tool since a collection can be filtered using multiple where conditions. Where clause can use any C# condition that evaluated to a </a:t>
            </a:r>
            <a:r>
              <a:rPr lang="en-US" dirty="0" err="1" smtClean="0"/>
              <a:t>boolean</a:t>
            </a:r>
            <a:r>
              <a:rPr lang="en-US" dirty="0" smtClean="0"/>
              <a:t> value.</a:t>
            </a:r>
          </a:p>
          <a:p>
            <a:r>
              <a:rPr lang="en-US" dirty="0" smtClean="0"/>
              <a:t>The query returns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The assembly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needs to be included to work with LINQ.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LINQ with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14401"/>
            <a:ext cx="865769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Program{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static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flowers = { "dahlia", "rose", "lotus", "lily", "hibiscus", "daffodil"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lnSpc>
                <a:spcPct val="120000"/>
              </a:lnSpc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fQuery =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flower in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flowers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("d"))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f in fQuery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 }}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The same query can be run multiple times since query itself does not produce any results.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414969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Execution happens here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48200" y="4412616"/>
            <a:ext cx="1219200" cy="50113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00290" y="4642734"/>
            <a:ext cx="189947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F5F5F"/>
                </a:solidFill>
              </a:rPr>
              <a:t>On execution :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dahlia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daffodil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2997506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Or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&lt;string&gt;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4290" y="3339129"/>
            <a:ext cx="0" cy="128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LINQ with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3" y="914400"/>
            <a:ext cx="82296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is nothing but an array of characters.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Therefore LINQ query can be used with the string to search based on characters.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3963" y="2209800"/>
            <a:ext cx="86452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Program{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  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poem = @"What is this life if, full of care,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We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have no time to stand and stare.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stand beneath the boughs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stare as long as sheep or cows.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see, when woods we pass,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squirrels hide their nuts in grass.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see, in broad daylight,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Streams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full of stars, like skies at night.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turn at Beauty's glance,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watch her feet, how they can dance.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wait till her mouth can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Enrich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that smile her eyes began.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poor life this if, full of care,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We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have no time to stand and stare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matchQuery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c in poem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where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 == ','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 = 0;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c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matchQuery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i++;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5F5F5F"/>
                </a:solidFill>
              </a:rPr>
              <a:t>On execution </a:t>
            </a:r>
            <a:r>
              <a:rPr lang="en-US" sz="2000" dirty="0" smtClean="0">
                <a:solidFill>
                  <a:srgbClr val="5F5F5F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select and from </a:t>
            </a:r>
            <a:r>
              <a:rPr lang="en-US" dirty="0"/>
              <a:t>clause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066800"/>
            <a:ext cx="8894618" cy="5257800"/>
          </a:xfrm>
        </p:spPr>
        <p:txBody>
          <a:bodyPr/>
          <a:lstStyle/>
          <a:p>
            <a:r>
              <a:rPr lang="en-US" dirty="0" smtClean="0"/>
              <a:t>Select can be used to return a computed value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where 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("d"))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select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flower.ToUpper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/>
              <a:t>For the collection that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dirty="0"/>
              <a:t>it is not compulsory to specify the type in the from </a:t>
            </a:r>
            <a:r>
              <a:rPr lang="en-US" dirty="0" smtClean="0"/>
              <a:t>clause. But </a:t>
            </a:r>
            <a:r>
              <a:rPr lang="en-US" dirty="0"/>
              <a:t>for the collection that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/>
              <a:t>the type has to be specified in from clause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flower;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var 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fQuery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from </a:t>
            </a:r>
            <a:r>
              <a:rPr lang="en-US" sz="20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flower in flowers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where (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flower.StartsWith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("d"))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flower;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FFA24D-C4EA-4A1D-9472-71927AE5329F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2A30EE1-1ACB-4268-A426-0E6AD7552B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91AEA0-7EC5-4434-9ED9-0CCC0CD63C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8757</TotalTime>
  <Words>3253</Words>
  <Application>Microsoft Office PowerPoint</Application>
  <PresentationFormat>On-screen Show (4:3)</PresentationFormat>
  <Paragraphs>629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 Design</vt:lpstr>
      <vt:lpstr>LINQ</vt:lpstr>
      <vt:lpstr>Test your understanding</vt:lpstr>
      <vt:lpstr>What is LINQ</vt:lpstr>
      <vt:lpstr>General form of the query</vt:lpstr>
      <vt:lpstr>LINQ with Objects</vt:lpstr>
      <vt:lpstr>Example : LINQ with array</vt:lpstr>
      <vt:lpstr>Example : LINQ with string </vt:lpstr>
      <vt:lpstr>PowerPoint Presentation</vt:lpstr>
      <vt:lpstr>More on select and from clause </vt:lpstr>
      <vt:lpstr>Exercise</vt:lpstr>
      <vt:lpstr>Multiple where clause and let</vt:lpstr>
      <vt:lpstr>Compound from clauses</vt:lpstr>
      <vt:lpstr>PowerPoint Presentation</vt:lpstr>
      <vt:lpstr>Exercise</vt:lpstr>
      <vt:lpstr>Sorting</vt:lpstr>
      <vt:lpstr>PowerPoint Presentation</vt:lpstr>
      <vt:lpstr>Exercise</vt:lpstr>
      <vt:lpstr>Exercise</vt:lpstr>
      <vt:lpstr>group</vt:lpstr>
      <vt:lpstr>Exercise</vt:lpstr>
      <vt:lpstr>Joining</vt:lpstr>
      <vt:lpstr>Example</vt:lpstr>
      <vt:lpstr>PowerPoint Presentation</vt:lpstr>
      <vt:lpstr>PowerPoint Presentation</vt:lpstr>
      <vt:lpstr>Query continuation</vt:lpstr>
      <vt:lpstr>Exercise</vt:lpstr>
      <vt:lpstr>Anonymous types</vt:lpstr>
      <vt:lpstr>Exercise</vt:lpstr>
      <vt:lpstr>Query Methods</vt:lpstr>
      <vt:lpstr>Lambda expression</vt:lpstr>
      <vt:lpstr>Lambda expression example </vt:lpstr>
      <vt:lpstr>Using Lambda expression in LINQ </vt:lpstr>
      <vt:lpstr>Examples using query methods</vt:lpstr>
      <vt:lpstr>Other LINQ Methods</vt:lpstr>
      <vt:lpstr>Exercise</vt:lpstr>
      <vt:lpstr>Aggregate methods</vt:lpstr>
      <vt:lpstr>Example: Count</vt:lpstr>
      <vt:lpstr>Query count with continuation</vt:lpstr>
      <vt:lpstr>Activity</vt:lpstr>
      <vt:lpstr>Exercise</vt:lpstr>
      <vt:lpstr>Distinct</vt:lpstr>
      <vt:lpstr>LINQ with XML</vt:lpstr>
      <vt:lpstr>XElement members</vt:lpstr>
      <vt:lpstr>Example: filtering xml document</vt:lpstr>
      <vt:lpstr>PowerPoint Presentation</vt:lpstr>
      <vt:lpstr>PowerPoint Presentation</vt:lpstr>
      <vt:lpstr>LINQ way of building a XML tree</vt:lpstr>
      <vt:lpstr>PowerPoint Presentation</vt:lpstr>
      <vt:lpstr>Exercise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Deepa Krishnan</dc:creator>
  <cp:lastModifiedBy>SANTHOSH</cp:lastModifiedBy>
  <cp:revision>707</cp:revision>
  <dcterms:created xsi:type="dcterms:W3CDTF">2005-08-31T12:40:43Z</dcterms:created>
  <dcterms:modified xsi:type="dcterms:W3CDTF">2018-10-01T05:13:45Z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0x010100EBF98DF4C291A14C85D2BA6B16E94436</vt:lpwstr>
  </property>
</Properties>
</file>