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60" r:id="rId2"/>
    <p:sldId id="272" r:id="rId3"/>
    <p:sldId id="271" r:id="rId4"/>
    <p:sldId id="265" r:id="rId5"/>
    <p:sldId id="270" r:id="rId6"/>
    <p:sldId id="264" r:id="rId7"/>
    <p:sldId id="273" r:id="rId8"/>
    <p:sldId id="274" r:id="rId9"/>
    <p:sldId id="27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2" autoAdjust="0"/>
    <p:restoredTop sz="94660"/>
  </p:normalViewPr>
  <p:slideViewPr>
    <p:cSldViewPr>
      <p:cViewPr varScale="1">
        <p:scale>
          <a:sx n="62" d="100"/>
          <a:sy n="62" d="100"/>
        </p:scale>
        <p:origin x="1244"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5-09T04:31:09.088"/>
    </inkml:context>
    <inkml:brush xml:id="br0">
      <inkml:brushProperty name="width" value="0.05292" units="cm"/>
      <inkml:brushProperty name="height" value="0.05292" units="cm"/>
      <inkml:brushProperty name="color" value="#FF0000"/>
    </inkml:brush>
  </inkml:definitions>
  <inkml:trace contextRef="#ctx0" brushRef="#br0">16528 5380 0,'0'18'203,"18"-1"-187,-1 1-16,1-18 15,0 17-15,-18 1 16,17 0-16,-17-1 16,18 1-16,-1 0 15,1-18-15,0 17 16,-1 1-16,1 0 16,-18-1-1,0 1 1,18-18-1,-18 17 1,17-17 0,36 0 374,35-35-390,1 0 16,34-71 0,36 18-16,-36 17 15,-35-17-15,1 18 16,-19 34-16,-35 19 15,-17 17-15,0-18 0,-1 18 47,1 0-31,0-18-16,-1 18 47</inkml:trace>
  <inkml:trace contextRef="#ctx0" brushRef="#br0" timeOffset="8195.54">17128 12382 0,'0'18'125,"0"0"-109,35-1 0,-17-17-16,-1 18 15,1-18-15,0 18 16,-18-1-16,17 1 16,1 0-16,-1-1 15,1-17-15,0 18 16,-1-18-1,-17 18-15,18-1 16,0 1 62,-1-18-78,-17 17 16,18-17 31,17 0 125,-17-17-172,-18-1 15,17 1-15,19-1 16,-1-17-16,-17 17 15,17-35-15,0 0 16,18 0-16,0 0 16,0 0-16,35 0 15,-17 1-15,-18 16 16,17 19-16,-17-1 16,-35 0-16,-1 1 15,1-1 1,0 18-16,-1 0 31,1 0 78,0 0-77</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5-09T04:32:51.584"/>
    </inkml:context>
    <inkml:brush xml:id="br0">
      <inkml:brushProperty name="width" value="0.05292" units="cm"/>
      <inkml:brushProperty name="height" value="0.05292" units="cm"/>
      <inkml:brushProperty name="color" value="#FF0000"/>
    </inkml:brush>
  </inkml:definitions>
  <inkml:trace contextRef="#ctx0" brushRef="#br0">9367 6032 0,'35'0'172,"-17"18"-156,-18 0-16,17-1 15,1-17-15,-1 18 16,1-18-16,-18 18 15,18-1-15,-1-17 16,-17 18 0,18-18-16,0 0 15,-18 18 1,17-1 0,1-17-16,0 18 15,-18 0-15,17-18 16,1 0-16,-18 17 15,17-17-15,1 0 157,0 0-126,17-17-15,53-36-16,-17-36 15,-18-16-15,52 16 16,-34 1-16,0-18 15,-1 18-15,-52 35 16,-1 0-16,1 18 16,0 0-16,-18 0 15,17 17-15,1 0 16,-18 1-16,0-1 16,0 0-16,18 18 15,-1 0 32,1 0-31</inkml:trace>
  <inkml:trace contextRef="#ctx0" brushRef="#br0" timeOffset="4492.18">14482 7885 0,'35'0'109,"18"17"-109,-18 1 16,1 0-16,-19-18 15,1 17-15,0-17 16,-1 18-16,1-18 15,-1 0 1,1 0 0,-18 17-1,18-17 220,-1 0-220,36-52-15,35-37 16,18-17-16,-18 18 16,1 18-16,-19-1 15,-17 18-15,18-17 16,-36 52-16,-17 18 15,-1-18-15,-17 1 16,0-1-16,0 0 16,18 18-1</inkml:trace>
  <inkml:trace contextRef="#ctx0" brushRef="#br0" timeOffset="25319.81">11060 10530 0,'18'0'109,"-18"18"-109,0 0 31,17-18-31,-17 17 16,18-17-16,17 18 16,-17 0-16,-1-1 15,1-17-15,0 18 16,-18 0-16,17-18 16,1 17-16,-18 1 15,18-18-15,-1 0 16,1 17-1,-1 1-15,1 0 16,0-1 0,-1 1-16,1-18 15,0 18-15,-1-18 16,-17 17 0,18-17 77,17-17-61,-17-19-32,17 19 15,0-19-15,36 1 16,-18 0-16,35 17 15,0-35-15,-35 0 16,35-17-16,18-1 16,-53 1-16,0 17 15,0 18-15,-35-36 16,17 36-16,-17-1 16,-1 19-16,1 17 0,-18-18 15,0 1 32</inkml:trace>
  <inkml:trace contextRef="#ctx0" brushRef="#br0" timeOffset="34716.1">11095 12947 0,'0'35'157,"18"36"-157,17-36 15,-17 0-15,-1 1 16,1-1-16,-18-17 0,18-18 15,-1 17-15,1 1 16,-18-1 0,18-17-1,-18 18 63,17-18 32,71-70-79,71-36-15,0 0-16,17 0 15,-35 35-15,-17 1 16,-18-1-16,-71 54 16,-35-1-16,18 0 15,-1 18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5-09T04:34:08.883"/>
    </inkml:context>
    <inkml:brush xml:id="br0">
      <inkml:brushProperty name="width" value="0.05292" units="cm"/>
      <inkml:brushProperty name="height" value="0.05292" units="cm"/>
      <inkml:brushProperty name="color" value="#FF0000"/>
    </inkml:brush>
  </inkml:definitions>
  <inkml:trace contextRef="#ctx0" brushRef="#br0">5768 9313 0,'18'0'47,"0"0"-31,-1 18-16,1 0 15,-1-18-15,1 17 16,-18 1-16,18 0 16,-1-1-16,1 1 15,-18-1-15,18-17 16,-1 18-16,1 0 16,-18-1-16,18 1 15,-1 0-15,1-1 16,-1-17-1,1 0 17,0 0 15,-1 0-47,1 0 15,0-17-15,-1-1 16,1 0-16,0 1 15,-1-19-15,36-16 16,0-19-16,-18 18 16,36 0-16,-53 18 15,-1-36-15,1 36 16,-1 17-16,1 1 16,-18-1-1,18 18-15,-18-18 16</inkml:trace>
  <inkml:trace contextRef="#ctx0" brushRef="#br0" timeOffset="2986.89">18010 9260 0,'0'18'78,"0"0"-62,17-1-1,1 19 1,0-19 0,17 36-16,0-18 15,-17-17-15,-1 0 0,1-1 16,0-17-16,-18 18 15,17 0-15,19 17 16,-1 0-16,0-17 16,0-1-16,-17 1 15,0 0-15,-1-1 16,1 1-16,0 0 16,-1-18-1,1 0-15,0 0 16,-1-18-1,36-53-15,18 19 16,17-54-16,71 0 16,17-18-16,-17 19 15,-1-72-15,-69 89 16,17-18-16,-36 18 16,1 0-16,-36 35 15,0-18-15,-17 36 16,-1 17-16,1 1 15,-18-1-15,18 0 16,-18 1-16,17-1 16,-17 1-1</inkml:trace>
  <inkml:trace contextRef="#ctx0" brushRef="#br0" timeOffset="6201.32">9649 11712 0,'17'18'62,"1"0"-46,-18-1-1,18 1-15,-1-18 0,1 17 16,0 1-16,-1 0 16,1 35-16,0-36 15,-18 1-15,17-18 16,1 18-16,-1-1 15,1-17-15,-18 18 16,18-18-16,-18 17 16,0 1-16,17-18 15,1 0 48,35 0-48,35-70 1,71-36-16,0 35 16,-1-17-16,1-18 15,-71 18-15,1 17 16,16-34-16,-52 52 16,-17 17-16,-19 19 15,-17-1-15,18 18 31</inkml:trace>
  <inkml:trace contextRef="#ctx0" brushRef="#br0" timeOffset="7555.86">12065 11659 0,'18'18'63,"0"0"-47,-1 17-16,1-17 15,0 17 1,-18-18-16,17 1 15,1 0-15,-1-1 16,-17 1-16,18-18 16,0 18-1,-18-1 1,0 1 0,17 0-1,-17-1-15,18 1 16,0-18 15,-1 0-15,1 0-16,0 0 15,34-35-15,-16-1 16,-1-34-16,0 17 16,-17 0-16,0-18 15,17 18-15,-18 18 16,-17 17-16,18 1 15,0-1-15,-1 1 16,1 17 0,-18-18-1,18 18 1,-18-18 0,17 1-16,-17-1 15,0 0 1,18 18-16,0-17 31</inkml:trace>
  <inkml:trace contextRef="#ctx0" brushRef="#br0" timeOffset="8958.21">15064 11853 0,'18'0'47,"-1"0"-47,-17 18 16,18-18-16,-1 18 15,1-1-15,17 1 16,-17 0-16,0 17 16,17-18-1,-17 1-15,-18 0 16,17-18-16,1 17 0,0 1 15,-1-18-15,1 18 16,-1-18-16,36 0 63,0 0-48,35-36-15,-17 1 16,-18 0-16,0-18 15,53-18-15,-18-34 16,-18 16-16,-34 36 16,-19 18-16,1 17 15,0 1 1,-18-1 0,17 1-16,1 17 31,0 0 47</inkml:trace>
  <inkml:trace contextRef="#ctx0" brushRef="#br0" timeOffset="10826.29">15276 9754 0,'0'18'110,"17"0"-110,-3986 17 15,7974 0-15,-3970 0 16,-18-17-16,1 0 15,-18-1-15,18 1 16,-1-18-16,1 0 16,0 18-16,-1-1 15,1-17 17,35 0-32,53 0 0,70 0 15,18 36-15,-18-36 16,-70-18-16,-18 0 15,-17 1 1,0-1-16,-18 0 16,-36 1-16,18-1 0,-17 0 15,-18 1 1,18-1-16,-1 0 16,1 1-16,0-36 15,-1-18-15,1 18 16,35 1-16,-18-19 0,-17 0 15,-1 19-15,1-19 16,0 53 0,-1 18-16,1-17 0,-18-1 15,18 0-15,-18 1 16,0-1 15,17 18 79</inkml:trace>
  <inkml:trace contextRef="#ctx0" brushRef="#br0" timeOffset="17095.16">14923 8908 0,'0'17'78,"0"36"-78,0 35 16,17-17-16,1 17 16,0-53-1,-1-17-15,1 35 0,-18-18 16,18 18-16,-18-18 15,17 1 1,1-19-16,-18 1 16,18 0-16,-18-1 15,17 1 1,-17 0 0,0-1-1,18 1 16,-1-18-31,19 17 32,-19-17-32,1 18 0,0-18 15,-1 0-15,1 0 16,0 0 0,-1 0-1,1 0-15,0 0 16,-1 0-1,1 0-15,-18-18 16,17 18 0,-17-17 15,18 17 47</inkml:trace>
  <inkml:trace contextRef="#ctx0" brushRef="#br0" timeOffset="17907.84">14870 8767 0,'0'-18'125,"18"0"-110,17 1-15,35-1 16,-17 0-16,0 1 16,18-1-16,-18 0 15,-36 18-15,19-17 16,-19 17-16</inkml:trace>
  <inkml:trace contextRef="#ctx0" brushRef="#br0" timeOffset="18531.14">14958 9260 0,'71'0'94,"-1"0"-78,1-17-16,-18 17 15,0 0-15,-18-18 16,-17 18-16,-1-17 16,1 17-16,-1-18 15</inkml:trace>
  <inkml:trace contextRef="#ctx0" brushRef="#br0" timeOffset="19249.71">15575 8978 0,'0'18'62,"0"-1"-46,18 36-16,0 0 15,17 0-15,-17 0 16,-1 71-16,-17-71 16,18 17-16,0 18 15,-1-35-15,-17 18 16,0-54-16,18 1 15,-18 0-15,0-1 32,0 1-32,18 0 0,-18-1 15,17 1 1,-17-1-16,0 1 16,0 0-16,18-18 15</inkml:trace>
  <inkml:trace contextRef="#ctx0" brushRef="#br0" timeOffset="20220.09">15505 8837 0,'53'-18'125,"35"-34"-109,0 16-16,-35-17 15,35 36-15,-35-1 16,0 0-16,-35 1 15,-1 17-15,-17-18 16,18 18-16</inkml:trace>
  <inkml:trace contextRef="#ctx0" brushRef="#br0" timeOffset="21191.46">15752 9296 0,'53'0'172,"0"0"-172,0 0 15,35 0 1,0-18-16,-35 18 16,-35 0-16,17-18 0,-18 18 15,1 0 17,-18-17-1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A1C485-BDE1-40A9-AD11-8F047CCE4A85}" type="datetimeFigureOut">
              <a:rPr lang="en-US" smtClean="0"/>
              <a:pPr/>
              <a:t>5/9/2022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CEBA5-9AC5-4466-A6C0-3CA6A20C9434}" type="slidenum">
              <a:rPr lang="en-US" smtClean="0"/>
              <a:pPr/>
              <a:t>‹#›</a:t>
            </a:fld>
            <a:endParaRPr lang="en-US"/>
          </a:p>
        </p:txBody>
      </p:sp>
    </p:spTree>
    <p:extLst>
      <p:ext uri="{BB962C8B-B14F-4D97-AF65-F5344CB8AC3E}">
        <p14:creationId xmlns:p14="http://schemas.microsoft.com/office/powerpoint/2010/main" val="2801910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5/9/2022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5/9/2022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5/9/2022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5/9/2022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5/9/2022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5/9/2022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p>
        </p:txBody>
      </p:sp>
      <p:sp>
        <p:nvSpPr>
          <p:cNvPr id="3" name="Content Placeholder 2"/>
          <p:cNvSpPr>
            <a:spLocks noGrp="1"/>
          </p:cNvSpPr>
          <p:nvPr>
            <p:ph sz="quarter" idx="1"/>
          </p:nvPr>
        </p:nvSpPr>
        <p:spPr>
          <a:xfrm>
            <a:off x="612648" y="1524000"/>
            <a:ext cx="8153400" cy="4495800"/>
          </a:xfrm>
        </p:spPr>
        <p:txBody>
          <a:bodyPr>
            <a:normAutofit fontScale="77500" lnSpcReduction="20000"/>
          </a:bodyPr>
          <a:lstStyle/>
          <a:p>
            <a:r>
              <a:rPr lang="en-US" sz="2400" dirty="0"/>
              <a:t>LINQ stands for Language Integrated Query</a:t>
            </a:r>
          </a:p>
          <a:p>
            <a:r>
              <a:rPr lang="en-US" sz="2400" dirty="0"/>
              <a:t>LINQ is a new technology introduced in .NET 3.5 with Visual Studio 2008 or later versions.</a:t>
            </a:r>
          </a:p>
          <a:p>
            <a:r>
              <a:rPr lang="en-US" sz="2400" dirty="0"/>
              <a:t>LINQ can be used with C# or Visual Basic.</a:t>
            </a:r>
          </a:p>
          <a:p>
            <a:r>
              <a:rPr lang="en-US" sz="2400" dirty="0"/>
              <a:t>LINQ (Language Integrated Query) is uniform query syntax used to retrieve data from different sources like an Object Collection, DB tables, XML etc.</a:t>
            </a:r>
          </a:p>
          <a:p>
            <a:r>
              <a:rPr lang="en-US" sz="2400" dirty="0"/>
              <a:t>LINQ always works with objects so you can use the same basic coding patterns to query and transform data in XML documents, SQL databases, ADO.NET Datasets, .NET collections, and any other format for which a LINQ provider is available.</a:t>
            </a:r>
          </a:p>
          <a:p>
            <a:r>
              <a:rPr lang="en-US" sz="2400" dirty="0"/>
              <a:t>LINQ is  the collection of extension methods for classes that implements </a:t>
            </a:r>
            <a:r>
              <a:rPr lang="en-US" sz="2400" dirty="0" err="1"/>
              <a:t>IEnumerable</a:t>
            </a:r>
            <a:r>
              <a:rPr lang="en-US" sz="2400" dirty="0"/>
              <a:t> and </a:t>
            </a:r>
            <a:r>
              <a:rPr lang="en-US" sz="2400" dirty="0" err="1"/>
              <a:t>IQueryable</a:t>
            </a:r>
            <a:r>
              <a:rPr lang="en-US" sz="2400" dirty="0"/>
              <a:t> interface. </a:t>
            </a:r>
          </a:p>
          <a:p>
            <a:r>
              <a:rPr lang="en-US" sz="2400" dirty="0" err="1"/>
              <a:t>Linq</a:t>
            </a:r>
            <a:r>
              <a:rPr lang="en-US" sz="2400" dirty="0"/>
              <a:t> uses </a:t>
            </a:r>
            <a:r>
              <a:rPr lang="en-US" sz="2400" dirty="0" err="1"/>
              <a:t>System.Linq</a:t>
            </a:r>
            <a:r>
              <a:rPr lang="en-US" sz="2400" dirty="0"/>
              <a:t> namespace  it includes the necessary classes &amp; interfaces for LINQ. </a:t>
            </a:r>
          </a:p>
          <a:p>
            <a:r>
              <a:rPr lang="en-US" sz="2400" dirty="0"/>
              <a:t>Enumerable and </a:t>
            </a:r>
            <a:r>
              <a:rPr lang="en-US" sz="2400" dirty="0" err="1"/>
              <a:t>Queryable</a:t>
            </a:r>
            <a:r>
              <a:rPr lang="en-US" sz="2400" dirty="0"/>
              <a:t> are two main static classes of LINQ API that contain extension methods.</a:t>
            </a:r>
          </a:p>
          <a:p>
            <a:endParaRPr lang="en-US" sz="2400"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p>
        </p:txBody>
      </p:sp>
      <p:sp>
        <p:nvSpPr>
          <p:cNvPr id="3" name="Content Placeholder 2"/>
          <p:cNvSpPr>
            <a:spLocks noGrp="1"/>
          </p:cNvSpPr>
          <p:nvPr>
            <p:ph sz="quarter" idx="1"/>
          </p:nvPr>
        </p:nvSpPr>
        <p:spPr>
          <a:xfrm>
            <a:off x="612648" y="1524000"/>
            <a:ext cx="8153400" cy="4495800"/>
          </a:xfrm>
        </p:spPr>
        <p:txBody>
          <a:bodyPr>
            <a:normAutofit/>
          </a:bodyPr>
          <a:lstStyle/>
          <a:p>
            <a:endParaRPr lang="en-US" dirty="0"/>
          </a:p>
          <a:p>
            <a:endParaRPr lang="en-US" dirty="0"/>
          </a:p>
          <a:p>
            <a:endParaRPr lang="en-US" dirty="0"/>
          </a:p>
          <a:p>
            <a:endParaRPr lang="en-US" dirty="0"/>
          </a:p>
          <a:p>
            <a:endParaRPr lang="en-US" dirty="0"/>
          </a:p>
          <a:p>
            <a:endParaRPr lang="en-US" dirty="0"/>
          </a:p>
        </p:txBody>
      </p:sp>
      <p:pic>
        <p:nvPicPr>
          <p:cNvPr id="2050" name="Picture 2" descr="C:\Users\Santu\Desktop\Enumerable-extension-methods.png"/>
          <p:cNvPicPr>
            <a:picLocks noChangeAspect="1" noChangeArrowheads="1"/>
          </p:cNvPicPr>
          <p:nvPr/>
        </p:nvPicPr>
        <p:blipFill>
          <a:blip r:embed="rId2"/>
          <a:srcRect/>
          <a:stretch>
            <a:fillRect/>
          </a:stretch>
        </p:blipFill>
        <p:spPr bwMode="auto">
          <a:xfrm>
            <a:off x="762000" y="1524000"/>
            <a:ext cx="7239000" cy="2714625"/>
          </a:xfrm>
          <a:prstGeom prst="rect">
            <a:avLst/>
          </a:prstGeom>
          <a:noFill/>
        </p:spPr>
      </p:pic>
      <p:pic>
        <p:nvPicPr>
          <p:cNvPr id="2051" name="Picture 3" descr="C:\Users\Santu\Desktop\Queryable-extension-methods.png"/>
          <p:cNvPicPr>
            <a:picLocks noChangeAspect="1" noChangeArrowheads="1"/>
          </p:cNvPicPr>
          <p:nvPr/>
        </p:nvPicPr>
        <p:blipFill>
          <a:blip r:embed="rId3"/>
          <a:srcRect/>
          <a:stretch>
            <a:fillRect/>
          </a:stretch>
        </p:blipFill>
        <p:spPr bwMode="auto">
          <a:xfrm>
            <a:off x="685800" y="4419600"/>
            <a:ext cx="7377268" cy="2438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p>
        </p:txBody>
      </p:sp>
      <p:sp>
        <p:nvSpPr>
          <p:cNvPr id="3" name="Content Placeholder 2"/>
          <p:cNvSpPr>
            <a:spLocks noGrp="1"/>
          </p:cNvSpPr>
          <p:nvPr>
            <p:ph sz="quarter" idx="1"/>
          </p:nvPr>
        </p:nvSpPr>
        <p:spPr>
          <a:xfrm>
            <a:off x="612648" y="1524000"/>
            <a:ext cx="8153400" cy="4495800"/>
          </a:xfrm>
        </p:spPr>
        <p:txBody>
          <a:bodyPr>
            <a:normAutofit/>
          </a:bodyPr>
          <a:lstStyle/>
          <a:p>
            <a:endParaRPr lang="en-US" dirty="0"/>
          </a:p>
          <a:p>
            <a:endParaRPr lang="en-US" dirty="0"/>
          </a:p>
          <a:p>
            <a:endParaRPr lang="en-US" dirty="0"/>
          </a:p>
          <a:p>
            <a:endParaRPr lang="en-US" dirty="0"/>
          </a:p>
          <a:p>
            <a:endParaRPr lang="en-US" dirty="0"/>
          </a:p>
          <a:p>
            <a:endParaRPr lang="en-US" dirty="0"/>
          </a:p>
        </p:txBody>
      </p:sp>
      <p:pic>
        <p:nvPicPr>
          <p:cNvPr id="1026" name="Picture 2" descr="C:\Users\Santu\Desktop\linq-usage.PNG"/>
          <p:cNvPicPr>
            <a:picLocks noChangeAspect="1" noChangeArrowheads="1"/>
          </p:cNvPicPr>
          <p:nvPr/>
        </p:nvPicPr>
        <p:blipFill>
          <a:blip r:embed="rId2"/>
          <a:srcRect/>
          <a:stretch>
            <a:fillRect/>
          </a:stretch>
        </p:blipFill>
        <p:spPr bwMode="auto">
          <a:xfrm>
            <a:off x="304800" y="1981199"/>
            <a:ext cx="8153400" cy="4452197"/>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86E7574-23AE-988B-EA26-D4ABC7B85C7B}"/>
                  </a:ext>
                </a:extLst>
              </p14:cNvPr>
              <p14:cNvContentPartPr/>
              <p14:nvPr/>
            </p14:nvContentPartPr>
            <p14:xfrm>
              <a:off x="5950080" y="1822320"/>
              <a:ext cx="622800" cy="2724480"/>
            </p14:xfrm>
          </p:contentPart>
        </mc:Choice>
        <mc:Fallback>
          <p:pic>
            <p:nvPicPr>
              <p:cNvPr id="4" name="Ink 3">
                <a:extLst>
                  <a:ext uri="{FF2B5EF4-FFF2-40B4-BE49-F238E27FC236}">
                    <a16:creationId xmlns:a16="http://schemas.microsoft.com/office/drawing/2014/main" id="{886E7574-23AE-988B-EA26-D4ABC7B85C7B}"/>
                  </a:ext>
                </a:extLst>
              </p:cNvPr>
              <p:cNvPicPr/>
              <p:nvPr/>
            </p:nvPicPr>
            <p:blipFill>
              <a:blip r:embed="rId4"/>
              <a:stretch>
                <a:fillRect/>
              </a:stretch>
            </p:blipFill>
            <p:spPr>
              <a:xfrm>
                <a:off x="5940720" y="1812960"/>
                <a:ext cx="641520" cy="27432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LINQ</a:t>
            </a:r>
          </a:p>
        </p:txBody>
      </p:sp>
      <p:sp>
        <p:nvSpPr>
          <p:cNvPr id="3" name="Content Placeholder 2"/>
          <p:cNvSpPr>
            <a:spLocks noGrp="1"/>
          </p:cNvSpPr>
          <p:nvPr>
            <p:ph sz="quarter" idx="1"/>
          </p:nvPr>
        </p:nvSpPr>
        <p:spPr/>
        <p:txBody>
          <a:bodyPr>
            <a:normAutofit fontScale="77500" lnSpcReduction="20000"/>
          </a:bodyPr>
          <a:lstStyle/>
          <a:p>
            <a:r>
              <a:rPr lang="en-US" b="1" dirty="0"/>
              <a:t>Familiar language: </a:t>
            </a:r>
            <a:r>
              <a:rPr lang="en-US" dirty="0"/>
              <a:t>Developers don’t have to learn a new query language for each type of data source or data format.</a:t>
            </a:r>
          </a:p>
          <a:p>
            <a:r>
              <a:rPr lang="en-US" b="1" dirty="0"/>
              <a:t>Less coding: </a:t>
            </a:r>
            <a:r>
              <a:rPr lang="en-US" dirty="0"/>
              <a:t>It reduces the amount of code to be written as compared with a more traditional approach.</a:t>
            </a:r>
          </a:p>
          <a:p>
            <a:r>
              <a:rPr lang="en-US" b="1" dirty="0"/>
              <a:t>Readable code: </a:t>
            </a:r>
            <a:r>
              <a:rPr lang="en-US" dirty="0"/>
              <a:t>LINQ makes the code more readable so other developers can easily understand and maintain it.</a:t>
            </a:r>
          </a:p>
          <a:p>
            <a:r>
              <a:rPr lang="en-US" b="1" dirty="0"/>
              <a:t>Standardized way of querying multiple data sources: </a:t>
            </a:r>
            <a:r>
              <a:rPr lang="en-US" dirty="0"/>
              <a:t>The same LINQ syntax can be used to query multiple data sources.</a:t>
            </a:r>
          </a:p>
          <a:p>
            <a:r>
              <a:rPr lang="en-US" b="1" dirty="0"/>
              <a:t>Compile time safety of queries: </a:t>
            </a:r>
            <a:r>
              <a:rPr lang="en-US" dirty="0"/>
              <a:t>It provides type checking of objects at compile time.</a:t>
            </a:r>
          </a:p>
          <a:p>
            <a:r>
              <a:rPr lang="en-US" b="1" dirty="0"/>
              <a:t>IntelliSense Support: </a:t>
            </a:r>
            <a:r>
              <a:rPr lang="en-US" dirty="0"/>
              <a:t>LINQ provides IntelliSense for generic collections.</a:t>
            </a:r>
          </a:p>
          <a:p>
            <a:r>
              <a:rPr lang="en-US" b="1" dirty="0"/>
              <a:t>Shaping data: </a:t>
            </a:r>
            <a:r>
              <a:rPr lang="en-US" dirty="0"/>
              <a:t>You can retrieve data in different shapes.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dirty="0"/>
              <a:t>Core Assemblies in LINQ</a:t>
            </a:r>
          </a:p>
        </p:txBody>
      </p:sp>
      <p:sp>
        <p:nvSpPr>
          <p:cNvPr id="3" name="Content Placeholder 2"/>
          <p:cNvSpPr>
            <a:spLocks noGrp="1"/>
          </p:cNvSpPr>
          <p:nvPr>
            <p:ph sz="quarter" idx="1"/>
          </p:nvPr>
        </p:nvSpPr>
        <p:spPr/>
        <p:txBody>
          <a:bodyPr>
            <a:normAutofit fontScale="77500" lnSpcReduction="20000"/>
          </a:bodyPr>
          <a:lstStyle/>
          <a:p>
            <a:r>
              <a:rPr lang="en-US" dirty="0">
                <a:solidFill>
                  <a:srgbClr val="333333"/>
                </a:solidFill>
                <a:latin typeface="segoe UI"/>
              </a:rPr>
              <a:t>The core assemblies in LINQ are:</a:t>
            </a:r>
          </a:p>
          <a:p>
            <a:pPr marL="390525" indent="-228600"/>
            <a:r>
              <a:rPr lang="en-US" dirty="0">
                <a:solidFill>
                  <a:srgbClr val="0000FF"/>
                </a:solidFill>
                <a:latin typeface="Segoe UI"/>
              </a:rPr>
              <a:t>using</a:t>
            </a:r>
            <a:r>
              <a:rPr lang="en-US" dirty="0">
                <a:solidFill>
                  <a:srgbClr val="333333"/>
                </a:solidFill>
                <a:latin typeface="Segoe UI"/>
              </a:rPr>
              <a:t> System.Linq</a:t>
            </a:r>
          </a:p>
          <a:p>
            <a:pPr marL="710565" lvl="1" indent="-228600"/>
            <a:r>
              <a:rPr lang="en-US" dirty="0">
                <a:solidFill>
                  <a:srgbClr val="333333"/>
                </a:solidFill>
                <a:latin typeface="Segoe UI"/>
              </a:rPr>
              <a:t>Provides Classes &amp; Interface to support LINQ Queries</a:t>
            </a:r>
            <a:endParaRPr lang="en-US" dirty="0">
              <a:solidFill>
                <a:srgbClr val="333333"/>
              </a:solidFill>
              <a:latin typeface="segoe UI"/>
            </a:endParaRPr>
          </a:p>
          <a:p>
            <a:pPr marL="390525" indent="-228600"/>
            <a:r>
              <a:rPr lang="en-US" dirty="0">
                <a:solidFill>
                  <a:srgbClr val="0000FF"/>
                </a:solidFill>
                <a:latin typeface="Segoe UI"/>
              </a:rPr>
              <a:t>using</a:t>
            </a:r>
            <a:r>
              <a:rPr lang="en-US" dirty="0">
                <a:solidFill>
                  <a:srgbClr val="333333"/>
                </a:solidFill>
                <a:latin typeface="Segoe UI"/>
              </a:rPr>
              <a:t> System.Collections.Generic</a:t>
            </a:r>
          </a:p>
          <a:p>
            <a:pPr marL="710565" lvl="1" indent="-228600"/>
            <a:r>
              <a:rPr lang="en-US" dirty="0">
                <a:solidFill>
                  <a:srgbClr val="333333"/>
                </a:solidFill>
                <a:latin typeface="Segoe UI"/>
              </a:rPr>
              <a:t>Allows the user to create Strongly Typed collections that provide type safety and performance (LINQ to Objects)</a:t>
            </a:r>
            <a:endParaRPr lang="en-US" dirty="0">
              <a:solidFill>
                <a:srgbClr val="333333"/>
              </a:solidFill>
              <a:latin typeface="segoe UI"/>
            </a:endParaRPr>
          </a:p>
          <a:p>
            <a:pPr marL="390525" indent="-228600"/>
            <a:r>
              <a:rPr lang="en-US" dirty="0">
                <a:solidFill>
                  <a:srgbClr val="0000FF"/>
                </a:solidFill>
                <a:latin typeface="Segoe UI"/>
              </a:rPr>
              <a:t>using</a:t>
            </a:r>
            <a:r>
              <a:rPr lang="en-US" dirty="0">
                <a:solidFill>
                  <a:srgbClr val="333333"/>
                </a:solidFill>
                <a:latin typeface="Segoe UI"/>
              </a:rPr>
              <a:t> System.Data.Linq</a:t>
            </a:r>
          </a:p>
          <a:p>
            <a:pPr marL="710565" lvl="1" indent="-228600"/>
            <a:r>
              <a:rPr lang="en-US" dirty="0">
                <a:solidFill>
                  <a:srgbClr val="333333"/>
                </a:solidFill>
                <a:latin typeface="Segoe UI"/>
              </a:rPr>
              <a:t>Provides the functionality to access relational databases (LINQ to SQL)</a:t>
            </a:r>
            <a:endParaRPr lang="en-US" dirty="0">
              <a:solidFill>
                <a:srgbClr val="333333"/>
              </a:solidFill>
              <a:latin typeface="segoe UI"/>
            </a:endParaRPr>
          </a:p>
          <a:p>
            <a:pPr marL="390525" indent="-228600"/>
            <a:r>
              <a:rPr lang="en-US" dirty="0">
                <a:solidFill>
                  <a:srgbClr val="333333"/>
                </a:solidFill>
                <a:latin typeface="Segoe UI"/>
              </a:rPr>
              <a:t> </a:t>
            </a:r>
            <a:r>
              <a:rPr lang="en-US" dirty="0">
                <a:solidFill>
                  <a:srgbClr val="0000FF"/>
                </a:solidFill>
                <a:latin typeface="Segoe UI"/>
              </a:rPr>
              <a:t>using</a:t>
            </a:r>
            <a:r>
              <a:rPr lang="en-US" dirty="0">
                <a:solidFill>
                  <a:srgbClr val="333333"/>
                </a:solidFill>
                <a:latin typeface="Segoe UI"/>
              </a:rPr>
              <a:t> System.Xml.Linq</a:t>
            </a:r>
          </a:p>
          <a:p>
            <a:pPr marL="710565" lvl="1" indent="-228600"/>
            <a:r>
              <a:rPr lang="en-US" dirty="0">
                <a:solidFill>
                  <a:srgbClr val="333333"/>
                </a:solidFill>
                <a:latin typeface="Segoe UI"/>
              </a:rPr>
              <a:t> Provides the functionality for accessing XML documents using LINQ (LINQ to XML)</a:t>
            </a:r>
            <a:endParaRPr lang="en-US" dirty="0">
              <a:solidFill>
                <a:srgbClr val="333333"/>
              </a:solidFill>
              <a:latin typeface="segoe UI"/>
            </a:endParaRPr>
          </a:p>
          <a:p>
            <a:pPr marL="390525" indent="-228600"/>
            <a:r>
              <a:rPr lang="en-US" dirty="0">
                <a:solidFill>
                  <a:srgbClr val="0000FF"/>
                </a:solidFill>
                <a:latin typeface="Segoe UI"/>
              </a:rPr>
              <a:t>using</a:t>
            </a:r>
            <a:r>
              <a:rPr lang="en-US" dirty="0">
                <a:solidFill>
                  <a:srgbClr val="333333"/>
                </a:solidFill>
                <a:latin typeface="Segoe UI"/>
              </a:rPr>
              <a:t> System.Data.Linq.Mapping</a:t>
            </a:r>
          </a:p>
          <a:p>
            <a:pPr marL="710565" lvl="1" indent="-228600"/>
            <a:r>
              <a:rPr lang="en-US" dirty="0">
                <a:solidFill>
                  <a:srgbClr val="333333"/>
                </a:solidFill>
                <a:latin typeface="Segoe UI"/>
              </a:rPr>
              <a:t>Designates a class as an entity associated with a database.</a:t>
            </a:r>
            <a:endParaRPr lang="en-US" dirty="0">
              <a:solidFill>
                <a:srgbClr val="333333"/>
              </a:solidFill>
              <a:latin typeface="segoe UI"/>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9E8E62B-916D-1D52-03F5-F225BA90126E}"/>
                  </a:ext>
                </a:extLst>
              </p14:cNvPr>
              <p14:cNvContentPartPr/>
              <p14:nvPr/>
            </p14:nvContentPartPr>
            <p14:xfrm>
              <a:off x="3372120" y="1911240"/>
              <a:ext cx="2210040" cy="2870640"/>
            </p14:xfrm>
          </p:contentPart>
        </mc:Choice>
        <mc:Fallback>
          <p:pic>
            <p:nvPicPr>
              <p:cNvPr id="4" name="Ink 3">
                <a:extLst>
                  <a:ext uri="{FF2B5EF4-FFF2-40B4-BE49-F238E27FC236}">
                    <a16:creationId xmlns:a16="http://schemas.microsoft.com/office/drawing/2014/main" id="{A9E8E62B-916D-1D52-03F5-F225BA90126E}"/>
                  </a:ext>
                </a:extLst>
              </p:cNvPr>
              <p:cNvPicPr/>
              <p:nvPr/>
            </p:nvPicPr>
            <p:blipFill>
              <a:blip r:embed="rId3"/>
              <a:stretch>
                <a:fillRect/>
              </a:stretch>
            </p:blipFill>
            <p:spPr>
              <a:xfrm>
                <a:off x="3362760" y="1901880"/>
                <a:ext cx="2228760" cy="288936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Administrator\Desktop\Capture.PNG"/>
          <p:cNvPicPr>
            <a:picLocks noGrp="1" noChangeAspect="1" noChangeArrowheads="1"/>
          </p:cNvPicPr>
          <p:nvPr>
            <p:ph sz="quarter" idx="4294967295"/>
          </p:nvPr>
        </p:nvPicPr>
        <p:blipFill>
          <a:blip r:embed="rId2"/>
          <a:srcRect/>
          <a:stretch>
            <a:fillRect/>
          </a:stretch>
        </p:blipFill>
        <p:spPr>
          <a:xfrm>
            <a:off x="304800" y="457200"/>
            <a:ext cx="8458200" cy="6096000"/>
          </a:xfr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4AE13F4-9310-DEC7-A2DC-489804143763}"/>
                  </a:ext>
                </a:extLst>
              </p14:cNvPr>
              <p14:cNvContentPartPr/>
              <p14:nvPr/>
            </p14:nvContentPartPr>
            <p14:xfrm>
              <a:off x="2076480" y="2997360"/>
              <a:ext cx="5080320" cy="1352880"/>
            </p14:xfrm>
          </p:contentPart>
        </mc:Choice>
        <mc:Fallback>
          <p:pic>
            <p:nvPicPr>
              <p:cNvPr id="2" name="Ink 1">
                <a:extLst>
                  <a:ext uri="{FF2B5EF4-FFF2-40B4-BE49-F238E27FC236}">
                    <a16:creationId xmlns:a16="http://schemas.microsoft.com/office/drawing/2014/main" id="{E4AE13F4-9310-DEC7-A2DC-489804143763}"/>
                  </a:ext>
                </a:extLst>
              </p:cNvPr>
              <p:cNvPicPr/>
              <p:nvPr/>
            </p:nvPicPr>
            <p:blipFill>
              <a:blip r:embed="rId4"/>
              <a:stretch>
                <a:fillRect/>
              </a:stretch>
            </p:blipFill>
            <p:spPr>
              <a:xfrm>
                <a:off x="2067120" y="2988000"/>
                <a:ext cx="5099040" cy="13716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Query Syntax</a:t>
            </a:r>
          </a:p>
        </p:txBody>
      </p:sp>
      <p:sp>
        <p:nvSpPr>
          <p:cNvPr id="3" name="Content Placeholder 2"/>
          <p:cNvSpPr>
            <a:spLocks noGrp="1"/>
          </p:cNvSpPr>
          <p:nvPr>
            <p:ph sz="quarter" idx="1"/>
          </p:nvPr>
        </p:nvSpPr>
        <p:spPr/>
        <p:txBody>
          <a:bodyPr>
            <a:normAutofit/>
          </a:bodyPr>
          <a:lstStyle/>
          <a:p>
            <a:r>
              <a:rPr lang="en-US" sz="2000" dirty="0"/>
              <a:t>There are two basic ways to write a LINQ query to </a:t>
            </a:r>
            <a:r>
              <a:rPr lang="en-US" sz="2000" dirty="0" err="1"/>
              <a:t>IEnumerable</a:t>
            </a:r>
            <a:r>
              <a:rPr lang="en-US" sz="2000" dirty="0"/>
              <a:t> collection or </a:t>
            </a:r>
            <a:r>
              <a:rPr lang="en-US" sz="2000" dirty="0" err="1"/>
              <a:t>IQueryable</a:t>
            </a:r>
            <a:r>
              <a:rPr lang="en-US" sz="2000" dirty="0"/>
              <a:t> data sources.</a:t>
            </a:r>
          </a:p>
          <a:p>
            <a:pPr lvl="1"/>
            <a:r>
              <a:rPr lang="en-US" sz="2000" dirty="0"/>
              <a:t>Query Syntax or Query Expression Syntax</a:t>
            </a:r>
          </a:p>
          <a:p>
            <a:pPr lvl="1"/>
            <a:r>
              <a:rPr lang="en-US" sz="2000" dirty="0"/>
              <a:t>Method Syntax or Method extension syntax</a:t>
            </a:r>
          </a:p>
          <a:p>
            <a:r>
              <a:rPr lang="en-US" sz="2000" dirty="0"/>
              <a:t>Query Syntax:</a:t>
            </a:r>
          </a:p>
          <a:p>
            <a:r>
              <a:rPr lang="en-US" sz="2000" dirty="0"/>
              <a:t>Query syntax is similar to SQL (Structured Query Language) for the database. It is defined within the C# or VB code.</a:t>
            </a:r>
          </a:p>
          <a:p>
            <a:endParaRPr lang="en-US" sz="2000" dirty="0"/>
          </a:p>
        </p:txBody>
      </p:sp>
      <p:sp>
        <p:nvSpPr>
          <p:cNvPr id="4" name="Rounded Rectangle 3"/>
          <p:cNvSpPr/>
          <p:nvPr/>
        </p:nvSpPr>
        <p:spPr>
          <a:xfrm>
            <a:off x="762000" y="4191000"/>
            <a:ext cx="7467600" cy="1905000"/>
          </a:xfrm>
          <a:prstGeom prst="round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from </a:t>
            </a:r>
            <a:r>
              <a:rPr lang="en-US" i="1" dirty="0"/>
              <a:t>&lt;range variable&gt;</a:t>
            </a:r>
            <a:r>
              <a:rPr lang="en-US" dirty="0"/>
              <a:t> in </a:t>
            </a:r>
            <a:r>
              <a:rPr lang="en-US" i="1" dirty="0"/>
              <a:t>&lt;</a:t>
            </a:r>
            <a:r>
              <a:rPr lang="en-US" i="1" dirty="0" err="1"/>
              <a:t>IEnumerable</a:t>
            </a:r>
            <a:r>
              <a:rPr lang="en-US" i="1" dirty="0"/>
              <a:t>&lt;T&gt; or </a:t>
            </a:r>
            <a:r>
              <a:rPr lang="en-US" i="1" dirty="0" err="1"/>
              <a:t>IQueryable</a:t>
            </a:r>
            <a:r>
              <a:rPr lang="en-US" i="1" dirty="0"/>
              <a:t>&lt;T&gt; Collection&gt;</a:t>
            </a:r>
            <a:r>
              <a:rPr lang="en-US" dirty="0"/>
              <a:t> </a:t>
            </a:r>
          </a:p>
          <a:p>
            <a:r>
              <a:rPr lang="en-US" dirty="0"/>
              <a:t>&lt;Standard Query Operators&gt; </a:t>
            </a:r>
            <a:endParaRPr lang="en-US" i="1" dirty="0"/>
          </a:p>
          <a:p>
            <a:r>
              <a:rPr lang="en-US" dirty="0"/>
              <a:t> &lt;select or </a:t>
            </a:r>
            <a:r>
              <a:rPr lang="en-US" dirty="0" err="1"/>
              <a:t>groupBy</a:t>
            </a:r>
            <a:r>
              <a:rPr lang="en-US" dirty="0"/>
              <a:t> operator&gt; </a:t>
            </a:r>
            <a:r>
              <a:rPr lang="en-US" i="1" dirty="0"/>
              <a:t>&lt;result formation&gt;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Query Operators</a:t>
            </a:r>
          </a:p>
        </p:txBody>
      </p:sp>
      <p:sp>
        <p:nvSpPr>
          <p:cNvPr id="3" name="Content Placeholder 2"/>
          <p:cNvSpPr>
            <a:spLocks noGrp="1"/>
          </p:cNvSpPr>
          <p:nvPr>
            <p:ph sz="quarter" idx="1"/>
          </p:nvPr>
        </p:nvSpPr>
        <p:spPr/>
        <p:txBody>
          <a:bodyPr>
            <a:normAutofit/>
          </a:bodyPr>
          <a:lstStyle/>
          <a:p>
            <a:r>
              <a:rPr lang="en-US" sz="2000" dirty="0"/>
              <a:t>There are over 50 standard query operators available in LINQ that provide different functionalities like filtering, sorting, grouping, aggregation, concatenation, etc.</a:t>
            </a:r>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533400" y="228600"/>
          <a:ext cx="8229600" cy="6400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485775">
                <a:tc>
                  <a:txBody>
                    <a:bodyPr/>
                    <a:lstStyle/>
                    <a:p>
                      <a:pPr algn="l" fontAlgn="b"/>
                      <a:r>
                        <a:rPr lang="en-US" dirty="0"/>
                        <a:t>Classification</a:t>
                      </a:r>
                    </a:p>
                  </a:txBody>
                  <a:tcPr marL="47625" marR="47625" marT="47625" marB="47625" anchor="b"/>
                </a:tc>
                <a:tc>
                  <a:txBody>
                    <a:bodyPr/>
                    <a:lstStyle/>
                    <a:p>
                      <a:pPr algn="l" fontAlgn="b"/>
                      <a:r>
                        <a:rPr lang="en-US" dirty="0"/>
                        <a:t>Standard Query Operators</a:t>
                      </a:r>
                    </a:p>
                  </a:txBody>
                  <a:tcPr marL="47625" marR="47625" marT="47625" marB="47625" anchor="b"/>
                </a:tc>
                <a:extLst>
                  <a:ext uri="{0D108BD9-81ED-4DB2-BD59-A6C34878D82A}">
                    <a16:rowId xmlns:a16="http://schemas.microsoft.com/office/drawing/2014/main" val="10000"/>
                  </a:ext>
                </a:extLst>
              </a:tr>
              <a:tr h="485775">
                <a:tc>
                  <a:txBody>
                    <a:bodyPr/>
                    <a:lstStyle/>
                    <a:p>
                      <a:pPr fontAlgn="t"/>
                      <a:r>
                        <a:rPr lang="en-US"/>
                        <a:t>Filtering</a:t>
                      </a:r>
                    </a:p>
                  </a:txBody>
                  <a:tcPr marL="47625" marR="47625" marT="47625" marB="47625"/>
                </a:tc>
                <a:tc>
                  <a:txBody>
                    <a:bodyPr/>
                    <a:lstStyle/>
                    <a:p>
                      <a:pPr fontAlgn="t"/>
                      <a:r>
                        <a:rPr lang="en-US"/>
                        <a:t>Where, OfType</a:t>
                      </a:r>
                    </a:p>
                  </a:txBody>
                  <a:tcPr marL="47625" marR="47625" marT="47625" marB="47625"/>
                </a:tc>
                <a:extLst>
                  <a:ext uri="{0D108BD9-81ED-4DB2-BD59-A6C34878D82A}">
                    <a16:rowId xmlns:a16="http://schemas.microsoft.com/office/drawing/2014/main" val="10001"/>
                  </a:ext>
                </a:extLst>
              </a:tr>
              <a:tr h="400050">
                <a:tc>
                  <a:txBody>
                    <a:bodyPr/>
                    <a:lstStyle/>
                    <a:p>
                      <a:pPr fontAlgn="t"/>
                      <a:r>
                        <a:rPr lang="en-US"/>
                        <a:t>Sorting</a:t>
                      </a:r>
                    </a:p>
                  </a:txBody>
                  <a:tcPr marL="47625" marR="47625" marT="47625" marB="47625"/>
                </a:tc>
                <a:tc>
                  <a:txBody>
                    <a:bodyPr/>
                    <a:lstStyle/>
                    <a:p>
                      <a:pPr fontAlgn="t"/>
                      <a:r>
                        <a:rPr lang="en-US"/>
                        <a:t>OrderBy, OrderByDescending, ThenBy, ThenByDescending, Reverse</a:t>
                      </a:r>
                    </a:p>
                  </a:txBody>
                  <a:tcPr marL="47625" marR="47625" marT="47625" marB="47625"/>
                </a:tc>
                <a:extLst>
                  <a:ext uri="{0D108BD9-81ED-4DB2-BD59-A6C34878D82A}">
                    <a16:rowId xmlns:a16="http://schemas.microsoft.com/office/drawing/2014/main" val="10002"/>
                  </a:ext>
                </a:extLst>
              </a:tr>
              <a:tr h="381000">
                <a:tc>
                  <a:txBody>
                    <a:bodyPr/>
                    <a:lstStyle/>
                    <a:p>
                      <a:pPr fontAlgn="t"/>
                      <a:r>
                        <a:rPr lang="en-US"/>
                        <a:t>Grouping</a:t>
                      </a:r>
                    </a:p>
                  </a:txBody>
                  <a:tcPr marL="47625" marR="47625" marT="47625" marB="47625"/>
                </a:tc>
                <a:tc>
                  <a:txBody>
                    <a:bodyPr/>
                    <a:lstStyle/>
                    <a:p>
                      <a:pPr fontAlgn="t"/>
                      <a:r>
                        <a:rPr lang="en-US"/>
                        <a:t>GroupBy, ToLookup</a:t>
                      </a:r>
                    </a:p>
                  </a:txBody>
                  <a:tcPr marL="47625" marR="47625" marT="47625" marB="47625"/>
                </a:tc>
                <a:extLst>
                  <a:ext uri="{0D108BD9-81ED-4DB2-BD59-A6C34878D82A}">
                    <a16:rowId xmlns:a16="http://schemas.microsoft.com/office/drawing/2014/main" val="10003"/>
                  </a:ext>
                </a:extLst>
              </a:tr>
              <a:tr h="381000">
                <a:tc>
                  <a:txBody>
                    <a:bodyPr/>
                    <a:lstStyle/>
                    <a:p>
                      <a:pPr fontAlgn="t"/>
                      <a:r>
                        <a:rPr lang="en-US"/>
                        <a:t>Join</a:t>
                      </a:r>
                    </a:p>
                  </a:txBody>
                  <a:tcPr marL="47625" marR="47625" marT="47625" marB="47625"/>
                </a:tc>
                <a:tc>
                  <a:txBody>
                    <a:bodyPr/>
                    <a:lstStyle/>
                    <a:p>
                      <a:pPr fontAlgn="t"/>
                      <a:r>
                        <a:rPr lang="en-US"/>
                        <a:t>GroupJoin, Join</a:t>
                      </a:r>
                    </a:p>
                  </a:txBody>
                  <a:tcPr marL="47625" marR="47625" marT="47625" marB="47625"/>
                </a:tc>
                <a:extLst>
                  <a:ext uri="{0D108BD9-81ED-4DB2-BD59-A6C34878D82A}">
                    <a16:rowId xmlns:a16="http://schemas.microsoft.com/office/drawing/2014/main" val="10004"/>
                  </a:ext>
                </a:extLst>
              </a:tr>
              <a:tr h="390525">
                <a:tc>
                  <a:txBody>
                    <a:bodyPr/>
                    <a:lstStyle/>
                    <a:p>
                      <a:pPr fontAlgn="t"/>
                      <a:r>
                        <a:rPr lang="en-US"/>
                        <a:t>Projection</a:t>
                      </a:r>
                    </a:p>
                  </a:txBody>
                  <a:tcPr marL="47625" marR="47625" marT="47625" marB="47625"/>
                </a:tc>
                <a:tc>
                  <a:txBody>
                    <a:bodyPr/>
                    <a:lstStyle/>
                    <a:p>
                      <a:pPr fontAlgn="t"/>
                      <a:r>
                        <a:rPr lang="en-US"/>
                        <a:t>Select, SelectMany</a:t>
                      </a:r>
                    </a:p>
                  </a:txBody>
                  <a:tcPr marL="47625" marR="47625" marT="47625" marB="47625"/>
                </a:tc>
                <a:extLst>
                  <a:ext uri="{0D108BD9-81ED-4DB2-BD59-A6C34878D82A}">
                    <a16:rowId xmlns:a16="http://schemas.microsoft.com/office/drawing/2014/main" val="10005"/>
                  </a:ext>
                </a:extLst>
              </a:tr>
              <a:tr h="447675">
                <a:tc>
                  <a:txBody>
                    <a:bodyPr/>
                    <a:lstStyle/>
                    <a:p>
                      <a:pPr fontAlgn="t"/>
                      <a:r>
                        <a:rPr lang="en-US"/>
                        <a:t>Aggregation</a:t>
                      </a:r>
                    </a:p>
                  </a:txBody>
                  <a:tcPr marL="47625" marR="47625" marT="47625" marB="47625"/>
                </a:tc>
                <a:tc>
                  <a:txBody>
                    <a:bodyPr/>
                    <a:lstStyle/>
                    <a:p>
                      <a:pPr fontAlgn="t"/>
                      <a:r>
                        <a:rPr lang="en-US"/>
                        <a:t>Aggregate, Average, Count, LongCount, Max, Min, Sum</a:t>
                      </a:r>
                    </a:p>
                  </a:txBody>
                  <a:tcPr marL="47625" marR="47625" marT="47625" marB="47625"/>
                </a:tc>
                <a:extLst>
                  <a:ext uri="{0D108BD9-81ED-4DB2-BD59-A6C34878D82A}">
                    <a16:rowId xmlns:a16="http://schemas.microsoft.com/office/drawing/2014/main" val="10006"/>
                  </a:ext>
                </a:extLst>
              </a:tr>
              <a:tr h="352425">
                <a:tc>
                  <a:txBody>
                    <a:bodyPr/>
                    <a:lstStyle/>
                    <a:p>
                      <a:pPr fontAlgn="t"/>
                      <a:r>
                        <a:rPr lang="en-US"/>
                        <a:t>Quantifiers</a:t>
                      </a:r>
                    </a:p>
                  </a:txBody>
                  <a:tcPr marL="47625" marR="47625" marT="47625" marB="47625"/>
                </a:tc>
                <a:tc>
                  <a:txBody>
                    <a:bodyPr/>
                    <a:lstStyle/>
                    <a:p>
                      <a:pPr fontAlgn="t"/>
                      <a:r>
                        <a:rPr lang="en-US"/>
                        <a:t>All, Any, Contains</a:t>
                      </a:r>
                    </a:p>
                  </a:txBody>
                  <a:tcPr marL="47625" marR="47625" marT="47625" marB="47625"/>
                </a:tc>
                <a:extLst>
                  <a:ext uri="{0D108BD9-81ED-4DB2-BD59-A6C34878D82A}">
                    <a16:rowId xmlns:a16="http://schemas.microsoft.com/office/drawing/2014/main" val="10007"/>
                  </a:ext>
                </a:extLst>
              </a:tr>
              <a:tr h="485775">
                <a:tc>
                  <a:txBody>
                    <a:bodyPr/>
                    <a:lstStyle/>
                    <a:p>
                      <a:pPr fontAlgn="t"/>
                      <a:r>
                        <a:rPr lang="en-US"/>
                        <a:t>Elements</a:t>
                      </a:r>
                    </a:p>
                  </a:txBody>
                  <a:tcPr marL="47625" marR="47625" marT="47625" marB="47625"/>
                </a:tc>
                <a:tc>
                  <a:txBody>
                    <a:bodyPr/>
                    <a:lstStyle/>
                    <a:p>
                      <a:pPr fontAlgn="t"/>
                      <a:r>
                        <a:rPr lang="en-US"/>
                        <a:t>ElementAt, ElementAtOrDefault, First, FirstOrDefault, Last, LastOrDefault, Single, SingleOrDefault</a:t>
                      </a:r>
                    </a:p>
                  </a:txBody>
                  <a:tcPr marL="47625" marR="47625" marT="47625" marB="47625"/>
                </a:tc>
                <a:extLst>
                  <a:ext uri="{0D108BD9-81ED-4DB2-BD59-A6C34878D82A}">
                    <a16:rowId xmlns:a16="http://schemas.microsoft.com/office/drawing/2014/main" val="10008"/>
                  </a:ext>
                </a:extLst>
              </a:tr>
              <a:tr h="485775">
                <a:tc>
                  <a:txBody>
                    <a:bodyPr/>
                    <a:lstStyle/>
                    <a:p>
                      <a:pPr fontAlgn="t"/>
                      <a:r>
                        <a:rPr lang="en-US"/>
                        <a:t>Set</a:t>
                      </a:r>
                    </a:p>
                  </a:txBody>
                  <a:tcPr marL="47625" marR="47625" marT="47625" marB="47625"/>
                </a:tc>
                <a:tc>
                  <a:txBody>
                    <a:bodyPr/>
                    <a:lstStyle/>
                    <a:p>
                      <a:pPr fontAlgn="t"/>
                      <a:r>
                        <a:rPr lang="en-US"/>
                        <a:t>Distinct, Except, Intersect, Union</a:t>
                      </a:r>
                    </a:p>
                  </a:txBody>
                  <a:tcPr marL="47625" marR="47625" marT="47625" marB="47625"/>
                </a:tc>
                <a:extLst>
                  <a:ext uri="{0D108BD9-81ED-4DB2-BD59-A6C34878D82A}">
                    <a16:rowId xmlns:a16="http://schemas.microsoft.com/office/drawing/2014/main" val="10009"/>
                  </a:ext>
                </a:extLst>
              </a:tr>
              <a:tr h="377190">
                <a:tc>
                  <a:txBody>
                    <a:bodyPr/>
                    <a:lstStyle/>
                    <a:p>
                      <a:pPr fontAlgn="t"/>
                      <a:r>
                        <a:rPr lang="en-US"/>
                        <a:t>Partitioning</a:t>
                      </a:r>
                    </a:p>
                  </a:txBody>
                  <a:tcPr marL="47625" marR="47625" marT="47625" marB="47625"/>
                </a:tc>
                <a:tc>
                  <a:txBody>
                    <a:bodyPr/>
                    <a:lstStyle/>
                    <a:p>
                      <a:pPr fontAlgn="t"/>
                      <a:r>
                        <a:rPr lang="en-US"/>
                        <a:t>Skip, SkipWhile, Take, TakeWhile</a:t>
                      </a:r>
                    </a:p>
                  </a:txBody>
                  <a:tcPr marL="47625" marR="47625" marT="47625" marB="47625"/>
                </a:tc>
                <a:extLst>
                  <a:ext uri="{0D108BD9-81ED-4DB2-BD59-A6C34878D82A}">
                    <a16:rowId xmlns:a16="http://schemas.microsoft.com/office/drawing/2014/main" val="10010"/>
                  </a:ext>
                </a:extLst>
              </a:tr>
              <a:tr h="381000">
                <a:tc>
                  <a:txBody>
                    <a:bodyPr/>
                    <a:lstStyle/>
                    <a:p>
                      <a:pPr fontAlgn="t"/>
                      <a:r>
                        <a:rPr lang="en-US"/>
                        <a:t>Concatenation</a:t>
                      </a:r>
                    </a:p>
                  </a:txBody>
                  <a:tcPr marL="47625" marR="47625" marT="47625" marB="47625"/>
                </a:tc>
                <a:tc>
                  <a:txBody>
                    <a:bodyPr/>
                    <a:lstStyle/>
                    <a:p>
                      <a:pPr fontAlgn="t"/>
                      <a:r>
                        <a:rPr lang="en-US"/>
                        <a:t>Concat</a:t>
                      </a:r>
                    </a:p>
                  </a:txBody>
                  <a:tcPr marL="47625" marR="47625" marT="47625" marB="47625"/>
                </a:tc>
                <a:extLst>
                  <a:ext uri="{0D108BD9-81ED-4DB2-BD59-A6C34878D82A}">
                    <a16:rowId xmlns:a16="http://schemas.microsoft.com/office/drawing/2014/main" val="10011"/>
                  </a:ext>
                </a:extLst>
              </a:tr>
              <a:tr h="381000">
                <a:tc>
                  <a:txBody>
                    <a:bodyPr/>
                    <a:lstStyle/>
                    <a:p>
                      <a:pPr fontAlgn="t"/>
                      <a:r>
                        <a:rPr lang="en-US"/>
                        <a:t>Equality</a:t>
                      </a:r>
                    </a:p>
                  </a:txBody>
                  <a:tcPr marL="47625" marR="47625" marT="47625" marB="47625"/>
                </a:tc>
                <a:tc>
                  <a:txBody>
                    <a:bodyPr/>
                    <a:lstStyle/>
                    <a:p>
                      <a:pPr fontAlgn="t"/>
                      <a:r>
                        <a:rPr lang="en-US"/>
                        <a:t>SequenceEqual</a:t>
                      </a:r>
                    </a:p>
                  </a:txBody>
                  <a:tcPr marL="47625" marR="47625" marT="47625" marB="47625"/>
                </a:tc>
                <a:extLst>
                  <a:ext uri="{0D108BD9-81ED-4DB2-BD59-A6C34878D82A}">
                    <a16:rowId xmlns:a16="http://schemas.microsoft.com/office/drawing/2014/main" val="10012"/>
                  </a:ext>
                </a:extLst>
              </a:tr>
              <a:tr h="409575">
                <a:tc>
                  <a:txBody>
                    <a:bodyPr/>
                    <a:lstStyle/>
                    <a:p>
                      <a:pPr fontAlgn="t"/>
                      <a:r>
                        <a:rPr lang="en-US"/>
                        <a:t>Generation</a:t>
                      </a:r>
                    </a:p>
                  </a:txBody>
                  <a:tcPr marL="47625" marR="47625" marT="47625" marB="47625"/>
                </a:tc>
                <a:tc>
                  <a:txBody>
                    <a:bodyPr/>
                    <a:lstStyle/>
                    <a:p>
                      <a:pPr fontAlgn="t"/>
                      <a:r>
                        <a:rPr lang="en-US"/>
                        <a:t>DefaultEmpty, Empty, Range, Repeat</a:t>
                      </a:r>
                    </a:p>
                  </a:txBody>
                  <a:tcPr marL="47625" marR="47625" marT="47625" marB="47625"/>
                </a:tc>
                <a:extLst>
                  <a:ext uri="{0D108BD9-81ED-4DB2-BD59-A6C34878D82A}">
                    <a16:rowId xmlns:a16="http://schemas.microsoft.com/office/drawing/2014/main" val="10013"/>
                  </a:ext>
                </a:extLst>
              </a:tr>
              <a:tr h="381000">
                <a:tc>
                  <a:txBody>
                    <a:bodyPr/>
                    <a:lstStyle/>
                    <a:p>
                      <a:pPr fontAlgn="t"/>
                      <a:r>
                        <a:rPr lang="en-US"/>
                        <a:t>Conversion</a:t>
                      </a:r>
                    </a:p>
                  </a:txBody>
                  <a:tcPr marL="47625" marR="47625" marT="47625" marB="47625"/>
                </a:tc>
                <a:tc>
                  <a:txBody>
                    <a:bodyPr/>
                    <a:lstStyle/>
                    <a:p>
                      <a:pPr fontAlgn="t"/>
                      <a:r>
                        <a:rPr lang="en-US" dirty="0" err="1"/>
                        <a:t>AsEnumerable</a:t>
                      </a:r>
                      <a:r>
                        <a:rPr lang="en-US" dirty="0"/>
                        <a:t>, </a:t>
                      </a:r>
                      <a:r>
                        <a:rPr lang="en-US" dirty="0" err="1"/>
                        <a:t>AsQueryable</a:t>
                      </a:r>
                      <a:r>
                        <a:rPr lang="en-US" dirty="0"/>
                        <a:t>, Cast, </a:t>
                      </a:r>
                      <a:r>
                        <a:rPr lang="en-US" dirty="0" err="1"/>
                        <a:t>ToArray</a:t>
                      </a:r>
                      <a:r>
                        <a:rPr lang="en-US" dirty="0"/>
                        <a:t>, </a:t>
                      </a:r>
                      <a:r>
                        <a:rPr lang="en-US" dirty="0" err="1"/>
                        <a:t>ToDictionary</a:t>
                      </a:r>
                      <a:r>
                        <a:rPr lang="en-US" dirty="0"/>
                        <a:t>, </a:t>
                      </a:r>
                      <a:r>
                        <a:rPr lang="en-US" dirty="0" err="1"/>
                        <a:t>ToList</a:t>
                      </a:r>
                      <a:endParaRPr lang="en-US" dirty="0"/>
                    </a:p>
                  </a:txBody>
                  <a:tcPr marL="47625" marR="47625" marT="47625" marB="47625"/>
                </a:tc>
                <a:extLst>
                  <a:ext uri="{0D108BD9-81ED-4DB2-BD59-A6C34878D82A}">
                    <a16:rowId xmlns:a16="http://schemas.microsoft.com/office/drawing/2014/main" val="10014"/>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2358</TotalTime>
  <Words>622</Words>
  <Application>Microsoft Office PowerPoint</Application>
  <PresentationFormat>On-screen Show (4:3)</PresentationFormat>
  <Paragraphs>85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segoe UI</vt:lpstr>
      <vt:lpstr>segoe UI</vt:lpstr>
      <vt:lpstr>Tw Cen MT</vt:lpstr>
      <vt:lpstr>Wingdings</vt:lpstr>
      <vt:lpstr>Wingdings 2</vt:lpstr>
      <vt:lpstr>Median</vt:lpstr>
      <vt:lpstr>LINQ</vt:lpstr>
      <vt:lpstr>LINQ</vt:lpstr>
      <vt:lpstr>LINQ</vt:lpstr>
      <vt:lpstr>Advantages of LINQ</vt:lpstr>
      <vt:lpstr>Core Assemblies in LINQ</vt:lpstr>
      <vt:lpstr>PowerPoint Presentation</vt:lpstr>
      <vt:lpstr>LINQ Query Syntax</vt:lpstr>
      <vt:lpstr>Standard Query Operators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dc:title>
  <dc:creator/>
  <cp:lastModifiedBy>San San</cp:lastModifiedBy>
  <cp:revision>85</cp:revision>
  <dcterms:created xsi:type="dcterms:W3CDTF">2006-08-16T00:00:00Z</dcterms:created>
  <dcterms:modified xsi:type="dcterms:W3CDTF">2022-05-09T04:39:43Z</dcterms:modified>
</cp:coreProperties>
</file>