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7"/>
  </p:notesMasterIdLst>
  <p:sldIdLst>
    <p:sldId id="256" r:id="rId3"/>
    <p:sldId id="275" r:id="rId4"/>
    <p:sldId id="276" r:id="rId5"/>
    <p:sldId id="277" r:id="rId6"/>
    <p:sldId id="278" r:id="rId7"/>
    <p:sldId id="280" r:id="rId8"/>
    <p:sldId id="257" r:id="rId9"/>
    <p:sldId id="258" r:id="rId10"/>
    <p:sldId id="259" r:id="rId11"/>
    <p:sldId id="263" r:id="rId12"/>
    <p:sldId id="261" r:id="rId13"/>
    <p:sldId id="260" r:id="rId14"/>
    <p:sldId id="262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4" r:id="rId24"/>
    <p:sldId id="272" r:id="rId25"/>
    <p:sldId id="27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7A5B3-3DFA-371D-0579-F5E943C63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45B85-AED7-3956-C331-519CCFFC0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49FCA3-E1FE-69E6-98C5-9689C07F3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BA1B7-975F-692A-C39A-7AA34E6446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9CDBB-6C22-FEFE-EB14-EB878C37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216120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0358D-543E-D7C5-CF6C-052187444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B8F292-36C4-4258-425E-F46E67B40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F0C925-E828-7AF2-8EAF-6A4B46015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00EE2-1AA8-ABF9-4444-0D24D3F4C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D6298-60CA-6AA9-CF9D-E427B0C5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236921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5E773-3EB6-5E37-D345-9130C4AA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B72755-AC92-77A1-05B7-4946F7CA7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446127-5B30-CCB4-6412-479B8BA33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48C99-E7C9-8BA2-0C8F-0A3E12DCC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F947-D5C4-3EFC-EE26-3466D50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506156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EF8CA-A26C-C4EE-1324-64DFDCAE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68F48-6203-4236-6CF6-A4657C141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33F4B4-1243-AC56-7ADB-929D82BCD7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85C00-6768-6DFD-958B-2C390D228D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C499-2864-EEA3-A5A2-A1F4A73A0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5000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9DA9-71B2-6313-A1DB-FE85CEC78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488AB-CECB-11DC-9290-BACDC311E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55FB0A-81EE-DAB9-C0D4-F36931C4DF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07AE5-75E4-F726-A425-7B6A358C55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0273-672C-5D75-4821-1D310B89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935248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B1EF5-C821-EFFC-E7F9-54F116B8F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A1CE7-5309-360E-0A1B-5B37616AC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68464D-97C0-E408-BCB6-A98D6C227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D550C-8C21-B365-00C6-05D5BDEDBF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3FEC2-9FF7-3663-6F34-D9159AA5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131842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A0B1A-1936-C818-AE9C-EBDE12B6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BE1810-308C-7F8D-D0D3-D74DD2CC48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57119-80DF-A986-A839-EBC631E508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57518-6C2F-FC7E-311E-5FCC57915E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7E67E-A0C4-0006-0CC3-402334A5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444849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BDF94-545E-36BA-6EE6-5F64B6FA7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DC7CD7-21DA-0E1A-ABDB-2A99F8E19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2E527-F36E-F5B5-4C33-1E5621416D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4FDEC-68BA-37FA-98AA-E8F65FE520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8726D-9CF1-5BA6-6781-338557FC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02979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2E0CC-C796-B71F-56DF-6AB56267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AF7221-77EE-3264-CDF1-9E1512BFB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7E1F83-E94C-D42A-D90B-4E0A4ED970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BCE48-EC40-DAD4-DB8D-7092FF8588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3AD4E-225A-F2D0-1ABA-9A8D98BA7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1184530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93C0A-F7EB-5737-F3AD-F5F0AB0D2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5DE4D4-2EF3-4523-B245-E2A6A9D25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28EFAF-8A3B-1367-AD72-6F4C65012B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D37AF-B509-B294-22D4-3388F5D37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2A00-5B73-383F-0C65-804D2EC7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977669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35D9-7A1A-232B-82B6-AD75F8304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B876C1-9B11-FA1F-2448-2B81B21B8A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7BB70-95F2-DA98-4B61-24B8E022C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585FA-E272-2393-A534-5F7030CC8D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892DA-3305-6C11-2F86-3177E3185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121175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661FC-F527-8D07-4A7E-F72CBDB40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A9B09-3073-8F37-30F9-3B8EA8E3F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55535-8448-1D42-1936-9E3DF12BF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990B6-0BE9-3581-8BCF-CB60052A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9D3A-D0C8-BDDA-F7ED-AF0CC8BA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118202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06833-5E68-1974-E0F8-F48AB8CB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AFD00B-8231-E82B-0134-767028A94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B24E0-79D7-DADE-FBC4-AC6EEB602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4471C-1F2D-4FF4-A508-A1903C5268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A8AEC-A029-3A8C-AC05-87F8E891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139244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9B4FE-1121-85FE-E522-3786BE368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FC2FB1-5EA1-A765-9868-D2AEF473C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66D2D5-0081-3CD7-5724-198967829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86795-46FF-0A9C-FE88-74ABB520DF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6B248-D409-6110-5E69-B74CC47A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174365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20FE0-8B22-3FD0-7E90-50009BAA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FC814E-486E-3587-D14C-BA7C22FEC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677F1-7A38-EB00-7BBE-E5B1EFAE0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78636-8837-D532-895D-52F157721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28752-D536-DA20-38B6-B8395DED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1095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C9720-A7DB-1436-44DD-632EA8288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12274B-5039-DA75-166C-304D83C23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ADED72-B973-7C22-C24D-393F6C58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828AC-DD00-9F7F-AA9F-91813F4A4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73237-DFFA-B9B5-012B-940A0D2E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1024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C1DB3-4803-46A5-EA45-4D654C8B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2EEFA-1B88-14CC-0196-D4F8A5BD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C8FDD-4943-FF3F-C2E7-1F28463C3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B83A9-DC36-AD53-7434-87D6AFC104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3269F-593C-B64B-EE7D-3F7FE50D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576006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099A6-641F-C1BC-4F17-62E194A18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55562-DD30-4526-B34D-7A13E6F84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F23E08-B240-7619-F607-1CCA5398B7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B047F-FB66-8358-1139-9477B4DC5C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8D64A-F7D9-E9ED-A48D-16A3FB8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601646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7395-2164-9F19-E926-FB016FEBF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6FA1E-72C9-0272-F9BB-C471BDA23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E70464-4269-1A75-BF06-00E6EA63D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069D2-5128-6AAF-9253-629B9954DB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EDC90-604D-5D6F-8EB3-DD329A4C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592173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02D4C9-8636-5309-4F81-5605A28E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13EFC-31FD-CBD6-0052-5AB8C9F04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776D3-1531-DD37-96D2-1F26CC4EF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8E3F6-AF41-550C-21F0-FD202E3ACF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7B644-B104-9618-3DD0-3B6AF40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97670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6D343-1E36-D5D6-C0FF-B55C8A2A2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80C064-CA1D-3E89-C0FA-D24F8A176F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E12EBC-7ED6-4B78-64F3-C6BF814BD6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5EC40-2D79-F683-EFAC-25216EA8A9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6C375-5992-AB56-69FB-02DC153D4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861265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974E4-7002-C429-C958-2CB34BEE9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AA2CE0-EAC0-5C1F-830B-8F3F32665B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29A26-AE37-55E2-9781-B667AB3E0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FFC7C-15E7-E755-8EE9-5B7E160B5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F036-46C5-DA4D-5329-98AE1054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674820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2EE16-4AA4-837C-3630-8F4D73395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B19C94-47B0-8009-7854-35EA8036A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93CFD-2993-1566-BB99-497040304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BBD0E-A3C6-BC25-84C3-3E14CE1A2E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9FF80-E965-FCC2-4E91-B00D3FE6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75580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code.visualstudio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100" b="1" dirty="0"/>
              <a:t>Data Binding in Angular</a:t>
            </a:r>
            <a:r>
              <a:rPr lang="en-US" sz="3100" dirty="0"/>
              <a:t> is the mechanism that connects the component's data (TypeScript code) with the view (HTML template)</a:t>
            </a:r>
          </a:p>
          <a:p>
            <a:r>
              <a:rPr lang="en-US" sz="3100" dirty="0"/>
              <a:t>It allowing data to flow between them.</a:t>
            </a:r>
          </a:p>
          <a:p>
            <a:r>
              <a:rPr lang="en-US" sz="3100" dirty="0"/>
              <a:t>Data binding in Angular is a key mechanism that synchronizes data between a component (the model) and the user interface (the view).</a:t>
            </a:r>
          </a:p>
          <a:p>
            <a:r>
              <a:rPr lang="en-US" sz="3100" dirty="0"/>
              <a:t>This mechanism automatically synchronizes data, reducing the need for manual DOM manipulation and making your applications more dynamic and responsive.</a:t>
            </a:r>
          </a:p>
          <a:p>
            <a:r>
              <a:rPr lang="en-US" sz="3100" dirty="0"/>
              <a:t>There are two main types of data binding in Angular:</a:t>
            </a:r>
          </a:p>
          <a:p>
            <a:r>
              <a:rPr lang="en-US" sz="3100" dirty="0"/>
              <a:t>1. one-way binding</a:t>
            </a:r>
          </a:p>
          <a:p>
            <a:r>
              <a:rPr lang="en-US" sz="3100" dirty="0"/>
              <a:t>2. Two-Way Data Binding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86DF9-C4F2-AC13-9A65-E5BCC8960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1908D5-0A3D-7DFE-F642-43DC0473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80D0D-CA55-9336-E962-4EEBE5A160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200" b="1" dirty="0"/>
              <a:t>Structured and Opinionated:</a:t>
            </a:r>
            <a:r>
              <a:rPr lang="en-US" sz="2200" dirty="0"/>
              <a:t> Provides a clear structure and set of best practices, which can be beneficial for large teams and complex projects.</a:t>
            </a:r>
          </a:p>
          <a:p>
            <a:r>
              <a:rPr lang="en-US" sz="2200" b="1" dirty="0"/>
              <a:t>Robust Ecosystem and Tooling:</a:t>
            </a:r>
            <a:r>
              <a:rPr lang="en-US" sz="2200" dirty="0"/>
              <a:t> Backed by Google, it has a comprehensive set of tools (like Angular CLI) and a large community, offering extensive documentation and third-party libraries.</a:t>
            </a:r>
          </a:p>
          <a:p>
            <a:r>
              <a:rPr lang="en-US" sz="2200" b="1" dirty="0"/>
              <a:t>Performance:</a:t>
            </a:r>
            <a:r>
              <a:rPr lang="en-US" sz="2200" dirty="0"/>
              <a:t> Features like Ahead-of-Time (AOT) compilation, tree shaking, and lazy loading contribute to fast loading times and efficient performance.</a:t>
            </a:r>
          </a:p>
          <a:p>
            <a:r>
              <a:rPr lang="en-US" sz="2200" b="1" dirty="0"/>
              <a:t>Maintainability and Scalability:</a:t>
            </a:r>
            <a:r>
              <a:rPr lang="en-US" sz="2200" dirty="0"/>
              <a:t> Component-based architecture and TypeScript contribute to clean, reusable, and maintainable code, making it suitable for enterprise-level applications.</a:t>
            </a:r>
          </a:p>
          <a:p>
            <a:r>
              <a:rPr lang="en-US" sz="2200" b="1" dirty="0"/>
              <a:t>Cross-Platform Development:</a:t>
            </a:r>
            <a:r>
              <a:rPr lang="en-US" sz="2200" dirty="0"/>
              <a:t> Can be used to build web, mobile (with </a:t>
            </a:r>
            <a:r>
              <a:rPr lang="en-US" sz="2200" dirty="0" err="1"/>
              <a:t>NativeScript</a:t>
            </a:r>
            <a:r>
              <a:rPr lang="en-US" sz="2200" dirty="0"/>
              <a:t>), and desktop (with Electron) applications from a single codebase.</a:t>
            </a:r>
          </a:p>
          <a:p>
            <a:endParaRPr lang="en-US" sz="2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518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2111-BA0A-54C6-A9E3-F7B67F319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DCEDFA-F82D-8026-B14F-CB7E337D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Angular Core Building Blocks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6157DD-3CE2-4E28-8843-A1324DD779B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568A22-1AFE-9EA9-0056-D7E17077C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91070"/>
              </p:ext>
            </p:extLst>
          </p:nvPr>
        </p:nvGraphicFramePr>
        <p:xfrm>
          <a:off x="533400" y="1760220"/>
          <a:ext cx="7997952" cy="4495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1651031923"/>
                    </a:ext>
                  </a:extLst>
                </a:gridCol>
                <a:gridCol w="5330952">
                  <a:extLst>
                    <a:ext uri="{9D8B030D-6E8A-4147-A177-3AD203B41FA5}">
                      <a16:colId xmlns:a16="http://schemas.microsoft.com/office/drawing/2014/main" val="1378084963"/>
                    </a:ext>
                  </a:extLst>
                </a:gridCol>
              </a:tblGrid>
              <a:tr h="539800">
                <a:tc>
                  <a:txBody>
                    <a:bodyPr/>
                    <a:lstStyle/>
                    <a:p>
                      <a:r>
                        <a:rPr lang="en-US" dirty="0"/>
                        <a:t>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103933"/>
                  </a:ext>
                </a:extLst>
              </a:tr>
              <a:tr h="717203">
                <a:tc>
                  <a:txBody>
                    <a:bodyPr/>
                    <a:lstStyle/>
                    <a:p>
                      <a:r>
                        <a:rPr lang="en-US" b="1"/>
                        <a:t>Component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Basic UI unit, with a TypeScript class, HTML template, and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2978862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Module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Groups components and services (e.g., AppModule)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5672570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Template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HTML with Angular syntax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9278635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Service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Logic that is shared across components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3780617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Directive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Custom behavior on elements (e.g., *ngIf, *ngFor)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7242735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Pipe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Transforms data in templates (e.g., date, currency)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5465037"/>
                  </a:ext>
                </a:extLst>
              </a:tr>
              <a:tr h="539800">
                <a:tc>
                  <a:txBody>
                    <a:bodyPr/>
                    <a:lstStyle/>
                    <a:p>
                      <a:r>
                        <a:rPr lang="en-US" b="1"/>
                        <a:t>Routing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Navigation between different views/pages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899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99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0D838-39F8-11C8-3B23-D90188794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4052CE-F886-F26C-8C82-FB87AE39D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Using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6E9444-500D-9D64-5072-724DE686F25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popular applications and services use Angular, including:</a:t>
            </a:r>
          </a:p>
          <a:p>
            <a:r>
              <a:rPr lang="en-US" sz="2400" dirty="0"/>
              <a:t>Gmail</a:t>
            </a:r>
          </a:p>
          <a:p>
            <a:r>
              <a:rPr lang="en-US" sz="2400" dirty="0"/>
              <a:t>Forbes</a:t>
            </a:r>
          </a:p>
          <a:p>
            <a:r>
              <a:rPr lang="en-US" sz="2400" dirty="0"/>
              <a:t>Upwork</a:t>
            </a:r>
          </a:p>
          <a:p>
            <a:r>
              <a:rPr lang="en-US" sz="2400" dirty="0"/>
              <a:t>PayPal</a:t>
            </a:r>
          </a:p>
          <a:p>
            <a:r>
              <a:rPr lang="en-US" sz="2400" dirty="0"/>
              <a:t>YouTube (and YouTube TV)</a:t>
            </a:r>
          </a:p>
          <a:p>
            <a:r>
              <a:rPr lang="en-US" sz="2400" dirty="0"/>
              <a:t>Microsoft Office Online</a:t>
            </a:r>
          </a:p>
          <a:p>
            <a:r>
              <a:rPr lang="en-US" sz="2400" dirty="0"/>
              <a:t>Xbox web interfaces</a:t>
            </a:r>
          </a:p>
          <a:p>
            <a:r>
              <a:rPr lang="en-US" sz="2400" dirty="0"/>
              <a:t>Google Cloud Console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46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E556-467E-49D7-EE90-14B1C0A51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941C2-6864-4249-BDA1-9C8033ED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58AF7F-D3CA-0323-AD45-6EADC523D8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Angular is built on a </a:t>
            </a:r>
            <a:r>
              <a:rPr lang="en-US" sz="2400" b="1" dirty="0"/>
              <a:t>component-based architecture</a:t>
            </a:r>
            <a:r>
              <a:rPr lang="en-US" sz="2400" dirty="0"/>
              <a:t> and follows a </a:t>
            </a:r>
            <a:r>
              <a:rPr lang="en-US" sz="2400" b="1" dirty="0"/>
              <a:t>modular design pattern</a:t>
            </a:r>
            <a:r>
              <a:rPr lang="en-US" sz="2400" dirty="0"/>
              <a:t>. It combines </a:t>
            </a:r>
            <a:r>
              <a:rPr lang="en-US" sz="2400" b="1" dirty="0"/>
              <a:t>HTML, CSS, and TypeScript</a:t>
            </a:r>
            <a:r>
              <a:rPr lang="en-US" sz="2400" dirty="0"/>
              <a:t> to create dynamic single-page web applications.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48C669-E0C9-509B-AD90-B7822558A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2819400"/>
            <a:ext cx="4864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056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C70B-378F-6BF4-EB0D-346FB05B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126EC2-CD7E-0C3A-6D05-517609627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Environment Setup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42B05-9A2A-60E3-99EC-A4A155FD883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Prerequisites</a:t>
            </a:r>
          </a:p>
          <a:p>
            <a:r>
              <a:rPr lang="en-US" sz="2400" dirty="0"/>
              <a:t>Before installing Angular, ensure the following tools are installed: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E943C1-5F19-09D6-C2A8-9A839689C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96677"/>
              </p:ext>
            </p:extLst>
          </p:nvPr>
        </p:nvGraphicFramePr>
        <p:xfrm>
          <a:off x="762000" y="2971800"/>
          <a:ext cx="75438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366728578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70540048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52914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Download 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4612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Node.js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JavaScript runtime for Angular CLI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3"/>
                        </a:rPr>
                        <a:t>https://nodejs.org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41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npm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Node Package Manager (comes with Node.js)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Installed automatically with Node.js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866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VS Code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Code editor (recommended)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hlinkClick r:id="rId4"/>
                        </a:rPr>
                        <a:t>https://code.visualstudio.com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8042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Version control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https://git-scm.com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5063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000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7786-EAA1-81E2-D738-CEAE46483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DFDC41-7A12-D064-C978-FD98A0FF1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Installation(Cont..)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C4D00C-6C7A-21DC-0134-2427A7143EA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3. </a:t>
            </a:r>
            <a:r>
              <a:rPr lang="en-US" sz="1800" b="1" dirty="0"/>
              <a:t>Create a New Angular Project</a:t>
            </a:r>
          </a:p>
          <a:p>
            <a:endParaRPr lang="en-US" sz="1800" b="1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4. </a:t>
            </a:r>
            <a:r>
              <a:rPr lang="en-US" sz="1800" b="1" dirty="0"/>
              <a:t>Run the Angular App</a:t>
            </a:r>
          </a:p>
          <a:p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Visit http://localhost:4200 in the browser to see the running app.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2AFF44-0118-9633-5C99-BD56A9CC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032093"/>
            <a:ext cx="4496031" cy="8255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9FE506-2636-3073-AA92-85FD45CC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463905"/>
            <a:ext cx="4692891" cy="7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3847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5FA1C-D90C-1EE1-4A5E-C1468D7DF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5EB9BC-F556-C5A1-D1CA-E43779686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Installation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1F7756-204F-1927-4533-6720D44516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1. </a:t>
            </a:r>
            <a:r>
              <a:rPr lang="en-US" sz="1800" b="1" dirty="0"/>
              <a:t>Install Node.js and </a:t>
            </a:r>
            <a:r>
              <a:rPr lang="en-US" sz="1800" b="1" dirty="0" err="1"/>
              <a:t>npm</a:t>
            </a:r>
            <a:endParaRPr lang="en-US" sz="1800" b="1" dirty="0"/>
          </a:p>
          <a:p>
            <a:r>
              <a:rPr lang="en-US" sz="1800" dirty="0"/>
              <a:t>Download from: </a:t>
            </a:r>
            <a:r>
              <a:rPr lang="en-US" sz="1800" dirty="0">
                <a:hlinkClick r:id="rId3"/>
              </a:rPr>
              <a:t>https://nodejs.org</a:t>
            </a:r>
            <a:endParaRPr lang="en-US" sz="1800" dirty="0"/>
          </a:p>
          <a:p>
            <a:r>
              <a:rPr lang="en-US" sz="1800" dirty="0"/>
              <a:t>Verify installation: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sz="1800" dirty="0"/>
              <a:t>2. </a:t>
            </a:r>
            <a:r>
              <a:rPr lang="en-US" sz="1800" b="1" dirty="0"/>
              <a:t>Install Angular CLI</a:t>
            </a:r>
          </a:p>
          <a:p>
            <a:r>
              <a:rPr lang="en-US" sz="1800" dirty="0"/>
              <a:t>The Angular CLI is a command-line tool to create and manage Angular apps.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CF9FB-8081-90D5-D4D2-996E73212B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2514600"/>
            <a:ext cx="4800600" cy="10287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A54E44-03D5-8014-2DF9-E5DD8E18A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800" y="4413136"/>
            <a:ext cx="4769095" cy="221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29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CD97-4D71-26BA-EF12-6BE514FC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2C74EC-C41D-CA90-FECF-7045E01AD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621606-549F-EF35-9E82-D1AA9D8EEE3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E1516C-C1F9-2B8D-FC0C-19CC1509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828800"/>
            <a:ext cx="817366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401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99316-26A1-94C9-077F-E8887CD5D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79B73A-576D-8743-3711-EC31C8D6F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5BBB25-AB3B-5271-0DCC-E10A124DE5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/</a:t>
            </a:r>
            <a:r>
              <a:rPr lang="en-US" sz="2400" dirty="0" err="1"/>
              <a:t>src</a:t>
            </a:r>
            <a:endParaRPr lang="en-US" sz="2400" dirty="0"/>
          </a:p>
          <a:p>
            <a:r>
              <a:rPr lang="en-US" sz="2400" dirty="0"/>
              <a:t>Your application source code.</a:t>
            </a:r>
          </a:p>
          <a:p>
            <a:r>
              <a:rPr lang="en-US" sz="2400" dirty="0"/>
              <a:t>/app/</a:t>
            </a:r>
          </a:p>
          <a:p>
            <a:r>
              <a:rPr lang="en-US" sz="2400" dirty="0"/>
              <a:t>Contains the root component and app-level configuration.</a:t>
            </a:r>
          </a:p>
          <a:p>
            <a:endParaRPr lang="en-US" sz="2400" dirty="0"/>
          </a:p>
          <a:p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912F50-87E7-937B-D9EF-585130C00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02712"/>
              </p:ext>
            </p:extLst>
          </p:nvPr>
        </p:nvGraphicFramePr>
        <p:xfrm>
          <a:off x="914400" y="3505200"/>
          <a:ext cx="7010400" cy="25146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970">
                  <a:extLst>
                    <a:ext uri="{9D8B030D-6E8A-4147-A177-3AD203B41FA5}">
                      <a16:colId xmlns:a16="http://schemas.microsoft.com/office/drawing/2014/main" val="2533357564"/>
                    </a:ext>
                  </a:extLst>
                </a:gridCol>
                <a:gridCol w="5345430">
                  <a:extLst>
                    <a:ext uri="{9D8B030D-6E8A-4147-A177-3AD203B41FA5}">
                      <a16:colId xmlns:a16="http://schemas.microsoft.com/office/drawing/2014/main" val="2915884197"/>
                    </a:ext>
                  </a:extLst>
                </a:gridCol>
              </a:tblGrid>
              <a:tr h="439153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7226723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Root standalone component (replaces app.component.ts).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2069012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HTML template of the root component.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4199378"/>
                  </a:ext>
                </a:extLst>
              </a:tr>
              <a:tr h="439153">
                <a:tc>
                  <a:txBody>
                    <a:bodyPr/>
                    <a:lstStyle/>
                    <a:p>
                      <a:r>
                        <a:rPr lang="en-US"/>
                        <a:t>app.css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Component-scoped styles.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628286"/>
                  </a:ext>
                </a:extLst>
              </a:tr>
              <a:tr h="757989">
                <a:tc>
                  <a:txBody>
                    <a:bodyPr/>
                    <a:lstStyle/>
                    <a:p>
                      <a:r>
                        <a:rPr lang="en-US"/>
                        <a:t>app.config.ts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Replaces </a:t>
                      </a:r>
                      <a:r>
                        <a:rPr lang="en-US" dirty="0" err="1"/>
                        <a:t>app.module.ts</a:t>
                      </a:r>
                      <a:r>
                        <a:rPr lang="en-US" dirty="0"/>
                        <a:t>. Used to configure the app (routes, providers,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002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2091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9E02-F43E-063E-D07B-DD62308DC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EAD6706-863C-00ED-5441-270E9DAE2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86E97F-4BBC-5847-F32A-E05CE1FA041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err="1"/>
              <a:t>main.ts</a:t>
            </a:r>
            <a:endParaRPr lang="en-US" sz="2400" dirty="0"/>
          </a:p>
          <a:p>
            <a:r>
              <a:rPr lang="en-US" sz="2400" dirty="0"/>
              <a:t>Entry point of the application. Uses </a:t>
            </a:r>
            <a:r>
              <a:rPr lang="en-US" sz="2400" dirty="0" err="1"/>
              <a:t>bootstrapApplication</a:t>
            </a:r>
            <a:r>
              <a:rPr lang="en-US" sz="2400" dirty="0"/>
              <a:t>() to start the app.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400" dirty="0"/>
              <a:t>styles.css</a:t>
            </a:r>
          </a:p>
          <a:p>
            <a:r>
              <a:rPr lang="en-US" sz="2400" dirty="0"/>
              <a:t>Global styles for the entire application.</a:t>
            </a:r>
            <a:endParaRPr lang="en-US" sz="22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A090-3673-1026-715D-0122B9687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95600"/>
            <a:ext cx="6765877" cy="2133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71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E76B7-78A7-7E20-E01C-DC210FC0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E5EAE9-B8B9-2A85-9D10-9E8D570F8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376DC-4803-C70E-0E42-8C34BD850CA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One-way Data Binding</a:t>
            </a:r>
          </a:p>
          <a:p>
            <a:r>
              <a:rPr lang="en-US" sz="1600" dirty="0"/>
              <a:t>Data flows in a single direction, either from the component to the view or from the view to the component</a:t>
            </a:r>
          </a:p>
          <a:p>
            <a:r>
              <a:rPr lang="en-US" sz="1600" b="1" dirty="0"/>
              <a:t>1. Interpolation</a:t>
            </a:r>
          </a:p>
          <a:p>
            <a:r>
              <a:rPr lang="en-US" sz="1600" dirty="0"/>
              <a:t>This is the simplest form of data binding. It allows you to display a component's property value as text within your HTML template.</a:t>
            </a:r>
          </a:p>
          <a:p>
            <a:r>
              <a:rPr lang="en-US" sz="1600" dirty="0"/>
              <a:t>Displays component data in the view using double curly braces, e.g., {{ </a:t>
            </a:r>
            <a:r>
              <a:rPr lang="en-US" sz="1600" dirty="0" err="1"/>
              <a:t>userName</a:t>
            </a:r>
            <a:r>
              <a:rPr lang="en-US" sz="1600" dirty="0"/>
              <a:t> }}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0F305-3694-808B-4745-63F7B6F1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3848100"/>
            <a:ext cx="5541345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88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00773-4BBB-38D0-2C2F-E38E7E294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2BF531-EEFC-E4E9-73B3-F7D8616E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Folder &amp; File Description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E3AEA1-B9E1-8964-CF11-56286024F68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⚙️ Root Configuration Files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A597F07-8C1B-0517-0513-E5F5F8D805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161176"/>
              </p:ext>
            </p:extLst>
          </p:nvPr>
        </p:nvGraphicFramePr>
        <p:xfrm>
          <a:off x="1143000" y="2438400"/>
          <a:ext cx="60960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009608786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36084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962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angular.json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Angular CLI config (build, test, lint, serve, etc.).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7251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package.json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dependencies, scripts, and metadata.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971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tsconfig.json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TypeScript compiler options.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261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762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2035-9704-AFFF-4207-F8873A6D7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43E751-CD12-4702-6A28-A7280662E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Classic Angular(Pre-v17) vs Modern Angular(v17+)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DD69E-054A-ACA3-9F22-4BBBEF8CC32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B394AE-F233-7515-68C3-84A43C84A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63030"/>
              </p:ext>
            </p:extLst>
          </p:nvPr>
        </p:nvGraphicFramePr>
        <p:xfrm>
          <a:off x="762000" y="2123440"/>
          <a:ext cx="7769352" cy="3515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84">
                  <a:extLst>
                    <a:ext uri="{9D8B030D-6E8A-4147-A177-3AD203B41FA5}">
                      <a16:colId xmlns:a16="http://schemas.microsoft.com/office/drawing/2014/main" val="1269867371"/>
                    </a:ext>
                  </a:extLst>
                </a:gridCol>
                <a:gridCol w="2589784">
                  <a:extLst>
                    <a:ext uri="{9D8B030D-6E8A-4147-A177-3AD203B41FA5}">
                      <a16:colId xmlns:a16="http://schemas.microsoft.com/office/drawing/2014/main" val="1475636703"/>
                    </a:ext>
                  </a:extLst>
                </a:gridCol>
                <a:gridCol w="2589784">
                  <a:extLst>
                    <a:ext uri="{9D8B030D-6E8A-4147-A177-3AD203B41FA5}">
                      <a16:colId xmlns:a16="http://schemas.microsoft.com/office/drawing/2014/main" val="274107499"/>
                    </a:ext>
                  </a:extLst>
                </a:gridCol>
              </a:tblGrid>
              <a:tr h="717886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Classic Angular (Pre-v17)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Modern Angular (v17+)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46363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Component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app.component.ts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app.ts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305318"/>
                  </a:ext>
                </a:extLst>
              </a:tr>
              <a:tr h="717886">
                <a:tc>
                  <a:txBody>
                    <a:bodyPr/>
                    <a:lstStyle/>
                    <a:p>
                      <a:r>
                        <a:rPr lang="en-US"/>
                        <a:t>Uses NgModules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 (AppModule)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(Standalone components)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1336674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Bootstrapping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platformBrowserDynamic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bootstrapApplication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7489962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Routing setup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app-routing.module.ts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Inline in app.config.ts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553409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environments/ 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Must be added manually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586795"/>
                  </a:ext>
                </a:extLst>
              </a:tr>
              <a:tr h="415918">
                <a:tc>
                  <a:txBody>
                    <a:bodyPr/>
                    <a:lstStyle/>
                    <a:p>
                      <a:r>
                        <a:rPr lang="en-US"/>
                        <a:t>assets/ folder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Present by 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Created only if you opt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4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7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F4F1D-459B-0FBD-5EBE-ADCFC87F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36B660-5CA1-59AC-ADE4-34377FCF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Classic Angular(Pre-v17) vs Modern Angular(v17+)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78A1B-7C91-9CC1-35C0-6B467F5844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77241-C915-D251-6E91-C82130B9033F}"/>
              </a:ext>
            </a:extLst>
          </p:cNvPr>
          <p:cNvSpPr txBox="1"/>
          <p:nvPr/>
        </p:nvSpPr>
        <p:spPr>
          <a:xfrm>
            <a:off x="838200" y="17526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Highlights from Angular v17+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BADA9E-092B-52BB-3CE0-B8F1664E8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89509"/>
              </p:ext>
            </p:extLst>
          </p:nvPr>
        </p:nvGraphicFramePr>
        <p:xfrm>
          <a:off x="838200" y="2382520"/>
          <a:ext cx="73152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118911022"/>
                    </a:ext>
                  </a:extLst>
                </a:gridCol>
                <a:gridCol w="4724400">
                  <a:extLst>
                    <a:ext uri="{9D8B030D-6E8A-4147-A177-3AD203B41FA5}">
                      <a16:colId xmlns:a16="http://schemas.microsoft.com/office/drawing/2014/main" val="296744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278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standalone: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Implied here. No need for a module file (app.module.ts)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969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Signals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Modern reactive state mechanism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230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imports 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Declares required directives (like RouterOutlet) directly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618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Modern File Naming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app.ts</a:t>
                      </a:r>
                      <a:r>
                        <a:rPr lang="en-US" dirty="0"/>
                        <a:t>, app.html, app.css instead of .</a:t>
                      </a:r>
                      <a:r>
                        <a:rPr lang="en-US" dirty="0" err="1"/>
                        <a:t>component.ts</a:t>
                      </a:r>
                      <a:r>
                        <a:rPr lang="en-US" dirty="0"/>
                        <a:t>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502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855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BE023-A115-10E2-BB4A-AAD6BF23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24EBE4-A86B-1C79-2603-8B60A974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C0630-3377-C4DF-3A16-40AF60A4CB6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'@angular/core'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'@angular/router'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800"/>
              </a:lnSpc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selector: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'app-root'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imports: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RouterOutlet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templateUrl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'./app.html'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styleUrl</a:t>
            </a:r>
            <a:r>
              <a:rPr lang="en-US" sz="18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'./app.css'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protected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signal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'angular-app'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Component: </a:t>
            </a:r>
            <a:r>
              <a:rPr lang="en-US" sz="1800" dirty="0"/>
              <a:t>Decorator to define a component.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RouterOutlet:</a:t>
            </a:r>
            <a:r>
              <a:rPr lang="en-US" sz="1800" dirty="0" err="1"/>
              <a:t>A</a:t>
            </a:r>
            <a:r>
              <a:rPr lang="en-US" sz="1800" dirty="0"/>
              <a:t> directive that acts as a placeholder for routed components.</a:t>
            </a:r>
          </a:p>
          <a:p>
            <a:pPr marL="0" indent="0">
              <a:lnSpc>
                <a:spcPts val="1800"/>
              </a:lnSpc>
              <a:buNone/>
            </a:pP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styles.css</a:t>
            </a:r>
          </a:p>
          <a:p>
            <a:r>
              <a:rPr lang="en-US" sz="1800" dirty="0"/>
              <a:t>Global styles for the entire application.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9751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8BDB4-EBA3-60E9-9739-B7A24B415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D0ADEF-0E88-B452-C78A-7A817EF8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Structure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23324-707D-8D75-29AA-5CE70159C9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@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Component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selector: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'app-root'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imports: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1800" dirty="0" err="1">
                <a:solidFill>
                  <a:srgbClr val="267F99"/>
                </a:solidFill>
                <a:latin typeface="Consolas" panose="020B0609020204030204" pitchFamily="49" charset="0"/>
              </a:rPr>
              <a:t>RouterOutlet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templateUrl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'./app.html'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styleUrl</a:t>
            </a: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'./app.css'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800"/>
              </a:lnSpc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/>
              <a:t>Selector</a:t>
            </a:r>
            <a:r>
              <a:rPr lang="en-US" sz="1800" dirty="0" err="1"/>
              <a:t>:Custom</a:t>
            </a:r>
            <a:r>
              <a:rPr lang="en-US" sz="1800" dirty="0"/>
              <a:t> HTML tag to use this component (&lt;app-root&gt;&lt;/app-root&gt;)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/>
              <a:t>Imports</a:t>
            </a:r>
            <a:r>
              <a:rPr lang="en-US" sz="1800" dirty="0"/>
              <a:t>: This is new! Instead of declaring dependencies in a </a:t>
            </a:r>
            <a:r>
              <a:rPr lang="en-US" sz="1800" dirty="0" err="1"/>
              <a:t>NgModule</a:t>
            </a:r>
            <a:r>
              <a:rPr lang="en-US" sz="1800" dirty="0"/>
              <a:t>, we import them directly in the component using standalone features.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en-US" sz="1800" b="1" dirty="0" err="1"/>
              <a:t>templateUrl</a:t>
            </a:r>
            <a:r>
              <a:rPr lang="en-US" sz="1800" dirty="0"/>
              <a:t>: HTML file for the UI.</a:t>
            </a:r>
          </a:p>
          <a:p>
            <a:pPr marL="0" indent="0">
              <a:lnSpc>
                <a:spcPts val="1800"/>
              </a:lnSpc>
              <a:buNone/>
            </a:pPr>
            <a:r>
              <a:rPr lang="nn-NO" sz="1800" b="1" dirty="0"/>
              <a:t>styleUrl</a:t>
            </a:r>
            <a:r>
              <a:rPr lang="nn-NO" sz="1800" dirty="0"/>
              <a:t>: CSS file for styles.</a:t>
            </a:r>
            <a:endParaRPr lang="en-US" sz="1800" dirty="0"/>
          </a:p>
          <a:p>
            <a:pPr marL="0" indent="0">
              <a:lnSpc>
                <a:spcPts val="1800"/>
              </a:lnSpc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styles.css</a:t>
            </a:r>
          </a:p>
          <a:p>
            <a:r>
              <a:rPr lang="en-US" sz="1800" dirty="0"/>
              <a:t>Global styles for the entire application.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8491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8996-B86E-3A58-1ECE-E7D17B9C8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74C27F-CE4E-FDCE-9458-161344DC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0F0D3-DE05-3E03-2A3E-AC909C95D6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2. Property Binding</a:t>
            </a:r>
          </a:p>
          <a:p>
            <a:r>
              <a:rPr lang="en-US" sz="1600" dirty="0"/>
              <a:t>Property binding allows you to set the value of an HTML element's property from a component property.</a:t>
            </a:r>
          </a:p>
          <a:p>
            <a:r>
              <a:rPr lang="en-US" sz="1600" dirty="0"/>
              <a:t>Binds a DOM property to a component property using square brackets, e.g., [</a:t>
            </a:r>
            <a:r>
              <a:rPr lang="en-US" sz="1600" dirty="0" err="1"/>
              <a:t>src</a:t>
            </a:r>
            <a:r>
              <a:rPr lang="en-US" sz="1600" dirty="0"/>
              <a:t>]="</a:t>
            </a:r>
            <a:r>
              <a:rPr lang="en-US" sz="1600" dirty="0" err="1"/>
              <a:t>imageUrl</a:t>
            </a:r>
            <a:r>
              <a:rPr lang="en-US" sz="1600" dirty="0"/>
              <a:t>"</a:t>
            </a:r>
          </a:p>
          <a:p>
            <a:r>
              <a:rPr lang="en-US" sz="1600" dirty="0"/>
              <a:t>Binds a </a:t>
            </a:r>
            <a:r>
              <a:rPr lang="en-US" sz="1600" b="1" dirty="0"/>
              <a:t>DOM property</a:t>
            </a:r>
            <a:r>
              <a:rPr lang="en-US" sz="1600" dirty="0"/>
              <a:t> to a component </a:t>
            </a:r>
            <a:r>
              <a:rPr lang="en-US" sz="1600" b="1" dirty="0"/>
              <a:t>property or expression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A2DE7-E70B-B664-F9E0-23D20272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200400"/>
            <a:ext cx="4883401" cy="10859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11DF0B-D4EC-9610-09A0-383184CD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4419600"/>
            <a:ext cx="4750044" cy="234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99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3FE6-F8E5-E8C4-49B9-FFDF4AE03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0BCEA3-4BC6-BDD2-DD13-D2E19A7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C96930-C45A-CBB6-EFE8-1BB5E9C090E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3. Event Binding: </a:t>
            </a:r>
          </a:p>
          <a:p>
            <a:r>
              <a:rPr lang="en-US" sz="2000" dirty="0"/>
              <a:t>Event binding lets you listen for events from the view (like a button click or a keypress) and execute a method in your component in response.</a:t>
            </a:r>
          </a:p>
          <a:p>
            <a:r>
              <a:rPr lang="en-US" sz="2000" dirty="0"/>
              <a:t>Binds an event in the view to a method in the component using parentheses, e.g., (click)="</a:t>
            </a:r>
            <a:r>
              <a:rPr lang="en-US" sz="2000" dirty="0" err="1"/>
              <a:t>doSomething</a:t>
            </a:r>
            <a:r>
              <a:rPr lang="en-US" sz="2000" dirty="0"/>
              <a:t>()“</a:t>
            </a:r>
          </a:p>
          <a:p>
            <a:r>
              <a:rPr lang="en-US" sz="2000" dirty="0"/>
              <a:t>Allows your template to listen to user events like click, input, submit, etc.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3B9B89-6E4D-A8C7-C6CF-8C3807AFF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756828"/>
            <a:ext cx="5715000" cy="26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7C983-06B5-D41E-F9C2-5A9CBC455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559486-1E80-09FE-5F9F-E2A037B5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6C1EF-3560-F1D2-5A37-C8658FF2F5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Two-Way Data Binding</a:t>
            </a:r>
          </a:p>
          <a:p>
            <a:r>
              <a:rPr lang="en-US" sz="2000" dirty="0"/>
              <a:t>Two-way binding </a:t>
            </a:r>
            <a:r>
              <a:rPr lang="en-US" sz="2000" b="1" dirty="0"/>
              <a:t>synchronizes data</a:t>
            </a:r>
            <a:r>
              <a:rPr lang="en-US" sz="2000" dirty="0"/>
              <a:t> between the component and the view.</a:t>
            </a:r>
            <a:endParaRPr lang="en-US" sz="2000" b="1" dirty="0"/>
          </a:p>
          <a:p>
            <a:r>
              <a:rPr lang="en-US" sz="2000" dirty="0"/>
              <a:t>Two-way data binding combines property and event binding to create a two-way flow of data. Changes in the component are reflected in the view, and changes in the view (typically from user input) are reflected back in the component.</a:t>
            </a:r>
          </a:p>
          <a:p>
            <a:r>
              <a:rPr lang="en-US" sz="2000" dirty="0"/>
              <a:t>it allows changes in the UI to update the component data and vice versa.</a:t>
            </a:r>
          </a:p>
          <a:p>
            <a:r>
              <a:rPr lang="en-US" sz="2000" dirty="0"/>
              <a:t>Commonly used with form controls, such as &lt;input [(</a:t>
            </a:r>
            <a:r>
              <a:rPr lang="en-US" sz="2000" dirty="0" err="1"/>
              <a:t>ngModel</a:t>
            </a:r>
            <a:r>
              <a:rPr lang="en-US" sz="2000" dirty="0"/>
              <a:t>)]="</a:t>
            </a:r>
            <a:r>
              <a:rPr lang="en-US" sz="2000" dirty="0" err="1"/>
              <a:t>firstName</a:t>
            </a:r>
            <a:r>
              <a:rPr lang="en-US" sz="2000" dirty="0"/>
              <a:t>"&gt;, so any change in the input box immediately updates the component property and vice versa</a:t>
            </a:r>
          </a:p>
          <a:p>
            <a:r>
              <a:rPr lang="en-US" sz="2000" dirty="0"/>
              <a:t>It requires </a:t>
            </a:r>
            <a:r>
              <a:rPr lang="en-US" sz="2000" dirty="0" err="1"/>
              <a:t>FormsModule</a:t>
            </a:r>
            <a:r>
              <a:rPr lang="en-US" sz="2000" dirty="0"/>
              <a:t> or </a:t>
            </a:r>
            <a:r>
              <a:rPr lang="en-US" sz="2000" dirty="0" err="1"/>
              <a:t>provideForms</a:t>
            </a:r>
            <a:r>
              <a:rPr lang="en-US" sz="2000" dirty="0"/>
              <a:t>() in standalone apps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347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776FF-44DB-D7BF-789C-083E0ED1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6F2583-B947-41C5-1066-4536D5FAD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Databinding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2805B8-603C-9D63-0051-3F819B40DBE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Two-Way Data Binding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A516E3-66C4-67E1-8CA1-61F76FBF6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098929"/>
            <a:ext cx="6553200" cy="453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63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4792A-858A-5050-B8B6-C1AA28F0E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D8A777-9D80-993E-DAE9-E5168B231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</a:t>
            </a:r>
            <a:r>
              <a:rPr lang="en-US" dirty="0" err="1"/>
              <a:t>DataBinding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23E48E-43A4-FB50-EA9F-E472EEBB5C9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7E97940-622E-B849-B146-55DC58DA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16149"/>
              </p:ext>
            </p:extLst>
          </p:nvPr>
        </p:nvGraphicFramePr>
        <p:xfrm>
          <a:off x="612648" y="1667510"/>
          <a:ext cx="838809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13">
                  <a:extLst>
                    <a:ext uri="{9D8B030D-6E8A-4147-A177-3AD203B41FA5}">
                      <a16:colId xmlns:a16="http://schemas.microsoft.com/office/drawing/2014/main" val="1195154217"/>
                    </a:ext>
                  </a:extLst>
                </a:gridCol>
                <a:gridCol w="1786813">
                  <a:extLst>
                    <a:ext uri="{9D8B030D-6E8A-4147-A177-3AD203B41FA5}">
                      <a16:colId xmlns:a16="http://schemas.microsoft.com/office/drawing/2014/main" val="1815911593"/>
                    </a:ext>
                  </a:extLst>
                </a:gridCol>
                <a:gridCol w="1786813">
                  <a:extLst>
                    <a:ext uri="{9D8B030D-6E8A-4147-A177-3AD203B41FA5}">
                      <a16:colId xmlns:a16="http://schemas.microsoft.com/office/drawing/2014/main" val="1123867022"/>
                    </a:ext>
                  </a:extLst>
                </a:gridCol>
                <a:gridCol w="3027656">
                  <a:extLst>
                    <a:ext uri="{9D8B030D-6E8A-4147-A177-3AD203B41FA5}">
                      <a16:colId xmlns:a16="http://schemas.microsoft.com/office/drawing/2014/main" val="3609109317"/>
                    </a:ext>
                  </a:extLst>
                </a:gridCol>
              </a:tblGrid>
              <a:tr h="296863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Template 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3133656"/>
                  </a:ext>
                </a:extLst>
              </a:tr>
              <a:tr h="519509">
                <a:tc>
                  <a:txBody>
                    <a:bodyPr/>
                    <a:lstStyle/>
                    <a:p>
                      <a:r>
                        <a:rPr lang="en-US" b="1"/>
                        <a:t>Interpolation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{{ value }}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 →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Display values like text or numbers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844250"/>
                  </a:ext>
                </a:extLst>
              </a:tr>
              <a:tr h="519509">
                <a:tc>
                  <a:txBody>
                    <a:bodyPr/>
                    <a:lstStyle/>
                    <a:p>
                      <a:r>
                        <a:rPr lang="en-US" b="1"/>
                        <a:t>Property Binding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[prop]="value"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Component →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Set DOM properties or attributes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9828874"/>
                  </a:ext>
                </a:extLst>
              </a:tr>
              <a:tr h="519509">
                <a:tc>
                  <a:txBody>
                    <a:bodyPr/>
                    <a:lstStyle/>
                    <a:p>
                      <a:r>
                        <a:rPr lang="en-US" b="1"/>
                        <a:t>Event Binding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(event)="method()"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View →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Respond to user interactions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7698544"/>
                  </a:ext>
                </a:extLst>
              </a:tr>
              <a:tr h="519509">
                <a:tc>
                  <a:txBody>
                    <a:bodyPr/>
                    <a:lstStyle/>
                    <a:p>
                      <a:r>
                        <a:rPr lang="en-US" b="1"/>
                        <a:t>Two-Way Binding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[(ngModel)]="value"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Both Directions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 inputs with live sync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104502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2D75475-C00F-3205-1454-606DB10E4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208" y="4800600"/>
            <a:ext cx="4464279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69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1052B-6497-8F07-FF4C-67570F476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8636C-545A-1DAC-1049-2ECD5E815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1D572C-8AD1-4A9D-D00E-D58C6100E2A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300" b="1" dirty="0"/>
              <a:t>TypeScript Foundation</a:t>
            </a:r>
          </a:p>
          <a:p>
            <a:r>
              <a:rPr lang="en-US" sz="2300" dirty="0"/>
              <a:t>Angular is built with TypeScript, which adds static typing and better syntactic structure to JavaScript, improving code quality and maintainability. While TypeScript is not strictly required, it is highly recommended</a:t>
            </a:r>
          </a:p>
          <a:p>
            <a:r>
              <a:rPr lang="en-US" sz="2300" b="1" dirty="0"/>
              <a:t>Component-Based Architecture</a:t>
            </a:r>
          </a:p>
          <a:p>
            <a:r>
              <a:rPr lang="en-US" sz="2300" dirty="0"/>
              <a:t>Angular applications are built using components, which are the fundamental building blocks. Each component consists of:</a:t>
            </a:r>
          </a:p>
          <a:p>
            <a:r>
              <a:rPr lang="en-US" sz="2300" dirty="0"/>
              <a:t>A </a:t>
            </a:r>
            <a:r>
              <a:rPr lang="en-US" sz="2300" b="1" dirty="0"/>
              <a:t>template</a:t>
            </a:r>
            <a:r>
              <a:rPr lang="en-US" sz="2300" dirty="0"/>
              <a:t> (HTML) that defines the view.</a:t>
            </a:r>
          </a:p>
          <a:p>
            <a:r>
              <a:rPr lang="en-US" sz="2300" dirty="0"/>
              <a:t>A </a:t>
            </a:r>
            <a:r>
              <a:rPr lang="en-US" sz="2300" b="1" dirty="0"/>
              <a:t>class</a:t>
            </a:r>
            <a:r>
              <a:rPr lang="en-US" sz="2300" dirty="0"/>
              <a:t> (TypeScript) that contains the logic and data for the component.</a:t>
            </a:r>
          </a:p>
          <a:p>
            <a:r>
              <a:rPr lang="en-US" sz="2300" b="1" dirty="0"/>
              <a:t>Styles</a:t>
            </a:r>
            <a:r>
              <a:rPr lang="en-US" sz="2300" dirty="0"/>
              <a:t> (CSS) that are scoped to the component. This modularity promotes reusability, testability, and easier management of complex UIs.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0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98258-E184-23BA-1B89-3A1AFF5FD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EAAF09-9688-BA2B-D9BE-44FCA2E55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Angular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A14E27-ED92-C29F-429A-76536402C6C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200" b="1" dirty="0"/>
              <a:t>Data Binding</a:t>
            </a:r>
            <a:endParaRPr lang="en-US" sz="2200" dirty="0"/>
          </a:p>
          <a:p>
            <a:r>
              <a:rPr lang="en-US" sz="2200" dirty="0"/>
              <a:t>Angular supports two-way data binding, which automatically synchronizes data between the model (component's logic) and the view (HTML template). This reduces the need for manual DOM manipulation.</a:t>
            </a:r>
          </a:p>
          <a:p>
            <a:r>
              <a:rPr lang="en-US" sz="2200" b="1" dirty="0"/>
              <a:t>Directives</a:t>
            </a:r>
          </a:p>
          <a:p>
            <a:r>
              <a:rPr lang="en-US" sz="2200" dirty="0"/>
              <a:t>Special markers in the DOM that tell Angular to do something with a DOM element (add behavior or modify structure).</a:t>
            </a:r>
          </a:p>
          <a:p>
            <a:r>
              <a:rPr lang="en-US" sz="2200" b="1" dirty="0"/>
              <a:t>Dependency Injection (DI)</a:t>
            </a:r>
          </a:p>
          <a:p>
            <a:r>
              <a:rPr lang="en-US" sz="2200" dirty="0"/>
              <a:t>A design pattern where components </a:t>
            </a:r>
            <a:r>
              <a:rPr lang="en-US" sz="2200" b="1" dirty="0"/>
              <a:t>receive their dependencies from a central container</a:t>
            </a:r>
            <a:r>
              <a:rPr lang="en-US" sz="2200" dirty="0"/>
              <a:t> instead of creating them manually.</a:t>
            </a:r>
          </a:p>
          <a:p>
            <a:r>
              <a:rPr lang="en-US" sz="2200" dirty="0"/>
              <a:t>Makes code modular, testable, and scalable</a:t>
            </a:r>
          </a:p>
          <a:p>
            <a:r>
              <a:rPr lang="en-US" sz="2400" b="1" dirty="0"/>
              <a:t>Angular CLI (Command Line Interface)</a:t>
            </a:r>
          </a:p>
          <a:p>
            <a:r>
              <a:rPr lang="en-US" sz="2400" dirty="0"/>
              <a:t>A powerful tool to generate, build, serve, and test Angular applications.</a:t>
            </a:r>
          </a:p>
          <a:p>
            <a:r>
              <a:rPr lang="en-US" sz="2400" b="1" dirty="0"/>
              <a:t>Testing Support</a:t>
            </a:r>
          </a:p>
          <a:p>
            <a:r>
              <a:rPr lang="en-US" sz="2400" dirty="0"/>
              <a:t> Angular supports unit and integration testing through frameworks like Jasmine and Karma</a:t>
            </a:r>
          </a:p>
          <a:p>
            <a:endParaRPr lang="en-US" sz="2200" b="1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7994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9016</TotalTime>
  <Words>1796</Words>
  <Application>Microsoft Office PowerPoint</Application>
  <PresentationFormat>On-screen Show (4:3)</PresentationFormat>
  <Paragraphs>383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Consolas</vt:lpstr>
      <vt:lpstr>Tw Cen MT</vt:lpstr>
      <vt:lpstr>Wingdings</vt:lpstr>
      <vt:lpstr>Wingdings 2</vt:lpstr>
      <vt:lpstr>Median</vt:lpstr>
      <vt:lpstr>Custom Design</vt:lpstr>
      <vt:lpstr>Angular Databinding</vt:lpstr>
      <vt:lpstr>Angular Databinding</vt:lpstr>
      <vt:lpstr>Angular Databinding</vt:lpstr>
      <vt:lpstr>Angular Databinding</vt:lpstr>
      <vt:lpstr>Angular Databinding</vt:lpstr>
      <vt:lpstr>Angular Databinding</vt:lpstr>
      <vt:lpstr>Angular DataBinding</vt:lpstr>
      <vt:lpstr>Key Features of Angular</vt:lpstr>
      <vt:lpstr>Key Features of Angular</vt:lpstr>
      <vt:lpstr>Advantages of Angular</vt:lpstr>
      <vt:lpstr> Angular Core Building Blocks</vt:lpstr>
      <vt:lpstr>Companies Using Angular</vt:lpstr>
      <vt:lpstr>Architecture of Angular</vt:lpstr>
      <vt:lpstr>Angular Environment Setup</vt:lpstr>
      <vt:lpstr>Step-by-Step Installation(Cont..)</vt:lpstr>
      <vt:lpstr>Step-by-Step Installation</vt:lpstr>
      <vt:lpstr>Project Structure Overview</vt:lpstr>
      <vt:lpstr>📁 Folder &amp; File Description</vt:lpstr>
      <vt:lpstr>📁 Folder &amp; File Description</vt:lpstr>
      <vt:lpstr>📁 Folder &amp; File Description</vt:lpstr>
      <vt:lpstr>Classic Angular(Pre-v17) vs Modern Angular(v17+)</vt:lpstr>
      <vt:lpstr>Classic Angular(Pre-v17) vs Modern Angular(v17+)</vt:lpstr>
      <vt:lpstr>Component Structure</vt:lpstr>
      <vt:lpstr>Component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428</cp:revision>
  <dcterms:created xsi:type="dcterms:W3CDTF">2006-08-16T00:00:00Z</dcterms:created>
  <dcterms:modified xsi:type="dcterms:W3CDTF">2025-08-01T16:44:26Z</dcterms:modified>
</cp:coreProperties>
</file>