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3" r:id="rId7"/>
    <p:sldId id="261" r:id="rId8"/>
    <p:sldId id="260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18" autoAdjust="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9330-9392-43C4-950A-D5CED98CCE45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CD1D-C9AF-4900-92F4-C32D639F7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B1EF5-C821-EFFC-E7F9-54F116B8F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1A1CE7-5309-360E-0A1B-5B37616AC1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68464D-97C0-E408-BCB6-A98D6C227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D550C-8C21-B365-00C6-05D5BDEDBF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3FEC2-9FF7-3663-6F34-D9159AA5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613184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A0B1A-1936-C818-AE9C-EBDE12B61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BE1810-308C-7F8D-D0D3-D74DD2CC48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457119-80DF-A986-A839-EBC631E50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57518-6C2F-FC7E-311E-5FCC57915E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7E67E-A0C4-0006-0CC3-402334A5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444849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BDF94-545E-36BA-6EE6-5F64B6FA7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DC7CD7-21DA-0E1A-ABDB-2A99F8E19D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82E527-F36E-F5B5-4C33-1E5621416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4FDEC-68BA-37FA-98AA-E8F65FE52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8726D-9CF1-5BA6-6781-338557FC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202979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2E0CC-C796-B71F-56DF-6AB562673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AF7221-77EE-3264-CDF1-9E1512BFB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7E1F83-E94C-D42A-D90B-4E0A4ED97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BCE48-EC40-DAD4-DB8D-7092FF8588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3AD4E-225A-F2D0-1ABA-9A8D98BA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118453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93C0A-F7EB-5737-F3AD-F5F0AB0D2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5DE4D4-2EF3-4523-B245-E2A6A9D252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28EFAF-8A3B-1367-AD72-6F4C65012B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D37AF-B509-B294-22D4-3388F5D379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E2A00-5B73-383F-0C65-804D2EC7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977669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661FC-F527-8D07-4A7E-F72CBDB40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7A9B09-3073-8F37-30F9-3B8EA8E3F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355535-8448-1D42-1936-9E3DF12BF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990B6-0BE9-3581-8BCF-CB60052AD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9D3A-D0C8-BDDA-F7ED-AF0CC8BA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911820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06833-5E68-1974-E0F8-F48AB8CB5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AFD00B-8231-E82B-0134-767028A949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AB24E0-79D7-DADE-FBC4-AC6EEB602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4471C-1F2D-4FF4-A508-A1903C5268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A8AEC-A029-3A8C-AC05-87F8E891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213924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9B4FE-1121-85FE-E522-3786BE368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FC2FB1-5EA1-A765-9868-D2AEF473C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66D2D5-0081-3CD7-5724-1989678295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86795-46FF-0A9C-FE88-74ABB520DF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6B248-D409-6110-5E69-B74CC47A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174365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20FE0-8B22-3FD0-7E90-50009BAA5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FC814E-486E-3587-D14C-BA7C22FEC4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1677F1-7A38-EB00-7BBE-E5B1EFAE0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78636-8837-D532-895D-52F1577218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28752-D536-DA20-38B6-B8395DED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10957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C9720-A7DB-1436-44DD-632EA8288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12274B-5039-DA75-166C-304D83C234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ADED72-B973-7C22-C24D-393F6C588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828AC-DD00-9F7F-AA9F-91813F4A4B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73237-DFFA-B9B5-012B-940A0D2E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610247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6D343-1E36-D5D6-C0FF-B55C8A2A2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80C064-CA1D-3E89-C0FA-D24F8A176F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E12EBC-7ED6-4B78-64F3-C6BF814BD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5EC40-2D79-F683-EFAC-25216EA8A9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6C375-5992-AB56-69FB-02DC153D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86126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974E4-7002-C429-C958-2CB34BEE9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AA2CE0-EAC0-5C1F-830B-8F3F32665B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229A26-AE37-55E2-9781-B667AB3E0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FFC7C-15E7-E755-8EE9-5B7E160B54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F036-46C5-DA4D-5329-98AE1054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674820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2EE16-4AA4-837C-3630-8F4D73395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B19C94-47B0-8009-7854-35EA8036AD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793CFD-2993-1566-BB99-4970403041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BBD0E-A3C6-BC25-84C3-3E14CE1A2E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9FF80-E965-FCC2-4E91-B00D3FE6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47558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A5B3-3DFA-371D-0579-F5E943C63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845B85-AED7-3956-C331-519CCFFC04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49FCA3-E1FE-69E6-98C5-9689C07F3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BA1B7-975F-692A-C39A-7AA34E6446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9CDBB-6C22-FEFE-EB14-EB878C37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216120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0358D-543E-D7C5-CF6C-052187444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B8F292-36C4-4258-425E-F46E67B40A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F0C925-E828-7AF2-8EAF-6A4B46015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00EE2-1AA8-ABF9-4444-0D24D3F4CE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D6298-60CA-6AA9-CF9D-E427B0C5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236921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5E773-3EB6-5E37-D345-9130C4AAD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B72755-AC92-77A1-05B7-4946F7CA79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446127-5B30-CCB4-6412-479B8BA33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48C99-E7C9-8BA2-0C8F-0A3E12DCC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F947-D5C4-3EFC-EE26-3466D50F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350615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EF8CA-A26C-C4EE-1324-64DFDCAED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768F48-6203-4236-6CF6-A4657C141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33F4B4-1243-AC56-7ADB-929D82BCD7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85C00-6768-6DFD-958B-2C390D228D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C499-2864-EEA3-A5A2-A1F4A73A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50002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19DA9-71B2-6313-A1DB-FE85CEC78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C488AB-CECB-11DC-9290-BACDC311E7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55FB0A-81EE-DAB9-C0D4-F36931C4D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07AE5-75E4-F726-A425-7B6A358C5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60273-672C-5D75-4821-1D310B89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19352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189" y="6215064"/>
            <a:ext cx="1643063" cy="500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>
              <a:solidFill>
                <a:prstClr val="white"/>
              </a:solidFill>
            </a:endParaRPr>
          </a:p>
        </p:txBody>
      </p:sp>
      <p:pic>
        <p:nvPicPr>
          <p:cNvPr id="5" name="Picture 5" descr="DevAcademy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4314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928935"/>
            <a:ext cx="6500859" cy="1643074"/>
          </a:xfrm>
        </p:spPr>
        <p:txBody>
          <a:bodyPr anchor="t"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72075"/>
            <a:ext cx="6400800" cy="1643050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028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3" y="71414"/>
            <a:ext cx="8715436" cy="8572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142985"/>
            <a:ext cx="8715436" cy="5286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483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Academy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5416551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143117"/>
            <a:ext cx="7772400" cy="1143008"/>
          </a:xfrm>
        </p:spPr>
        <p:txBody>
          <a:bodyPr anchor="t">
            <a:noAutofit/>
          </a:bodyPr>
          <a:lstStyle>
            <a:lvl1pPr algn="l" rtl="0">
              <a:defRPr sz="8800" b="1" cap="all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5" y="3357563"/>
            <a:ext cx="7772400" cy="879477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88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28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5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mage1.jpe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6"/>
            <a:ext cx="9144000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14" y="71438"/>
            <a:ext cx="8715375" cy="7254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4314" y="1000125"/>
            <a:ext cx="87153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6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code.visualstudi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Angular</a:t>
            </a:r>
            <a:r>
              <a:rPr lang="en-US" sz="2200" dirty="0"/>
              <a:t> is a </a:t>
            </a:r>
            <a:r>
              <a:rPr lang="en-US" sz="2200" b="1" dirty="0"/>
              <a:t>TypeScript-based open-source framework</a:t>
            </a:r>
            <a:r>
              <a:rPr lang="en-US" sz="2200" dirty="0"/>
              <a:t> developed and maintained by </a:t>
            </a:r>
            <a:r>
              <a:rPr lang="en-US" sz="2200" b="1" dirty="0"/>
              <a:t>Google</a:t>
            </a:r>
            <a:r>
              <a:rPr lang="en-US" sz="2200" dirty="0"/>
              <a:t> for building </a:t>
            </a:r>
            <a:r>
              <a:rPr lang="en-US" sz="2200" b="1" dirty="0"/>
              <a:t>single-page applications (SPAs)</a:t>
            </a:r>
            <a:r>
              <a:rPr lang="en-US" sz="2200" dirty="0"/>
              <a:t>.</a:t>
            </a:r>
          </a:p>
          <a:p>
            <a:r>
              <a:rPr lang="en-US" sz="2400" dirty="0"/>
              <a:t>It is used to build </a:t>
            </a:r>
            <a:r>
              <a:rPr lang="en-US" sz="2400" b="1" dirty="0"/>
              <a:t>Single Page Applications (SPAs)</a:t>
            </a:r>
            <a:r>
              <a:rPr lang="en-US" sz="2400" dirty="0"/>
              <a:t> — dynamic, modern web apps that load content without refreshing the page.</a:t>
            </a:r>
          </a:p>
          <a:p>
            <a:r>
              <a:rPr lang="en-IN" sz="2200" dirty="0"/>
              <a:t>Angular is one of the best frameworks for developing Single Page Application</a:t>
            </a:r>
          </a:p>
          <a:p>
            <a:r>
              <a:rPr lang="en-US" sz="2200" dirty="0"/>
              <a:t>It uses a component-based architecture and follows design patterns like MVC (Model-View-Controller) and MVVM (Model-View-</a:t>
            </a:r>
            <a:r>
              <a:rPr lang="en-US" sz="2200" dirty="0" err="1"/>
              <a:t>ViewModel</a:t>
            </a:r>
            <a:r>
              <a:rPr lang="en-US" sz="2200" dirty="0"/>
              <a:t>), which help organize the application structure clearly and manage code maintainability effectively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67786-EAA1-81E2-D738-CEAE46483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DFDC41-7A12-D064-C978-FD98A0FF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Installation(Cont..)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C4D00C-6C7A-21DC-0134-2427A7143E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3. </a:t>
            </a:r>
            <a:r>
              <a:rPr lang="en-US" sz="1800" b="1" dirty="0"/>
              <a:t>Create a New Angular Project</a:t>
            </a:r>
          </a:p>
          <a:p>
            <a:endParaRPr lang="en-US" sz="1800" b="1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4. </a:t>
            </a:r>
            <a:r>
              <a:rPr lang="en-US" sz="1800" b="1" dirty="0"/>
              <a:t>Run the Angular App</a:t>
            </a:r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r>
              <a:rPr lang="en-US" sz="1800" b="1" dirty="0"/>
              <a:t>Visit http://localhost:4200 in the browser to see the running app.</a:t>
            </a:r>
          </a:p>
          <a:p>
            <a:endParaRPr lang="en-US" sz="2400" dirty="0"/>
          </a:p>
          <a:p>
            <a:endParaRPr lang="en-US" sz="22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2AFF44-0118-9633-5C99-BD56A9CCC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032093"/>
            <a:ext cx="4496031" cy="8255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9FE506-2636-3073-AA92-85FD45CC1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463905"/>
            <a:ext cx="4692891" cy="7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84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5FA1C-D90C-1EE1-4A5E-C1468D7DF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EB9BC-F556-C5A1-D1CA-E4377968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Installation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1F7756-204F-1927-4533-6720D445168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1. </a:t>
            </a:r>
            <a:r>
              <a:rPr lang="en-US" sz="1800" b="1" dirty="0"/>
              <a:t>Install Node.js and </a:t>
            </a:r>
            <a:r>
              <a:rPr lang="en-US" sz="1800" b="1" dirty="0" err="1"/>
              <a:t>npm</a:t>
            </a:r>
            <a:endParaRPr lang="en-US" sz="1800" b="1" dirty="0"/>
          </a:p>
          <a:p>
            <a:r>
              <a:rPr lang="en-US" sz="1800" dirty="0"/>
              <a:t>Download from: </a:t>
            </a:r>
            <a:r>
              <a:rPr lang="en-US" sz="1800" dirty="0">
                <a:hlinkClick r:id="rId3"/>
              </a:rPr>
              <a:t>https://nodejs.org</a:t>
            </a:r>
            <a:endParaRPr lang="en-US" sz="1800" dirty="0"/>
          </a:p>
          <a:p>
            <a:r>
              <a:rPr lang="en-US" sz="1800" dirty="0"/>
              <a:t>Verify installation: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2. </a:t>
            </a:r>
            <a:r>
              <a:rPr lang="en-US" sz="1800" b="1" dirty="0"/>
              <a:t>Install Angular CLI</a:t>
            </a:r>
          </a:p>
          <a:p>
            <a:r>
              <a:rPr lang="en-US" sz="1800" dirty="0"/>
              <a:t>The Angular CLI is a command-line tool to create and manage Angular apps.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2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DCF9FB-8081-90D5-D4D2-996E73212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514600"/>
            <a:ext cx="4800600" cy="1028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A54E44-03D5-8014-2DF9-E5DD8E18A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4800" y="4413136"/>
            <a:ext cx="4769095" cy="22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92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DCD97-4D71-26BA-EF12-6BE514FCA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2C74EC-C41D-CA90-FECF-7045E01A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621606-549F-EF35-9E82-D1AA9D8EEE3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2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E1516C-C1F9-2B8D-FC0C-19CC1509C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828800"/>
            <a:ext cx="817366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01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99316-26A1-94C9-077F-E8887CD5D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79B73A-576D-8743-3711-EC31C8D6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📁 Folder &amp; File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5BBB25-AB3B-5271-0DCC-E10A124DE5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/</a:t>
            </a:r>
            <a:r>
              <a:rPr lang="en-US" sz="2400" dirty="0" err="1"/>
              <a:t>src</a:t>
            </a:r>
            <a:endParaRPr lang="en-US" sz="2400" dirty="0"/>
          </a:p>
          <a:p>
            <a:r>
              <a:rPr lang="en-US" sz="2400" dirty="0"/>
              <a:t>Your application source code.</a:t>
            </a:r>
          </a:p>
          <a:p>
            <a:r>
              <a:rPr lang="en-US" sz="2400" dirty="0"/>
              <a:t>/app/</a:t>
            </a:r>
          </a:p>
          <a:p>
            <a:r>
              <a:rPr lang="en-US" sz="2400" dirty="0"/>
              <a:t>Contains the root component and app-level configuration.</a:t>
            </a:r>
          </a:p>
          <a:p>
            <a:endParaRPr lang="en-US" sz="2400" dirty="0"/>
          </a:p>
          <a:p>
            <a:endParaRPr lang="en-US" sz="22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912F50-87E7-937B-D9EF-585130C00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502712"/>
              </p:ext>
            </p:extLst>
          </p:nvPr>
        </p:nvGraphicFramePr>
        <p:xfrm>
          <a:off x="914400" y="3505200"/>
          <a:ext cx="7010400" cy="2514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970">
                  <a:extLst>
                    <a:ext uri="{9D8B030D-6E8A-4147-A177-3AD203B41FA5}">
                      <a16:colId xmlns:a16="http://schemas.microsoft.com/office/drawing/2014/main" val="2533357564"/>
                    </a:ext>
                  </a:extLst>
                </a:gridCol>
                <a:gridCol w="5345430">
                  <a:extLst>
                    <a:ext uri="{9D8B030D-6E8A-4147-A177-3AD203B41FA5}">
                      <a16:colId xmlns:a16="http://schemas.microsoft.com/office/drawing/2014/main" val="2915884197"/>
                    </a:ext>
                  </a:extLst>
                </a:gridCol>
              </a:tblGrid>
              <a:tr h="439153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226723"/>
                  </a:ext>
                </a:extLst>
              </a:tr>
              <a:tr h="439153">
                <a:tc>
                  <a:txBody>
                    <a:bodyPr/>
                    <a:lstStyle/>
                    <a:p>
                      <a:r>
                        <a:rPr lang="en-US"/>
                        <a:t>app.ts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Root standalone component (replaces app.component.ts).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069012"/>
                  </a:ext>
                </a:extLst>
              </a:tr>
              <a:tr h="439153">
                <a:tc>
                  <a:txBody>
                    <a:bodyPr/>
                    <a:lstStyle/>
                    <a:p>
                      <a:r>
                        <a:rPr lang="en-US"/>
                        <a:t>app.html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HTML template of the root component.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199378"/>
                  </a:ext>
                </a:extLst>
              </a:tr>
              <a:tr h="439153">
                <a:tc>
                  <a:txBody>
                    <a:bodyPr/>
                    <a:lstStyle/>
                    <a:p>
                      <a:r>
                        <a:rPr lang="en-US"/>
                        <a:t>app.css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Component-scoped styles.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628286"/>
                  </a:ext>
                </a:extLst>
              </a:tr>
              <a:tr h="757989">
                <a:tc>
                  <a:txBody>
                    <a:bodyPr/>
                    <a:lstStyle/>
                    <a:p>
                      <a:r>
                        <a:rPr lang="en-US"/>
                        <a:t>app.config.ts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Replaces </a:t>
                      </a:r>
                      <a:r>
                        <a:rPr lang="en-US" dirty="0" err="1"/>
                        <a:t>app.module.ts</a:t>
                      </a:r>
                      <a:r>
                        <a:rPr lang="en-US" dirty="0"/>
                        <a:t>. Used to configure the app (routes, providers, etc.).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002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209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19E02-F43E-063E-D07B-DD62308DC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AD6706-863C-00ED-5441-270E9DAE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📁 Folder &amp; File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86E97F-4BBC-5847-F32A-E05CE1FA04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/>
              <a:t>main.ts</a:t>
            </a:r>
            <a:endParaRPr lang="en-US" sz="2400" dirty="0"/>
          </a:p>
          <a:p>
            <a:r>
              <a:rPr lang="en-US" sz="2400" dirty="0"/>
              <a:t>Entry point of the application. Uses </a:t>
            </a:r>
            <a:r>
              <a:rPr lang="en-US" sz="2400" dirty="0" err="1"/>
              <a:t>bootstrapApplication</a:t>
            </a:r>
            <a:r>
              <a:rPr lang="en-US" sz="2400" dirty="0"/>
              <a:t>() to start the app.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400" dirty="0"/>
              <a:t>styles.css</a:t>
            </a:r>
          </a:p>
          <a:p>
            <a:r>
              <a:rPr lang="en-US" sz="2400" dirty="0"/>
              <a:t>Global styles for the entire application.</a:t>
            </a:r>
            <a:endParaRPr lang="en-US" sz="22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D2A090-3673-1026-715D-0122B9687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895600"/>
            <a:ext cx="6765877" cy="213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71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00773-4BBB-38D0-2C2F-E38E7E294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2BF531-EEFC-E4E9-73B3-F7D8616E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📁 Folder &amp; File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E3AEA1-B9E1-8964-CF11-56286024F68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⚙️ Root Configuration Files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597F07-8C1B-0517-0513-E5F5F8D80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61176"/>
              </p:ext>
            </p:extLst>
          </p:nvPr>
        </p:nvGraphicFramePr>
        <p:xfrm>
          <a:off x="1143000" y="2438400"/>
          <a:ext cx="6096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00960878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236084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96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angular.json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Angular CLI config (build, test, lint, serve, etc.).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25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package.json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Project dependencies, scripts, and metadata.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712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tsconfig.json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TypeScript compiler options.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19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762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32035-9704-AFFF-4207-F8873A6D7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43E751-CD12-4702-6A28-A7280662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Classic Angular(Pre-v17) vs Modern Angular(v17+)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6DD69E-054A-ACA3-9F22-4BBBEF8CC3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B394AE-F233-7515-68C3-84A43C84A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863030"/>
              </p:ext>
            </p:extLst>
          </p:nvPr>
        </p:nvGraphicFramePr>
        <p:xfrm>
          <a:off x="762000" y="2123440"/>
          <a:ext cx="7769352" cy="3515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784">
                  <a:extLst>
                    <a:ext uri="{9D8B030D-6E8A-4147-A177-3AD203B41FA5}">
                      <a16:colId xmlns:a16="http://schemas.microsoft.com/office/drawing/2014/main" val="1269867371"/>
                    </a:ext>
                  </a:extLst>
                </a:gridCol>
                <a:gridCol w="2589784">
                  <a:extLst>
                    <a:ext uri="{9D8B030D-6E8A-4147-A177-3AD203B41FA5}">
                      <a16:colId xmlns:a16="http://schemas.microsoft.com/office/drawing/2014/main" val="1475636703"/>
                    </a:ext>
                  </a:extLst>
                </a:gridCol>
                <a:gridCol w="2589784">
                  <a:extLst>
                    <a:ext uri="{9D8B030D-6E8A-4147-A177-3AD203B41FA5}">
                      <a16:colId xmlns:a16="http://schemas.microsoft.com/office/drawing/2014/main" val="274107499"/>
                    </a:ext>
                  </a:extLst>
                </a:gridCol>
              </a:tblGrid>
              <a:tr h="717886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Classic Angular (Pre-v17)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Modern Angular (v17+)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63635"/>
                  </a:ext>
                </a:extLst>
              </a:tr>
              <a:tr h="415918">
                <a:tc>
                  <a:txBody>
                    <a:bodyPr/>
                    <a:lstStyle/>
                    <a:p>
                      <a:r>
                        <a:rPr lang="en-US"/>
                        <a:t>Component naming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app.component.ts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app.ts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305318"/>
                  </a:ext>
                </a:extLst>
              </a:tr>
              <a:tr h="717886">
                <a:tc>
                  <a:txBody>
                    <a:bodyPr/>
                    <a:lstStyle/>
                    <a:p>
                      <a:r>
                        <a:rPr lang="en-US"/>
                        <a:t>Uses NgModules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 (AppModule)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 (Standalone components)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336674"/>
                  </a:ext>
                </a:extLst>
              </a:tr>
              <a:tr h="415918">
                <a:tc>
                  <a:txBody>
                    <a:bodyPr/>
                    <a:lstStyle/>
                    <a:p>
                      <a:r>
                        <a:rPr lang="en-US"/>
                        <a:t>Bootstrapping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platformBrowserDynamic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bootstrapApplication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489962"/>
                  </a:ext>
                </a:extLst>
              </a:tr>
              <a:tr h="415918">
                <a:tc>
                  <a:txBody>
                    <a:bodyPr/>
                    <a:lstStyle/>
                    <a:p>
                      <a:r>
                        <a:rPr lang="en-US"/>
                        <a:t>Routing setup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app-routing.module.ts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Inline in app.config.ts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534095"/>
                  </a:ext>
                </a:extLst>
              </a:tr>
              <a:tr h="415918">
                <a:tc>
                  <a:txBody>
                    <a:bodyPr/>
                    <a:lstStyle/>
                    <a:p>
                      <a:r>
                        <a:rPr lang="en-US"/>
                        <a:t>environments/ folder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Present by default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Must be added manually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586795"/>
                  </a:ext>
                </a:extLst>
              </a:tr>
              <a:tr h="415918">
                <a:tc>
                  <a:txBody>
                    <a:bodyPr/>
                    <a:lstStyle/>
                    <a:p>
                      <a:r>
                        <a:rPr lang="en-US"/>
                        <a:t>assets/ folder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Present by default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Created only if you opt 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346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57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F4F1D-459B-0FBD-5EBE-ADCFC87FB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36B660-5CA1-59AC-ADE4-34377FCF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Classic Angular(Pre-v17) vs Modern Angular(v17+)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478A1B-7C91-9CC1-35C0-6B467F5844A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77241-C915-D251-6E91-C82130B9033F}"/>
              </a:ext>
            </a:extLst>
          </p:cNvPr>
          <p:cNvSpPr txBox="1"/>
          <p:nvPr/>
        </p:nvSpPr>
        <p:spPr>
          <a:xfrm>
            <a:off x="838200" y="17526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Highlights from Angular v17+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BADA9E-092B-52BB-3CE0-B8F1664E8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9509"/>
              </p:ext>
            </p:extLst>
          </p:nvPr>
        </p:nvGraphicFramePr>
        <p:xfrm>
          <a:off x="838200" y="2382520"/>
          <a:ext cx="73152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118911022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96744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27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standalone: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Implied here. No need for a module file (app.module.ts)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969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Signals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Modern reactive state mechanism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0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imports 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Declares required directives (like RouterOutlet) directly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61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Modern File Naming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app.ts</a:t>
                      </a:r>
                      <a:r>
                        <a:rPr lang="en-US" dirty="0"/>
                        <a:t>, app.html, app.css instead of .</a:t>
                      </a:r>
                      <a:r>
                        <a:rPr lang="en-US" dirty="0" err="1"/>
                        <a:t>component.ts</a:t>
                      </a:r>
                      <a:r>
                        <a:rPr lang="en-US" dirty="0"/>
                        <a:t>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5020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855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BE023-A115-10E2-BB4A-AAD6BF238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24EBE4-A86B-1C79-2603-8B60A974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C0630-3377-C4DF-3A16-40AF60A4CB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ts val="1800"/>
              </a:lnSpc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'@angular/core'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RouterOutlet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'@angular/router'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800"/>
              </a:lnSpc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selector: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'app-root'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800"/>
              </a:lnSpc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imports: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RouterOutlet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800"/>
              </a:lnSpc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'./app.html'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800"/>
              </a:lnSpc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styleUrl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'./app.css'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ts val="1800"/>
              </a:lnSpc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'angular-app'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Component: </a:t>
            </a:r>
            <a:r>
              <a:rPr lang="en-US" sz="1800" dirty="0"/>
              <a:t>Decorator to define a component.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RouterOutlet:</a:t>
            </a:r>
            <a:r>
              <a:rPr lang="en-US" sz="1800" dirty="0" err="1"/>
              <a:t>A</a:t>
            </a:r>
            <a:r>
              <a:rPr lang="en-US" sz="1800" dirty="0"/>
              <a:t> directive that acts as a placeholder for routed components.</a:t>
            </a:r>
          </a:p>
          <a:p>
            <a:pPr marL="0" indent="0">
              <a:lnSpc>
                <a:spcPts val="1800"/>
              </a:lnSpc>
              <a:buNone/>
            </a:pPr>
            <a:endParaRPr lang="en-US" sz="1800" dirty="0"/>
          </a:p>
          <a:p>
            <a:pPr marL="0" indent="0">
              <a:lnSpc>
                <a:spcPts val="1800"/>
              </a:lnSpc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styles.css</a:t>
            </a:r>
          </a:p>
          <a:p>
            <a:r>
              <a:rPr lang="en-US" sz="1800" dirty="0"/>
              <a:t>Global styles for the entire application.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97517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8BDB4-EBA3-60E9-9739-B7A24B415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0ADEF-0E88-B452-C78A-7A817EF8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523324-707D-8D75-29AA-5CE70159C9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Component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selector: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'app-root'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imports: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267F99"/>
                </a:solidFill>
                <a:latin typeface="Consolas" panose="020B0609020204030204" pitchFamily="49" charset="0"/>
              </a:rPr>
              <a:t>RouterOutlet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templateUrl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'./app.html'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styleUrl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'./app.css'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b="1" dirty="0" err="1"/>
              <a:t>Selector</a:t>
            </a:r>
            <a:r>
              <a:rPr lang="en-US" sz="1800" dirty="0" err="1"/>
              <a:t>:Custom</a:t>
            </a:r>
            <a:r>
              <a:rPr lang="en-US" sz="1800" dirty="0"/>
              <a:t> HTML tag to use this component (&lt;app-root&gt;&lt;/app-root&gt;)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b="1" dirty="0"/>
              <a:t>Imports</a:t>
            </a:r>
            <a:r>
              <a:rPr lang="en-US" sz="1800" dirty="0"/>
              <a:t>: This is new! Instead of declaring dependencies in a </a:t>
            </a:r>
            <a:r>
              <a:rPr lang="en-US" sz="1800" dirty="0" err="1"/>
              <a:t>NgModule</a:t>
            </a:r>
            <a:r>
              <a:rPr lang="en-US" sz="1800" dirty="0"/>
              <a:t>, we import them directly in the component using standalone features.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b="1" dirty="0" err="1"/>
              <a:t>templateUrl</a:t>
            </a:r>
            <a:r>
              <a:rPr lang="en-US" sz="1800" dirty="0"/>
              <a:t>: HTML file for the UI.</a:t>
            </a:r>
          </a:p>
          <a:p>
            <a:pPr marL="0" indent="0">
              <a:lnSpc>
                <a:spcPts val="1800"/>
              </a:lnSpc>
              <a:buNone/>
            </a:pPr>
            <a:r>
              <a:rPr lang="nn-NO" sz="1800" b="1" dirty="0"/>
              <a:t>styleUrl</a:t>
            </a:r>
            <a:r>
              <a:rPr lang="nn-NO" sz="1800" dirty="0"/>
              <a:t>: CSS file for styles.</a:t>
            </a:r>
            <a:endParaRPr lang="en-US" sz="1800" dirty="0"/>
          </a:p>
          <a:p>
            <a:pPr marL="0" indent="0">
              <a:lnSpc>
                <a:spcPts val="1800"/>
              </a:lnSpc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styles.css</a:t>
            </a:r>
          </a:p>
          <a:p>
            <a:r>
              <a:rPr lang="en-US" sz="1800" dirty="0"/>
              <a:t>Global styles for the entire application.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8491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4792A-858A-5050-B8B6-C1AA28F0E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D8A777-9D80-993E-DAE9-E5168B23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&amp; Evolution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23E48E-43A4-FB50-EA9F-E472EEBB5C9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E97940-622E-B849-B146-55DC58DA3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38691"/>
              </p:ext>
            </p:extLst>
          </p:nvPr>
        </p:nvGraphicFramePr>
        <p:xfrm>
          <a:off x="990600" y="2407920"/>
          <a:ext cx="73914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195154217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3609109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13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AngularJS (1.x)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Initial version (2010), JavaScript-based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82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Angular 2+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Complete rewrite using TypeScript (from 2016)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69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Current (Angular 17+)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Continually updated with performance improvements, standalone APIs, and better tooling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045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69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1052B-6497-8F07-FF4C-67570F476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28636C-545A-1DAC-1049-2ECD5E81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1D572C-8AD1-4A9D-D00E-D58C6100E2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300" b="1" dirty="0"/>
              <a:t>TypeScript Foundation</a:t>
            </a:r>
          </a:p>
          <a:p>
            <a:r>
              <a:rPr lang="en-US" sz="2300" dirty="0"/>
              <a:t>Angular is built with TypeScript, which adds static typing and better syntactic structure to JavaScript, improving code quality and maintainability. While TypeScript is not strictly required, it is highly recommended</a:t>
            </a:r>
          </a:p>
          <a:p>
            <a:r>
              <a:rPr lang="en-US" sz="2300" b="1" dirty="0"/>
              <a:t>Component-Based Architecture</a:t>
            </a:r>
          </a:p>
          <a:p>
            <a:r>
              <a:rPr lang="en-US" sz="2300" dirty="0"/>
              <a:t>Angular applications are built using components, which are the fundamental building blocks. Each component consists of:</a:t>
            </a:r>
          </a:p>
          <a:p>
            <a:r>
              <a:rPr lang="en-US" sz="2300" dirty="0"/>
              <a:t>A </a:t>
            </a:r>
            <a:r>
              <a:rPr lang="en-US" sz="2300" b="1" dirty="0"/>
              <a:t>template</a:t>
            </a:r>
            <a:r>
              <a:rPr lang="en-US" sz="2300" dirty="0"/>
              <a:t> (HTML) that defines the view.</a:t>
            </a:r>
          </a:p>
          <a:p>
            <a:r>
              <a:rPr lang="en-US" sz="2300" dirty="0"/>
              <a:t>A </a:t>
            </a:r>
            <a:r>
              <a:rPr lang="en-US" sz="2300" b="1" dirty="0"/>
              <a:t>class</a:t>
            </a:r>
            <a:r>
              <a:rPr lang="en-US" sz="2300" dirty="0"/>
              <a:t> (TypeScript) that contains the logic and data for the component.</a:t>
            </a:r>
          </a:p>
          <a:p>
            <a:r>
              <a:rPr lang="en-US" sz="2300" b="1" dirty="0"/>
              <a:t>Styles</a:t>
            </a:r>
            <a:r>
              <a:rPr lang="en-US" sz="2300" dirty="0"/>
              <a:t> (CSS) that are scoped to the component. This modularity promotes reusability, testability, and easier management of complex UIs.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0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98258-E184-23BA-1B89-3A1AFF5FD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EAAF09-9688-BA2B-D9BE-44FCA2E5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A14E27-ED92-C29F-429A-76536402C6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200" b="1" dirty="0"/>
              <a:t>Data Binding</a:t>
            </a:r>
            <a:endParaRPr lang="en-US" sz="2200" dirty="0"/>
          </a:p>
          <a:p>
            <a:r>
              <a:rPr lang="en-US" sz="2200" dirty="0"/>
              <a:t>Angular supports two-way data binding, which automatically synchronizes data between the model (component's logic) and the view (HTML template). This reduces the need for manual DOM manipulation.</a:t>
            </a:r>
          </a:p>
          <a:p>
            <a:r>
              <a:rPr lang="en-US" sz="2200" b="1" dirty="0"/>
              <a:t>Directives</a:t>
            </a:r>
          </a:p>
          <a:p>
            <a:r>
              <a:rPr lang="en-US" sz="2200" dirty="0"/>
              <a:t>Special markers in the DOM that tell Angular to do something with a DOM element (add behavior or modify structure).</a:t>
            </a:r>
          </a:p>
          <a:p>
            <a:r>
              <a:rPr lang="en-US" sz="2200" b="1" dirty="0"/>
              <a:t>Dependency Injection (DI)</a:t>
            </a:r>
          </a:p>
          <a:p>
            <a:r>
              <a:rPr lang="en-US" sz="2200" dirty="0"/>
              <a:t>A design pattern where components </a:t>
            </a:r>
            <a:r>
              <a:rPr lang="en-US" sz="2200" b="1" dirty="0"/>
              <a:t>receive their dependencies from a central container</a:t>
            </a:r>
            <a:r>
              <a:rPr lang="en-US" sz="2200" dirty="0"/>
              <a:t> instead of creating them manually.</a:t>
            </a:r>
          </a:p>
          <a:p>
            <a:r>
              <a:rPr lang="en-US" sz="2200" dirty="0"/>
              <a:t>Makes code modular, testable, and scalable</a:t>
            </a:r>
          </a:p>
          <a:p>
            <a:r>
              <a:rPr lang="en-US" sz="2400" b="1" dirty="0"/>
              <a:t>Angular CLI (Command Line Interface)</a:t>
            </a:r>
          </a:p>
          <a:p>
            <a:r>
              <a:rPr lang="en-US" sz="2400" dirty="0"/>
              <a:t>A powerful tool to generate, build, serve, and test Angular applications.</a:t>
            </a:r>
          </a:p>
          <a:p>
            <a:r>
              <a:rPr lang="en-US" sz="2400" b="1" dirty="0"/>
              <a:t>Testing Support</a:t>
            </a:r>
          </a:p>
          <a:p>
            <a:r>
              <a:rPr lang="en-US" sz="2400" dirty="0"/>
              <a:t> Angular supports unit and integration testing through frameworks like Jasmine and Karma</a:t>
            </a:r>
          </a:p>
          <a:p>
            <a:endParaRPr lang="en-US" sz="2200" b="1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9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86DF9-C4F2-AC13-9A65-E5BCC8960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1908D5-0A3D-7DFE-F642-43DC0473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480D0D-CA55-9336-E962-4EEBE5A1601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b="1" dirty="0"/>
              <a:t>Structured and Opinionated:</a:t>
            </a:r>
            <a:r>
              <a:rPr lang="en-US" sz="2200" dirty="0"/>
              <a:t> Provides a clear structure and set of best practices, which can be beneficial for large teams and complex projects.</a:t>
            </a:r>
          </a:p>
          <a:p>
            <a:r>
              <a:rPr lang="en-US" sz="2200" b="1" dirty="0"/>
              <a:t>Robust Ecosystem and Tooling:</a:t>
            </a:r>
            <a:r>
              <a:rPr lang="en-US" sz="2200" dirty="0"/>
              <a:t> Backed by Google, it has a comprehensive set of tools (like Angular CLI) and a large community, offering extensive documentation and third-party libraries.</a:t>
            </a:r>
          </a:p>
          <a:p>
            <a:r>
              <a:rPr lang="en-US" sz="2200" b="1" dirty="0"/>
              <a:t>Performance:</a:t>
            </a:r>
            <a:r>
              <a:rPr lang="en-US" sz="2200" dirty="0"/>
              <a:t> Features like Ahead-of-Time (AOT) compilation, tree shaking, and lazy loading contribute to fast loading times and efficient performance.</a:t>
            </a:r>
          </a:p>
          <a:p>
            <a:r>
              <a:rPr lang="en-US" sz="2200" b="1" dirty="0"/>
              <a:t>Maintainability and Scalability:</a:t>
            </a:r>
            <a:r>
              <a:rPr lang="en-US" sz="2200" dirty="0"/>
              <a:t> Component-based architecture and TypeScript contribute to clean, reusable, and maintainable code, making it suitable for enterprise-level applications.</a:t>
            </a:r>
          </a:p>
          <a:p>
            <a:r>
              <a:rPr lang="en-US" sz="2200" b="1" dirty="0"/>
              <a:t>Cross-Platform Development:</a:t>
            </a:r>
            <a:r>
              <a:rPr lang="en-US" sz="2200" dirty="0"/>
              <a:t> Can be used to build web, mobile (with </a:t>
            </a:r>
            <a:r>
              <a:rPr lang="en-US" sz="2200" dirty="0" err="1"/>
              <a:t>NativeScript</a:t>
            </a:r>
            <a:r>
              <a:rPr lang="en-US" sz="2200" dirty="0"/>
              <a:t>), and desktop (with Electron) applications from a single codebase.</a:t>
            </a:r>
          </a:p>
          <a:p>
            <a:endParaRPr lang="en-US" sz="2200" b="1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1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02111-BA0A-54C6-A9E3-F7B67F319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DCEDFA-F82D-8026-B14F-CB7E337D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Angular Core Building Blocks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6157DD-3CE2-4E28-8843-A1324DD779B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2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568A22-1AFE-9EA9-0056-D7E17077C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91070"/>
              </p:ext>
            </p:extLst>
          </p:nvPr>
        </p:nvGraphicFramePr>
        <p:xfrm>
          <a:off x="533400" y="1760220"/>
          <a:ext cx="7997952" cy="4495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651031923"/>
                    </a:ext>
                  </a:extLst>
                </a:gridCol>
                <a:gridCol w="5330952">
                  <a:extLst>
                    <a:ext uri="{9D8B030D-6E8A-4147-A177-3AD203B41FA5}">
                      <a16:colId xmlns:a16="http://schemas.microsoft.com/office/drawing/2014/main" val="1378084963"/>
                    </a:ext>
                  </a:extLst>
                </a:gridCol>
              </a:tblGrid>
              <a:tr h="539800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9103933"/>
                  </a:ext>
                </a:extLst>
              </a:tr>
              <a:tr h="717203">
                <a:tc>
                  <a:txBody>
                    <a:bodyPr/>
                    <a:lstStyle/>
                    <a:p>
                      <a:r>
                        <a:rPr lang="en-US" b="1"/>
                        <a:t>Component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Basic UI unit, with a TypeScript class, HTML template, and CSS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978862"/>
                  </a:ext>
                </a:extLst>
              </a:tr>
              <a:tr h="539800">
                <a:tc>
                  <a:txBody>
                    <a:bodyPr/>
                    <a:lstStyle/>
                    <a:p>
                      <a:r>
                        <a:rPr lang="en-US" b="1"/>
                        <a:t>Module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Groups components and services (e.g., AppModule)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672570"/>
                  </a:ext>
                </a:extLst>
              </a:tr>
              <a:tr h="539800">
                <a:tc>
                  <a:txBody>
                    <a:bodyPr/>
                    <a:lstStyle/>
                    <a:p>
                      <a:r>
                        <a:rPr lang="en-US" b="1"/>
                        <a:t>Template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HTML with Angular syntax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278635"/>
                  </a:ext>
                </a:extLst>
              </a:tr>
              <a:tr h="539800">
                <a:tc>
                  <a:txBody>
                    <a:bodyPr/>
                    <a:lstStyle/>
                    <a:p>
                      <a:r>
                        <a:rPr lang="en-US" b="1"/>
                        <a:t>Service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Logic that is shared across components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780617"/>
                  </a:ext>
                </a:extLst>
              </a:tr>
              <a:tr h="539800">
                <a:tc>
                  <a:txBody>
                    <a:bodyPr/>
                    <a:lstStyle/>
                    <a:p>
                      <a:r>
                        <a:rPr lang="en-US" b="1"/>
                        <a:t>Directive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Custom behavior on elements (e.g., *ngIf, *ngFor)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242735"/>
                  </a:ext>
                </a:extLst>
              </a:tr>
              <a:tr h="539800">
                <a:tc>
                  <a:txBody>
                    <a:bodyPr/>
                    <a:lstStyle/>
                    <a:p>
                      <a:r>
                        <a:rPr lang="en-US" b="1"/>
                        <a:t>Pipe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Transforms data in templates (e.g., date, currency)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465037"/>
                  </a:ext>
                </a:extLst>
              </a:tr>
              <a:tr h="539800">
                <a:tc>
                  <a:txBody>
                    <a:bodyPr/>
                    <a:lstStyle/>
                    <a:p>
                      <a:r>
                        <a:rPr lang="en-US" b="1"/>
                        <a:t>Routing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Navigation between different views/pages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899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99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0D838-39F8-11C8-3B23-D90188794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4052CE-F886-F26C-8C82-FB87AE39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 Using 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6E9444-500D-9D64-5072-724DE686F2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Many popular applications and services use Angular, including:</a:t>
            </a:r>
          </a:p>
          <a:p>
            <a:r>
              <a:rPr lang="en-US" sz="2400" dirty="0"/>
              <a:t>Gmail</a:t>
            </a:r>
          </a:p>
          <a:p>
            <a:r>
              <a:rPr lang="en-US" sz="2400" dirty="0"/>
              <a:t>Forbes</a:t>
            </a:r>
          </a:p>
          <a:p>
            <a:r>
              <a:rPr lang="en-US" sz="2400" dirty="0"/>
              <a:t>Upwork</a:t>
            </a:r>
          </a:p>
          <a:p>
            <a:r>
              <a:rPr lang="en-US" sz="2400" dirty="0"/>
              <a:t>PayPal</a:t>
            </a:r>
          </a:p>
          <a:p>
            <a:r>
              <a:rPr lang="en-US" sz="2400" dirty="0"/>
              <a:t>YouTube (and YouTube TV)</a:t>
            </a:r>
          </a:p>
          <a:p>
            <a:r>
              <a:rPr lang="en-US" sz="2400" dirty="0"/>
              <a:t>Microsoft Office Online</a:t>
            </a:r>
          </a:p>
          <a:p>
            <a:r>
              <a:rPr lang="en-US" sz="2400" dirty="0"/>
              <a:t>Xbox web interfaces</a:t>
            </a:r>
          </a:p>
          <a:p>
            <a:r>
              <a:rPr lang="en-US" sz="2400" dirty="0"/>
              <a:t>Google Cloud Console</a:t>
            </a:r>
          </a:p>
          <a:p>
            <a:endParaRPr lang="en-US" sz="2400" dirty="0"/>
          </a:p>
          <a:p>
            <a:endParaRPr lang="en-US" sz="22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4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8E556-467E-49D7-EE90-14B1C0A51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0941C2-6864-4249-BDA1-9C8033ED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58AF7F-D3CA-0323-AD45-6EADC523D8D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Angular is built on a </a:t>
            </a:r>
            <a:r>
              <a:rPr lang="en-US" sz="2400" b="1" dirty="0"/>
              <a:t>component-based architecture</a:t>
            </a:r>
            <a:r>
              <a:rPr lang="en-US" sz="2400" dirty="0"/>
              <a:t> and follows a </a:t>
            </a:r>
            <a:r>
              <a:rPr lang="en-US" sz="2400" b="1" dirty="0"/>
              <a:t>modular design pattern</a:t>
            </a:r>
            <a:r>
              <a:rPr lang="en-US" sz="2400" dirty="0"/>
              <a:t>. It combines </a:t>
            </a:r>
            <a:r>
              <a:rPr lang="en-US" sz="2400" b="1" dirty="0"/>
              <a:t>HTML, CSS, and TypeScript</a:t>
            </a:r>
            <a:r>
              <a:rPr lang="en-US" sz="2400" dirty="0"/>
              <a:t> to create dynamic single-page web applications.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2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8C669-E0C9-509B-AD90-B7822558A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819400"/>
            <a:ext cx="48643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5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1C70B-378F-6BF4-EB0D-346FB05B5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126EC2-CD7E-0C3A-6D05-517609627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Environment Setup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942B05-9A2A-60E3-99EC-A4A155FD883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Prerequisites</a:t>
            </a:r>
          </a:p>
          <a:p>
            <a:r>
              <a:rPr lang="en-US" sz="2400" dirty="0"/>
              <a:t>Before installing Angular, ensure the following tools are installed: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2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E943C1-5F19-09D6-C2A8-9A839689C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96677"/>
              </p:ext>
            </p:extLst>
          </p:nvPr>
        </p:nvGraphicFramePr>
        <p:xfrm>
          <a:off x="762000" y="2971800"/>
          <a:ext cx="75438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66728578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70540048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52914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Download 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61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Node.js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JavaScript runtime for Angular CLI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3"/>
                        </a:rPr>
                        <a:t>https://nodejs.org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0417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npm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Node Package Manager (comes with Node.js)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Installed automatically with Node.js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086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VS Code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Code editor (recommended)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4"/>
                        </a:rPr>
                        <a:t>https://code.visualstudio.com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04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Git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Version control (optional)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https://git-scm.com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063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000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8898</TotalTime>
  <Words>1415</Words>
  <Application>Microsoft Office PowerPoint</Application>
  <PresentationFormat>On-screen Show (4:3)</PresentationFormat>
  <Paragraphs>300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Consolas</vt:lpstr>
      <vt:lpstr>Tw Cen MT</vt:lpstr>
      <vt:lpstr>Wingdings</vt:lpstr>
      <vt:lpstr>Wingdings 2</vt:lpstr>
      <vt:lpstr>Median</vt:lpstr>
      <vt:lpstr>Custom Design</vt:lpstr>
      <vt:lpstr>Angular Overview</vt:lpstr>
      <vt:lpstr>History &amp; Evolution</vt:lpstr>
      <vt:lpstr>Key Features of Angular</vt:lpstr>
      <vt:lpstr>Key Features of Angular</vt:lpstr>
      <vt:lpstr>Advantages of Angular</vt:lpstr>
      <vt:lpstr> Angular Core Building Blocks</vt:lpstr>
      <vt:lpstr>Companies Using Angular</vt:lpstr>
      <vt:lpstr>Architecture of Angular</vt:lpstr>
      <vt:lpstr>Angular Environment Setup</vt:lpstr>
      <vt:lpstr>Step-by-Step Installation(Cont..)</vt:lpstr>
      <vt:lpstr>Step-by-Step Installation</vt:lpstr>
      <vt:lpstr>Project Structure Overview</vt:lpstr>
      <vt:lpstr>📁 Folder &amp; File Description</vt:lpstr>
      <vt:lpstr>📁 Folder &amp; File Description</vt:lpstr>
      <vt:lpstr>📁 Folder &amp; File Description</vt:lpstr>
      <vt:lpstr>Classic Angular(Pre-v17) vs Modern Angular(v17+)</vt:lpstr>
      <vt:lpstr>Classic Angular(Pre-v17) vs Modern Angular(v17+)</vt:lpstr>
      <vt:lpstr>Component Structure</vt:lpstr>
      <vt:lpstr>Component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santuparsi</dc:creator>
  <cp:lastModifiedBy>Santhosh Kumar</cp:lastModifiedBy>
  <cp:revision>426</cp:revision>
  <dcterms:created xsi:type="dcterms:W3CDTF">2006-08-16T00:00:00Z</dcterms:created>
  <dcterms:modified xsi:type="dcterms:W3CDTF">2025-07-31T18:18:13Z</dcterms:modified>
</cp:coreProperties>
</file>