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7FEC6-06E4-30C0-E56A-89D48B9DE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14465E-74C3-8491-F347-E86F1E46C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C510B-0E9A-4586-8053-624356119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3465-D792-83AE-CFEA-89E74EA794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DAC8-E9BA-4BF2-4810-C98C0498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0145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B5C3D-635D-2D03-288E-DFFF0446E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92BE5-6F2C-C7F0-BD26-C7D50EB82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17177-AC52-852B-ACBB-9A0AC58AA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270D-CB68-F1F1-DE52-8E4CE2B7A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1C39-A2B5-4A15-1D88-600A2BCF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1554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5B189-B26A-8F39-C159-4E15D677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97836-FC90-02AC-305B-FA817C1F0B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0338B9-0F63-3301-C6FD-E6809B280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BBC5-EB3E-0B05-192D-732CE0559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FEDDC-4EEF-622E-5DB7-5A4EFB9A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08749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Page Application (SPA)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Single Page Application (SPA)</a:t>
            </a:r>
            <a:r>
              <a:rPr lang="en-US" sz="2000" dirty="0"/>
              <a:t> is a </a:t>
            </a:r>
            <a:r>
              <a:rPr lang="en-US" sz="2000" b="1" dirty="0"/>
              <a:t>web application or website</a:t>
            </a:r>
            <a:r>
              <a:rPr lang="en-US" sz="2000" dirty="0"/>
              <a:t> that loads </a:t>
            </a:r>
            <a:r>
              <a:rPr lang="en-US" sz="2000" b="1" dirty="0"/>
              <a:t>a single HTML page</a:t>
            </a:r>
            <a:r>
              <a:rPr lang="en-US" sz="2000" dirty="0"/>
              <a:t> and dynamically updates the content </a:t>
            </a:r>
            <a:r>
              <a:rPr lang="en-US" sz="2000" b="1" dirty="0"/>
              <a:t>without reloading the entire page</a:t>
            </a:r>
            <a:r>
              <a:rPr lang="en-US" sz="2000" dirty="0"/>
              <a:t>.</a:t>
            </a:r>
          </a:p>
          <a:p>
            <a:r>
              <a:rPr lang="en-US" sz="2000" dirty="0"/>
              <a:t>Key Characteristics of SPA</a:t>
            </a:r>
          </a:p>
          <a:p>
            <a:endParaRPr lang="en-US" sz="2000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A1EE4A-1CAD-753E-7770-B1731AA2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42342"/>
              </p:ext>
            </p:extLst>
          </p:nvPr>
        </p:nvGraphicFramePr>
        <p:xfrm>
          <a:off x="457200" y="3124200"/>
          <a:ext cx="8308848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569933425"/>
                    </a:ext>
                  </a:extLst>
                </a:gridCol>
                <a:gridCol w="5184648">
                  <a:extLst>
                    <a:ext uri="{9D8B030D-6E8A-4147-A177-3AD203B41FA5}">
                      <a16:colId xmlns:a16="http://schemas.microsoft.com/office/drawing/2014/main" val="1010757462"/>
                    </a:ext>
                  </a:extLst>
                </a:gridCol>
              </a:tblGrid>
              <a:tr h="400656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29194"/>
                  </a:ext>
                </a:extLst>
              </a:tr>
              <a:tr h="400656">
                <a:tc>
                  <a:txBody>
                    <a:bodyPr/>
                    <a:lstStyle/>
                    <a:p>
                      <a:r>
                        <a:rPr lang="en-US"/>
                        <a:t>✅ </a:t>
                      </a:r>
                      <a:r>
                        <a:rPr lang="en-US" b="1"/>
                        <a:t>Single HTML Page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Only one main HTML file is loaded (usually index.html).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35849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r>
                        <a:rPr lang="en-US"/>
                        <a:t>🔄 </a:t>
                      </a:r>
                      <a:r>
                        <a:rPr lang="en-US" b="1"/>
                        <a:t>Dynamic Content Loading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Only parts of the page change using JavaScript (no full page reload).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046972"/>
                  </a:ext>
                </a:extLst>
              </a:tr>
              <a:tr h="400656">
                <a:tc>
                  <a:txBody>
                    <a:bodyPr/>
                    <a:lstStyle/>
                    <a:p>
                      <a:r>
                        <a:rPr lang="en-US"/>
                        <a:t>⚡ </a:t>
                      </a:r>
                      <a:r>
                        <a:rPr lang="en-US" b="1"/>
                        <a:t>Faster Navigation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Only necessary data is fetched; pages change quickly.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572744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r>
                        <a:rPr lang="en-US"/>
                        <a:t>🔁 </a:t>
                      </a:r>
                      <a:r>
                        <a:rPr lang="en-US" b="1"/>
                        <a:t>Uses AJAX &amp; APIs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Communicates with the server in the background (e.g., via REST API).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453055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r>
                        <a:rPr lang="en-US"/>
                        <a:t>🔀 </a:t>
                      </a:r>
                      <a:r>
                        <a:rPr lang="en-US" b="1"/>
                        <a:t>Client-Side Routing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Routes are handled by the JavaScript framework (like Angular Router).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3040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B5C48-C946-D065-6264-42294906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FB3D75-8658-D505-7E87-CE7113F8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Page Application (SPA)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833288-30F4-D0C8-825D-7B3AB47F45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Traditional Website vs SPA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BDCDFA-F31D-EC57-4A54-9FCBB1395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05379"/>
              </p:ext>
            </p:extLst>
          </p:nvPr>
        </p:nvGraphicFramePr>
        <p:xfrm>
          <a:off x="534924" y="2209800"/>
          <a:ext cx="8308849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480">
                  <a:extLst>
                    <a:ext uri="{9D8B030D-6E8A-4147-A177-3AD203B41FA5}">
                      <a16:colId xmlns:a16="http://schemas.microsoft.com/office/drawing/2014/main" val="2569933425"/>
                    </a:ext>
                  </a:extLst>
                </a:gridCol>
                <a:gridCol w="2270480">
                  <a:extLst>
                    <a:ext uri="{9D8B030D-6E8A-4147-A177-3AD203B41FA5}">
                      <a16:colId xmlns:a16="http://schemas.microsoft.com/office/drawing/2014/main" val="1442567320"/>
                    </a:ext>
                  </a:extLst>
                </a:gridCol>
                <a:gridCol w="3767889">
                  <a:extLst>
                    <a:ext uri="{9D8B030D-6E8A-4147-A177-3AD203B41FA5}">
                      <a16:colId xmlns:a16="http://schemas.microsoft.com/office/drawing/2014/main" val="1010757462"/>
                    </a:ext>
                  </a:extLst>
                </a:gridCol>
              </a:tblGrid>
              <a:tr h="400656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Traditional 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29194"/>
                  </a:ext>
                </a:extLst>
              </a:tr>
              <a:tr h="400656">
                <a:tc>
                  <a:txBody>
                    <a:bodyPr/>
                    <a:lstStyle/>
                    <a:p>
                      <a:r>
                        <a:rPr lang="en-US"/>
                        <a:t>Page Reload on 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35849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r>
                        <a:rPr lang="en-US"/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046972"/>
                  </a:ext>
                </a:extLst>
              </a:tr>
              <a:tr h="400656">
                <a:tc>
                  <a:txBody>
                    <a:bodyPr/>
                    <a:lstStyle/>
                    <a:p>
                      <a:r>
                        <a:rPr lang="en-US"/>
                        <a:t>Server Dependency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(for each page)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 (after initial load)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572744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r>
                        <a:rPr lang="en-US"/>
                        <a:t>User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Disjointed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Smooth and App-like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453055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r>
                        <a:rPr lang="en-US"/>
                        <a:t>SEO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Easier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extra setup (e.g., Angular Universal)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30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42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C427-F728-33A5-CFFF-3FCB13BDD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01E9D6-C3DE-FC91-C8E1-D45DC9AA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🧠 How SPA Works (Simplified Flow)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0FE6DA-9890-AAEA-BD58-4037EF627A2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Browser loads the </a:t>
            </a:r>
            <a:r>
              <a:rPr lang="en-US" sz="2000" b="1" dirty="0"/>
              <a:t>main HTML + JavaScript</a:t>
            </a:r>
            <a:r>
              <a:rPr lang="en-US" sz="2000" dirty="0"/>
              <a:t> file.</a:t>
            </a:r>
          </a:p>
          <a:p>
            <a:r>
              <a:rPr lang="en-US" sz="2000" dirty="0"/>
              <a:t>User clicks on a link.</a:t>
            </a:r>
          </a:p>
          <a:p>
            <a:r>
              <a:rPr lang="en-US" sz="2000" dirty="0"/>
              <a:t>JavaScript framework (like Angular) intercepts the request.</a:t>
            </a:r>
          </a:p>
          <a:p>
            <a:r>
              <a:rPr lang="en-US" sz="2000" dirty="0"/>
              <a:t>Only </a:t>
            </a:r>
            <a:r>
              <a:rPr lang="en-US" sz="2000" b="1" dirty="0"/>
              <a:t>part of the content is updated</a:t>
            </a:r>
            <a:r>
              <a:rPr lang="en-US" sz="2000" dirty="0"/>
              <a:t> dynamically.</a:t>
            </a:r>
          </a:p>
          <a:p>
            <a:r>
              <a:rPr lang="en-US" sz="2000" dirty="0"/>
              <a:t>Browser doesn’t reload – feels like an app.</a:t>
            </a:r>
          </a:p>
          <a:p>
            <a:r>
              <a:rPr lang="en-US" sz="2000" dirty="0"/>
              <a:t>✅ Examples of SPAs</a:t>
            </a:r>
          </a:p>
          <a:p>
            <a:r>
              <a:rPr lang="en-US" sz="2000" dirty="0"/>
              <a:t>Gmail</a:t>
            </a:r>
          </a:p>
          <a:p>
            <a:r>
              <a:rPr lang="en-US" sz="2000" dirty="0"/>
              <a:t>Facebook</a:t>
            </a:r>
          </a:p>
          <a:p>
            <a:r>
              <a:rPr lang="en-US" sz="2000" dirty="0"/>
              <a:t>Twitter</a:t>
            </a:r>
          </a:p>
          <a:p>
            <a:r>
              <a:rPr lang="en-US" sz="2000" dirty="0"/>
              <a:t>Trello</a:t>
            </a:r>
          </a:p>
          <a:p>
            <a:r>
              <a:rPr lang="en-US" sz="2000" dirty="0"/>
              <a:t>Netflix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2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5FE2A-D323-C4AF-2810-0C6DAA02D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8D783B-7042-ABC2-BF7C-ADBCF50D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🧠 How SPA Works (Simplified Flow)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28206B-A459-C5BC-7088-1871F7ABE4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🛠 Technologies Used in SPA</a:t>
            </a:r>
          </a:p>
          <a:p>
            <a:r>
              <a:rPr lang="en-US" sz="2000" dirty="0"/>
              <a:t>Frontend frameworks: </a:t>
            </a:r>
            <a:r>
              <a:rPr lang="en-US" sz="2000" b="1" dirty="0"/>
              <a:t>Angular</a:t>
            </a:r>
            <a:r>
              <a:rPr lang="en-US" sz="2000" dirty="0"/>
              <a:t>, </a:t>
            </a:r>
            <a:r>
              <a:rPr lang="en-US" sz="2000" b="1" dirty="0"/>
              <a:t>React</a:t>
            </a:r>
            <a:r>
              <a:rPr lang="en-US" sz="2000" dirty="0"/>
              <a:t>, </a:t>
            </a:r>
            <a:r>
              <a:rPr lang="en-US" sz="2000" b="1" dirty="0"/>
              <a:t>Vue.js</a:t>
            </a:r>
          </a:p>
          <a:p>
            <a:r>
              <a:rPr lang="en-US" sz="2000" dirty="0"/>
              <a:t>Backend APIs: </a:t>
            </a:r>
            <a:r>
              <a:rPr lang="en-US" sz="2000" b="1" dirty="0"/>
              <a:t>REST</a:t>
            </a:r>
            <a:r>
              <a:rPr lang="en-US" sz="2000" dirty="0"/>
              <a:t>, </a:t>
            </a:r>
            <a:r>
              <a:rPr lang="en-US" sz="2000" b="1" dirty="0" err="1"/>
              <a:t>GraphQL</a:t>
            </a:r>
            <a:endParaRPr lang="en-US" sz="2000" b="1" dirty="0"/>
          </a:p>
          <a:p>
            <a:r>
              <a:rPr lang="en-US" sz="2000" dirty="0"/>
              <a:t>Routing Libraries:Angular Router, React Router, </a:t>
            </a:r>
            <a:r>
              <a:rPr lang="en-US" sz="2000" dirty="0" err="1"/>
              <a:t>etc</a:t>
            </a:r>
            <a:endParaRPr lang="en-US" sz="20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99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8672</TotalTime>
  <Words>301</Words>
  <Application>Microsoft Office PowerPoint</Application>
  <PresentationFormat>On-screen Show (4:3)</PresentationFormat>
  <Paragraphs>68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Single Page Application (SPA)</vt:lpstr>
      <vt:lpstr>Single Page Application (SPA)</vt:lpstr>
      <vt:lpstr>🧠 How SPA Works (Simplified Flow)</vt:lpstr>
      <vt:lpstr>🧠 How SPA Works (Simplified Flow)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418</cp:revision>
  <dcterms:created xsi:type="dcterms:W3CDTF">2006-08-16T00:00:00Z</dcterms:created>
  <dcterms:modified xsi:type="dcterms:W3CDTF">2025-07-31T03:25:08Z</dcterms:modified>
</cp:coreProperties>
</file>