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320" r:id="rId3"/>
    <p:sldId id="300" r:id="rId4"/>
    <p:sldId id="296" r:id="rId5"/>
    <p:sldId id="297" r:id="rId6"/>
    <p:sldId id="301" r:id="rId7"/>
    <p:sldId id="298" r:id="rId8"/>
    <p:sldId id="313" r:id="rId9"/>
    <p:sldId id="299" r:id="rId10"/>
    <p:sldId id="314" r:id="rId11"/>
    <p:sldId id="302" r:id="rId12"/>
    <p:sldId id="315" r:id="rId13"/>
    <p:sldId id="303" r:id="rId14"/>
    <p:sldId id="305" r:id="rId15"/>
    <p:sldId id="304" r:id="rId16"/>
    <p:sldId id="307" r:id="rId17"/>
    <p:sldId id="321" r:id="rId18"/>
    <p:sldId id="306" r:id="rId19"/>
    <p:sldId id="316" r:id="rId20"/>
    <p:sldId id="308" r:id="rId21"/>
    <p:sldId id="310" r:id="rId22"/>
    <p:sldId id="317" r:id="rId23"/>
    <p:sldId id="318" r:id="rId24"/>
    <p:sldId id="311" r:id="rId25"/>
    <p:sldId id="319" r:id="rId26"/>
    <p:sldId id="323" r:id="rId27"/>
    <p:sldId id="324" r:id="rId28"/>
    <p:sldId id="325" r:id="rId29"/>
    <p:sldId id="334" r:id="rId30"/>
    <p:sldId id="326" r:id="rId31"/>
    <p:sldId id="322" r:id="rId32"/>
    <p:sldId id="327" r:id="rId33"/>
    <p:sldId id="335" r:id="rId34"/>
    <p:sldId id="328" r:id="rId35"/>
    <p:sldId id="329" r:id="rId36"/>
    <p:sldId id="330" r:id="rId37"/>
    <p:sldId id="331" r:id="rId38"/>
    <p:sldId id="332" r:id="rId39"/>
    <p:sldId id="33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5/2/2023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637463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549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695406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2764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5/2/2023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5197532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5/2/2023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37001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5/2/2023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29044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5288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651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1306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5/2/2023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91907534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5/2/2023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88985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zure/storage/blobs/storage-blob-block-blob-premiu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ntellipaat.com/blog/guide-to-azure-storage-explor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tellipaat.com/blog/nosql-database-tutorial/" TargetMode="External"/><Relationship Id="rId2" Type="http://schemas.openxmlformats.org/officeDocument/2006/relationships/hyperlink" Target="https://intellipaat.com/blog/what-is-azure-cosmos-d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intellipaat.com/blog/tutorial/microsoft-azure-tutorial/azure-blob-stor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Filesystem vs Database</a:t>
            </a:r>
          </a:p>
        </p:txBody>
      </p:sp>
      <p:sp>
        <p:nvSpPr>
          <p:cNvPr id="5" name="Content Placeholder 4"/>
          <p:cNvSpPr>
            <a:spLocks noGrp="1"/>
          </p:cNvSpPr>
          <p:nvPr>
            <p:ph sz="quarter" idx="1"/>
          </p:nvPr>
        </p:nvSpPr>
        <p:spPr/>
        <p:txBody>
          <a:bodyPr/>
          <a:lstStyle/>
          <a:p>
            <a:endParaRPr lang="en-US" dirty="0"/>
          </a:p>
          <a:p>
            <a:endParaRPr lang="en-US" dirty="0"/>
          </a:p>
          <a:p>
            <a:endParaRPr lang="en-US" dirty="0"/>
          </a:p>
          <a:p>
            <a:endParaRPr lang="en-US" dirty="0"/>
          </a:p>
          <a:p>
            <a:endParaRPr lang="en-IN" dirty="0"/>
          </a:p>
        </p:txBody>
      </p:sp>
      <p:pic>
        <p:nvPicPr>
          <p:cNvPr id="10242" name="Picture 2" descr="Storage vs Database - Azure Storage Tutorial - Edureka">
            <a:extLst>
              <a:ext uri="{FF2B5EF4-FFF2-40B4-BE49-F238E27FC236}">
                <a16:creationId xmlns:a16="http://schemas.microsoft.com/office/drawing/2014/main" id="{BAB3B39B-9C00-0FA9-79D8-8DD1153FB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325" y="1811269"/>
            <a:ext cx="6770669" cy="28074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F2D427-9728-4566-7C6F-8F7E29B89ED1}"/>
              </a:ext>
            </a:extLst>
          </p:cNvPr>
          <p:cNvSpPr txBox="1"/>
          <p:nvPr/>
        </p:nvSpPr>
        <p:spPr>
          <a:xfrm>
            <a:off x="740228" y="4843866"/>
            <a:ext cx="11223172" cy="1477328"/>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4A4A4A"/>
                </a:solidFill>
                <a:effectLst/>
                <a:latin typeface="Open Sans" panose="020B0606030504020204" pitchFamily="34" charset="0"/>
              </a:rPr>
              <a:t>File systems not only require lower processing, they are easy to access as well. </a:t>
            </a:r>
          </a:p>
          <a:p>
            <a:pPr marL="285750" indent="-285750">
              <a:buFont typeface="Wingdings" panose="05000000000000000000" pitchFamily="2" charset="2"/>
              <a:buChar char="q"/>
            </a:pPr>
            <a:r>
              <a:rPr lang="en-US" b="0" i="0" dirty="0">
                <a:solidFill>
                  <a:srgbClr val="4A4A4A"/>
                </a:solidFill>
                <a:effectLst/>
                <a:latin typeface="Open Sans" panose="020B0606030504020204" pitchFamily="34" charset="0"/>
              </a:rPr>
              <a:t>If you store images on database, you would have to do a query request to database, every time you need an image. Imagine the same case with a file system, it will not take that much processing because accessing a file is quite simple and light weight. </a:t>
            </a:r>
          </a:p>
          <a:p>
            <a:pPr marL="285750" indent="-285750">
              <a:buFont typeface="Wingdings" panose="05000000000000000000" pitchFamily="2" charset="2"/>
              <a:buChar char="q"/>
            </a:pPr>
            <a:r>
              <a:rPr lang="en-US" b="0" i="0" dirty="0">
                <a:solidFill>
                  <a:srgbClr val="4A4A4A"/>
                </a:solidFill>
                <a:effectLst/>
                <a:latin typeface="Open Sans" panose="020B0606030504020204" pitchFamily="34" charset="0"/>
              </a:rPr>
              <a:t>Also, database storage is more expensive than file system storage. </a:t>
            </a:r>
            <a:endParaRPr lang="en-US" dirty="0"/>
          </a:p>
        </p:txBody>
      </p:sp>
    </p:spTree>
    <p:extLst>
      <p:ext uri="{BB962C8B-B14F-4D97-AF65-F5344CB8AC3E}">
        <p14:creationId xmlns:p14="http://schemas.microsoft.com/office/powerpoint/2010/main" val="23082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File Storage</a:t>
            </a:r>
            <a:br>
              <a:rPr lang="en-IN" sz="2400" dirty="0"/>
            </a:br>
            <a:endParaRPr lang="en-IN" sz="2400" dirty="0"/>
          </a:p>
        </p:txBody>
      </p:sp>
      <p:sp>
        <p:nvSpPr>
          <p:cNvPr id="5" name="Content Placeholder 4"/>
          <p:cNvSpPr>
            <a:spLocks noGrp="1"/>
          </p:cNvSpPr>
          <p:nvPr>
            <p:ph sz="quarter" idx="1"/>
          </p:nvPr>
        </p:nvSpPr>
        <p:spPr/>
        <p:txBody>
          <a:bodyPr>
            <a:normAutofit fontScale="85000" lnSpcReduction="20000"/>
          </a:bodyPr>
          <a:lstStyle/>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Responsibilities of Azure file storage are:</a:t>
            </a:r>
          </a:p>
          <a:p>
            <a:pPr marL="320040" lvl="1" indent="0">
              <a:buNone/>
            </a:pPr>
            <a:r>
              <a:rPr lang="en-US" sz="15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Replacing on-premise file servers</a:t>
            </a:r>
          </a:p>
          <a:p>
            <a:pPr marL="320040" lvl="1" indent="0">
              <a:buNone/>
            </a:pPr>
            <a:r>
              <a:rPr lang="en-US" sz="15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Making lift and shift of applications easy to the cloud and offering both classic and hybrid lift and shift</a:t>
            </a:r>
          </a:p>
          <a:p>
            <a:pPr marL="320040" lvl="1" indent="0">
              <a:buNone/>
            </a:pPr>
            <a:r>
              <a:rPr lang="en-US" sz="15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Simplifying cloud development with diagnostic share, shared application settings, and Dev/Test/Debug</a:t>
            </a:r>
          </a:p>
          <a:p>
            <a:r>
              <a:rPr lang="en-US" sz="1800" b="1"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Azure File Storage Pricing</a:t>
            </a:r>
          </a:p>
          <a:p>
            <a:r>
              <a:rPr lang="en-US" sz="1800" b="1"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The pricing is with respect to the LRA redundancy option.</a:t>
            </a:r>
          </a:p>
          <a:p>
            <a:r>
              <a:rPr lang="en-US" sz="1800" b="1"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Data Storage Pricing (in Rupees):</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			Premium	                    Standard</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GiB/month		9.518/used GiB	3.966/used GiB</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Snapshots GiB/month	7.932/used GiB	3.966/used GiB</a:t>
            </a:r>
          </a:p>
          <a:p>
            <a:r>
              <a:rPr lang="en-US" sz="1800" b="1"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Operations and Data Transfer Pricing (in Rupees):</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					Standard	Premium</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Put and Create Container Operations		0.9915	Free</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List Operations (per 10,000)			0.9915	Free</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Other operations, except Delete, (free) per 10,000	0.0992	Free</a:t>
            </a:r>
          </a:p>
          <a:p>
            <a:r>
              <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Geo-replication Data Transfer (per GiB)		NA	Free</a:t>
            </a: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217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Disk Storage</a:t>
            </a:r>
          </a:p>
        </p:txBody>
      </p:sp>
      <p:sp>
        <p:nvSpPr>
          <p:cNvPr id="5" name="Content Placeholder 4"/>
          <p:cNvSpPr>
            <a:spLocks noGrp="1"/>
          </p:cNvSpPr>
          <p:nvPr>
            <p:ph sz="quarter" idx="1"/>
          </p:nvPr>
        </p:nvSpPr>
        <p:spPr/>
        <p:txBody>
          <a:bodyPr>
            <a:normAutofit/>
          </a:bodyPr>
          <a:lstStyle/>
          <a:p>
            <a:pPr marL="0" marR="0">
              <a:lnSpc>
                <a:spcPct val="107000"/>
              </a:lnSpc>
              <a:spcBef>
                <a:spcPts val="0"/>
              </a:spcBef>
              <a:spcAft>
                <a:spcPts val="800"/>
              </a:spcAft>
            </a:pPr>
            <a:r>
              <a:rPr lang="en-US"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Azure Disk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3A3A3A"/>
                </a:solidFill>
                <a:effectLst/>
                <a:latin typeface="Open Sans" panose="020B0606030504020204" pitchFamily="34" charset="0"/>
                <a:ea typeface="Times New Roman" panose="02020603050405020304" pitchFamily="18" charset="0"/>
              </a:rPr>
              <a:t>Azure Managed Disk is a virtual hard disk which is mostly like a physical disk that is virtualized.</a:t>
            </a:r>
            <a:endParaRPr lang="en-US" sz="1800" dirty="0">
              <a:solidFill>
                <a:srgbClr val="171717"/>
              </a:solidFill>
              <a:effectLst/>
              <a:latin typeface="Segoe UI" panose="020B0502040204020203" pitchFamily="34" charset="0"/>
              <a:ea typeface="Times New Roman" panose="02020603050405020304" pitchFamily="18" charset="0"/>
            </a:endParaRPr>
          </a:p>
          <a:p>
            <a:r>
              <a:rPr lang="en-US" sz="1800" dirty="0">
                <a:solidFill>
                  <a:srgbClr val="171717"/>
                </a:solidFill>
                <a:effectLst/>
                <a:latin typeface="Segoe UI" panose="020B0502040204020203" pitchFamily="34" charset="0"/>
                <a:ea typeface="Times New Roman" panose="02020603050405020304" pitchFamily="18" charset="0"/>
              </a:rPr>
              <a:t>Allows data to be persistently stored and accessed from an attached virtual hard disk.</a:t>
            </a:r>
          </a:p>
          <a:p>
            <a:pPr marL="0" marR="0" algn="just">
              <a:lnSpc>
                <a:spcPts val="2100"/>
              </a:lnSpc>
              <a:spcBef>
                <a:spcPts val="1200"/>
              </a:spcBef>
              <a:spcAft>
                <a:spcPts val="0"/>
              </a:spcAft>
            </a:pP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Disk Storage is further divided into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100"/>
              </a:lnSpc>
              <a:spcBef>
                <a:spcPts val="0"/>
              </a:spcBef>
              <a:spcAft>
                <a:spcPts val="800"/>
              </a:spcAft>
              <a:buSzPts val="1000"/>
              <a:buFont typeface="Symbol" panose="05050102010706020507" pitchFamily="18" charset="2"/>
              <a:buChar char=""/>
              <a:tabLst>
                <a:tab pos="457200" algn="l"/>
              </a:tabLst>
            </a:pP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Managed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100"/>
              </a:lnSpc>
              <a:spcBef>
                <a:spcPts val="0"/>
              </a:spcBef>
              <a:spcAft>
                <a:spcPts val="800"/>
              </a:spcAft>
              <a:buSzPts val="1000"/>
              <a:buFont typeface="Symbol" panose="05050102010706020507" pitchFamily="18" charset="2"/>
              <a:buChar char=""/>
              <a:tabLst>
                <a:tab pos="457200" algn="l"/>
              </a:tabLst>
            </a:pP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Unmanaged</a:t>
            </a:r>
            <a:endParaRPr lang="en-US" sz="1800" dirty="0">
              <a:solidFill>
                <a:srgbClr val="171717"/>
              </a:solidFill>
              <a:latin typeface="Segoe UI" panose="020B0502040204020203" pitchFamily="34" charset="0"/>
              <a:ea typeface="Times New Roman" panose="02020603050405020304" pitchFamily="18" charset="0"/>
            </a:endParaRPr>
          </a:p>
          <a:p>
            <a:r>
              <a:rPr lang="en-US" sz="1800" b="1"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rPr>
              <a:t>When to use:</a:t>
            </a:r>
          </a:p>
          <a:p>
            <a:r>
              <a:rPr lang="en-US" sz="1800" dirty="0">
                <a:solidFill>
                  <a:srgbClr val="171717"/>
                </a:solidFill>
                <a:effectLst/>
                <a:latin typeface="Segoe UI" panose="020B0502040204020203" pitchFamily="34" charset="0"/>
                <a:ea typeface="Times New Roman" panose="02020603050405020304" pitchFamily="18" charset="0"/>
              </a:rPr>
              <a:t>You want to store data that is not required to be accessed from outside the virtual machine to which the disk is attached.</a:t>
            </a:r>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7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Disk Storage Pricing</a:t>
            </a:r>
          </a:p>
        </p:txBody>
      </p:sp>
      <p:sp>
        <p:nvSpPr>
          <p:cNvPr id="5" name="Content Placeholder 4"/>
          <p:cNvSpPr>
            <a:spLocks noGrp="1"/>
          </p:cNvSpPr>
          <p:nvPr>
            <p:ph sz="quarter" idx="1"/>
          </p:nvPr>
        </p:nvSpPr>
        <p:spPr/>
        <p:txBody>
          <a:bodyPr>
            <a:norm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There are four types of managed disks:</a:t>
            </a:r>
          </a:p>
          <a:p>
            <a:r>
              <a:rPr lang="en-US" sz="1800" dirty="0">
                <a:latin typeface="Calibri" panose="020F0502020204030204" pitchFamily="34" charset="0"/>
                <a:ea typeface="Calibri" panose="020F0502020204030204" pitchFamily="34" charset="0"/>
                <a:cs typeface="Times New Roman" panose="02020603050405020304" pitchFamily="18" charset="0"/>
              </a:rPr>
              <a:t>Ultra SSD Managed Disks</a:t>
            </a:r>
          </a:p>
          <a:p>
            <a:r>
              <a:rPr lang="en-US" sz="1800" dirty="0">
                <a:latin typeface="Calibri" panose="020F0502020204030204" pitchFamily="34" charset="0"/>
                <a:ea typeface="Calibri" panose="020F0502020204030204" pitchFamily="34" charset="0"/>
                <a:cs typeface="Times New Roman" panose="02020603050405020304" pitchFamily="18" charset="0"/>
              </a:rPr>
              <a:t>Premium SSD Managed Disks</a:t>
            </a:r>
          </a:p>
          <a:p>
            <a:r>
              <a:rPr lang="en-US" sz="1800" dirty="0">
                <a:latin typeface="Calibri" panose="020F0502020204030204" pitchFamily="34" charset="0"/>
                <a:ea typeface="Calibri" panose="020F0502020204030204" pitchFamily="34" charset="0"/>
                <a:cs typeface="Times New Roman" panose="02020603050405020304" pitchFamily="18" charset="0"/>
              </a:rPr>
              <a:t>Standard SSD Managed Disks</a:t>
            </a:r>
          </a:p>
          <a:p>
            <a:r>
              <a:rPr lang="en-US" sz="1800" dirty="0">
                <a:latin typeface="Calibri" panose="020F0502020204030204" pitchFamily="34" charset="0"/>
                <a:ea typeface="Calibri" panose="020F0502020204030204" pitchFamily="34" charset="0"/>
                <a:cs typeface="Times New Roman" panose="02020603050405020304" pitchFamily="18" charset="0"/>
              </a:rPr>
              <a:t>Standard HDD Managed Disks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4842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Storage account overview</a:t>
            </a:r>
          </a:p>
        </p:txBody>
      </p:sp>
      <p:sp>
        <p:nvSpPr>
          <p:cNvPr id="5" name="Content Placeholder 4"/>
          <p:cNvSpPr>
            <a:spLocks noGrp="1"/>
          </p:cNvSpPr>
          <p:nvPr>
            <p:ph sz="quarter" idx="1"/>
          </p:nvPr>
        </p:nvSpPr>
        <p:spPr/>
        <p:txBody>
          <a:bodyPr>
            <a:normAutofit/>
          </a:bodyPr>
          <a:lstStyle/>
          <a:p>
            <a:r>
              <a:rPr lang="en-US"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An Azure storage account contains all of your Azure Storage data objects, including blobs, file shares, queues, tables, and disks.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The storage account provides a unique namespace for your Azure Storage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That's accessible from anywhere in the world over HTTP or HTTPS.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Data in your storage account is durable and highly available, secure, and massively scalable.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0464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Storage account Types</a:t>
            </a:r>
          </a:p>
        </p:txBody>
      </p:sp>
      <p:sp>
        <p:nvSpPr>
          <p:cNvPr id="5" name="Content Placeholder 4"/>
          <p:cNvSpPr>
            <a:spLocks noGrp="1"/>
          </p:cNvSpPr>
          <p:nvPr>
            <p:ph sz="quarter" idx="1"/>
          </p:nvPr>
        </p:nvSpPr>
        <p:spPr/>
        <p:txBody>
          <a:bodyPr>
            <a:normAutofit/>
          </a:bodyPr>
          <a:lstStyle/>
          <a:p>
            <a:r>
              <a:rPr lang="en-US"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Azure Storage offers several types of storage accounts. Each type supports different features and has its own pricing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The following table describes the types of storage accounts recommended by Microsoft for most scenarios.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48B1C144-BE90-4C15-55C5-FDDD00D737DC}"/>
              </a:ext>
            </a:extLst>
          </p:cNvPr>
          <p:cNvGraphicFramePr>
            <a:graphicFrameLocks noGrp="1"/>
          </p:cNvGraphicFramePr>
          <p:nvPr/>
        </p:nvGraphicFramePr>
        <p:xfrm>
          <a:off x="647272" y="2701734"/>
          <a:ext cx="11270752" cy="3699066"/>
        </p:xfrm>
        <a:graphic>
          <a:graphicData uri="http://schemas.openxmlformats.org/drawingml/2006/table">
            <a:tbl>
              <a:tblPr firstRow="1" firstCol="1" bandRow="1">
                <a:tableStyleId>{5C22544A-7EE6-4342-B048-85BDC9FD1C3A}</a:tableStyleId>
              </a:tblPr>
              <a:tblGrid>
                <a:gridCol w="2817688">
                  <a:extLst>
                    <a:ext uri="{9D8B030D-6E8A-4147-A177-3AD203B41FA5}">
                      <a16:colId xmlns:a16="http://schemas.microsoft.com/office/drawing/2014/main" val="2923646654"/>
                    </a:ext>
                  </a:extLst>
                </a:gridCol>
                <a:gridCol w="2817688">
                  <a:extLst>
                    <a:ext uri="{9D8B030D-6E8A-4147-A177-3AD203B41FA5}">
                      <a16:colId xmlns:a16="http://schemas.microsoft.com/office/drawing/2014/main" val="2067368148"/>
                    </a:ext>
                  </a:extLst>
                </a:gridCol>
                <a:gridCol w="2817688">
                  <a:extLst>
                    <a:ext uri="{9D8B030D-6E8A-4147-A177-3AD203B41FA5}">
                      <a16:colId xmlns:a16="http://schemas.microsoft.com/office/drawing/2014/main" val="1607828388"/>
                    </a:ext>
                  </a:extLst>
                </a:gridCol>
                <a:gridCol w="2817688">
                  <a:extLst>
                    <a:ext uri="{9D8B030D-6E8A-4147-A177-3AD203B41FA5}">
                      <a16:colId xmlns:a16="http://schemas.microsoft.com/office/drawing/2014/main" val="3734468830"/>
                    </a:ext>
                  </a:extLst>
                </a:gridCol>
              </a:tblGrid>
              <a:tr h="534447">
                <a:tc>
                  <a:txBody>
                    <a:bodyPr/>
                    <a:lstStyle/>
                    <a:p>
                      <a:pPr marL="0" marR="0">
                        <a:lnSpc>
                          <a:spcPct val="107000"/>
                        </a:lnSpc>
                        <a:spcBef>
                          <a:spcPts val="0"/>
                        </a:spcBef>
                        <a:spcAft>
                          <a:spcPts val="0"/>
                        </a:spcAft>
                      </a:pPr>
                      <a:r>
                        <a:rPr lang="en-US" sz="1800">
                          <a:effectLst/>
                        </a:rPr>
                        <a:t>Type of storage account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effectLst/>
                        </a:rPr>
                        <a:t>Supported storage services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effectLst/>
                        </a:rPr>
                        <a:t>Redundancy options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dirty="0">
                          <a:effectLst/>
                        </a:rPr>
                        <a:t>Usage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96832233"/>
                  </a:ext>
                </a:extLst>
              </a:tr>
              <a:tr h="3164619">
                <a:tc>
                  <a:txBody>
                    <a:bodyPr/>
                    <a:lstStyle/>
                    <a:p>
                      <a:pPr marL="0" marR="0">
                        <a:lnSpc>
                          <a:spcPct val="107000"/>
                        </a:lnSpc>
                        <a:spcBef>
                          <a:spcPts val="0"/>
                        </a:spcBef>
                        <a:spcAft>
                          <a:spcPts val="0"/>
                        </a:spcAft>
                      </a:pPr>
                      <a:r>
                        <a:rPr lang="en-US" sz="1800" dirty="0">
                          <a:effectLst/>
                        </a:rPr>
                        <a:t>Standard general-purpose v2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effectLst/>
                        </a:rPr>
                        <a:t>Blob Storage (including Data Lake Storage</a:t>
                      </a:r>
                      <a:r>
                        <a:rPr lang="en-US" sz="1800" baseline="30000">
                          <a:effectLst/>
                        </a:rPr>
                        <a:t>1</a:t>
                      </a:r>
                      <a:r>
                        <a:rPr lang="en-US" sz="1800">
                          <a:effectLst/>
                        </a:rPr>
                        <a:t>), Queue Storage, Table Storage, and Azure Files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dirty="0">
                          <a:effectLst/>
                        </a:rPr>
                        <a:t>Locally redundant storage (LRS) / geo-redundant storage (GRS) / read-access geo-redundant storage (RA-GRS)</a:t>
                      </a:r>
                      <a:br>
                        <a:rPr lang="en-US" sz="1800" dirty="0">
                          <a:effectLst/>
                        </a:rPr>
                      </a:br>
                      <a:br>
                        <a:rPr lang="en-US" sz="1800" dirty="0">
                          <a:effectLst/>
                        </a:rPr>
                      </a:br>
                      <a:r>
                        <a:rPr lang="en-US" sz="1800" dirty="0">
                          <a:effectLst/>
                        </a:rPr>
                        <a:t>Zone-redundant storage (ZRS) / geo-zone-redundant storage (GZRS) / read-access geo-zone-redundant storage (RA-GZRS)</a:t>
                      </a:r>
                      <a:r>
                        <a:rPr lang="en-US" sz="1800" baseline="300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dirty="0">
                          <a:effectLst/>
                        </a:rPr>
                        <a:t>Standard storage account type for blobs, file shares, queues, and tables. Recommended for most scenarios using Azure Storage. If you want support for network file system (NFS) in Azure Files, use the premium file shares account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581326203"/>
                  </a:ext>
                </a:extLst>
              </a:tr>
            </a:tbl>
          </a:graphicData>
        </a:graphic>
      </p:graphicFrame>
    </p:spTree>
    <p:extLst>
      <p:ext uri="{BB962C8B-B14F-4D97-AF65-F5344CB8AC3E}">
        <p14:creationId xmlns:p14="http://schemas.microsoft.com/office/powerpoint/2010/main" val="11783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Storage account Types</a:t>
            </a:r>
          </a:p>
        </p:txBody>
      </p:sp>
      <p:sp>
        <p:nvSpPr>
          <p:cNvPr id="5" name="Content Placeholder 4"/>
          <p:cNvSpPr>
            <a:spLocks noGrp="1"/>
          </p:cNvSpPr>
          <p:nvPr>
            <p:ph sz="quarter" idx="1"/>
          </p:nvPr>
        </p:nvSpPr>
        <p:spPr/>
        <p:txBody>
          <a:bodyPr>
            <a:normAutofit/>
          </a:bodyPr>
          <a:lstStyle/>
          <a:p>
            <a:endParaRPr lang="en-IN" sz="1800" dirty="0">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48B1C144-BE90-4C15-55C5-FDDD00D737DC}"/>
              </a:ext>
            </a:extLst>
          </p:cNvPr>
          <p:cNvGraphicFramePr>
            <a:graphicFrameLocks noGrp="1"/>
          </p:cNvGraphicFramePr>
          <p:nvPr>
            <p:extLst>
              <p:ext uri="{D42A27DB-BD31-4B8C-83A1-F6EECF244321}">
                <p14:modId xmlns:p14="http://schemas.microsoft.com/office/powerpoint/2010/main" val="1585203875"/>
              </p:ext>
            </p:extLst>
          </p:nvPr>
        </p:nvGraphicFramePr>
        <p:xfrm>
          <a:off x="816864" y="1600200"/>
          <a:ext cx="10871200" cy="6051424"/>
        </p:xfrm>
        <a:graphic>
          <a:graphicData uri="http://schemas.openxmlformats.org/drawingml/2006/table">
            <a:tbl>
              <a:tblPr firstRow="1" firstCol="1" bandRow="1">
                <a:tableStyleId>{5C22544A-7EE6-4342-B048-85BDC9FD1C3A}</a:tableStyleId>
              </a:tblPr>
              <a:tblGrid>
                <a:gridCol w="2717800">
                  <a:extLst>
                    <a:ext uri="{9D8B030D-6E8A-4147-A177-3AD203B41FA5}">
                      <a16:colId xmlns:a16="http://schemas.microsoft.com/office/drawing/2014/main" val="2923646654"/>
                    </a:ext>
                  </a:extLst>
                </a:gridCol>
                <a:gridCol w="2717800">
                  <a:extLst>
                    <a:ext uri="{9D8B030D-6E8A-4147-A177-3AD203B41FA5}">
                      <a16:colId xmlns:a16="http://schemas.microsoft.com/office/drawing/2014/main" val="2067368148"/>
                    </a:ext>
                  </a:extLst>
                </a:gridCol>
                <a:gridCol w="2090152">
                  <a:extLst>
                    <a:ext uri="{9D8B030D-6E8A-4147-A177-3AD203B41FA5}">
                      <a16:colId xmlns:a16="http://schemas.microsoft.com/office/drawing/2014/main" val="1607828388"/>
                    </a:ext>
                  </a:extLst>
                </a:gridCol>
                <a:gridCol w="3345448">
                  <a:extLst>
                    <a:ext uri="{9D8B030D-6E8A-4147-A177-3AD203B41FA5}">
                      <a16:colId xmlns:a16="http://schemas.microsoft.com/office/drawing/2014/main" val="3734468830"/>
                    </a:ext>
                  </a:extLst>
                </a:gridCol>
              </a:tblGrid>
              <a:tr h="534447">
                <a:tc>
                  <a:txBody>
                    <a:bodyPr/>
                    <a:lstStyle/>
                    <a:p>
                      <a:pPr marL="0" marR="0">
                        <a:lnSpc>
                          <a:spcPct val="107000"/>
                        </a:lnSpc>
                        <a:spcBef>
                          <a:spcPts val="0"/>
                        </a:spcBef>
                        <a:spcAft>
                          <a:spcPts val="0"/>
                        </a:spcAft>
                      </a:pPr>
                      <a:r>
                        <a:rPr lang="en-US" sz="1800">
                          <a:effectLst/>
                          <a:latin typeface="+mn-lt"/>
                        </a:rPr>
                        <a:t>Type of storage account</a:t>
                      </a:r>
                      <a:endParaRPr lang="en-US" sz="180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effectLst/>
                          <a:latin typeface="+mn-lt"/>
                        </a:rPr>
                        <a:t>Supported storage services</a:t>
                      </a:r>
                      <a:endParaRPr lang="en-US" sz="180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effectLst/>
                          <a:latin typeface="+mn-lt"/>
                        </a:rPr>
                        <a:t>Redundancy options</a:t>
                      </a:r>
                      <a:endParaRPr lang="en-US" sz="180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dirty="0">
                          <a:effectLst/>
                          <a:latin typeface="+mn-lt"/>
                        </a:rPr>
                        <a:t>Usage</a:t>
                      </a:r>
                      <a:endParaRPr lang="en-US" sz="1800" dirty="0">
                        <a:effectLst/>
                        <a:latin typeface="+mn-lt"/>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96832233"/>
                  </a:ext>
                </a:extLst>
              </a:tr>
              <a:tr h="1941994">
                <a:tc>
                  <a:txBody>
                    <a:bodyPr/>
                    <a:lstStyle/>
                    <a:p>
                      <a:pPr marL="0" marR="0">
                        <a:lnSpc>
                          <a:spcPct val="107000"/>
                        </a:lnSpc>
                        <a:spcBef>
                          <a:spcPts val="0"/>
                        </a:spcBef>
                        <a:spcAft>
                          <a:spcPts val="0"/>
                        </a:spcAft>
                      </a:pPr>
                      <a:r>
                        <a:rPr lang="en-US" sz="1800" dirty="0">
                          <a:solidFill>
                            <a:srgbClr val="171717"/>
                          </a:solidFill>
                          <a:effectLst/>
                          <a:latin typeface="+mn-lt"/>
                          <a:ea typeface="Times New Roman" panose="02020603050405020304" pitchFamily="18" charset="0"/>
                          <a:cs typeface="Calibri" panose="020F0502020204030204" pitchFamily="34" charset="0"/>
                        </a:rPr>
                        <a:t>Premium block blobs</a:t>
                      </a:r>
                      <a:r>
                        <a:rPr lang="en-US" sz="1800" baseline="30000" dirty="0">
                          <a:solidFill>
                            <a:srgbClr val="171717"/>
                          </a:solidFill>
                          <a:effectLst/>
                          <a:latin typeface="+mn-lt"/>
                          <a:ea typeface="Times New Roman" panose="02020603050405020304" pitchFamily="18" charset="0"/>
                          <a:cs typeface="Calibri" panose="020F0502020204030204" pitchFamily="34" charset="0"/>
                        </a:rPr>
                        <a:t>3</a:t>
                      </a:r>
                      <a:endParaRPr lang="en-US" sz="1800" dirty="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solidFill>
                            <a:srgbClr val="171717"/>
                          </a:solidFill>
                          <a:effectLst/>
                          <a:latin typeface="+mn-lt"/>
                          <a:ea typeface="Times New Roman" panose="02020603050405020304" pitchFamily="18" charset="0"/>
                          <a:cs typeface="Calibri" panose="020F0502020204030204" pitchFamily="34" charset="0"/>
                        </a:rPr>
                        <a:t>Blob Storage (including Data Lake Storage</a:t>
                      </a:r>
                      <a:r>
                        <a:rPr lang="en-US" sz="1800" baseline="30000">
                          <a:solidFill>
                            <a:srgbClr val="171717"/>
                          </a:solidFill>
                          <a:effectLst/>
                          <a:latin typeface="+mn-lt"/>
                          <a:ea typeface="Times New Roman" panose="02020603050405020304" pitchFamily="18" charset="0"/>
                          <a:cs typeface="Calibri" panose="020F0502020204030204" pitchFamily="34" charset="0"/>
                        </a:rPr>
                        <a:t>1</a:t>
                      </a:r>
                      <a:r>
                        <a:rPr lang="en-US" sz="1800">
                          <a:solidFill>
                            <a:srgbClr val="171717"/>
                          </a:solidFill>
                          <a:effectLst/>
                          <a:latin typeface="+mn-lt"/>
                          <a:ea typeface="Times New Roman" panose="02020603050405020304" pitchFamily="18" charset="0"/>
                          <a:cs typeface="Calibri" panose="020F0502020204030204" pitchFamily="34" charset="0"/>
                        </a:rPr>
                        <a:t>)</a:t>
                      </a:r>
                      <a:endParaRPr lang="en-US" sz="180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solidFill>
                            <a:srgbClr val="171717"/>
                          </a:solidFill>
                          <a:effectLst/>
                          <a:latin typeface="+mn-lt"/>
                          <a:ea typeface="Times New Roman" panose="02020603050405020304" pitchFamily="18" charset="0"/>
                          <a:cs typeface="Calibri" panose="020F0502020204030204" pitchFamily="34" charset="0"/>
                        </a:rPr>
                        <a:t>LRS</a:t>
                      </a:r>
                      <a:br>
                        <a:rPr lang="en-US" sz="1800">
                          <a:solidFill>
                            <a:srgbClr val="171717"/>
                          </a:solidFill>
                          <a:effectLst/>
                          <a:latin typeface="+mn-lt"/>
                          <a:ea typeface="Times New Roman" panose="02020603050405020304" pitchFamily="18" charset="0"/>
                          <a:cs typeface="Calibri" panose="020F0502020204030204" pitchFamily="34" charset="0"/>
                        </a:rPr>
                      </a:br>
                      <a:br>
                        <a:rPr lang="en-US" sz="1800">
                          <a:solidFill>
                            <a:srgbClr val="171717"/>
                          </a:solidFill>
                          <a:effectLst/>
                          <a:latin typeface="+mn-lt"/>
                          <a:ea typeface="Times New Roman" panose="02020603050405020304" pitchFamily="18" charset="0"/>
                          <a:cs typeface="Calibri" panose="020F0502020204030204" pitchFamily="34" charset="0"/>
                        </a:rPr>
                      </a:br>
                      <a:r>
                        <a:rPr lang="en-US" sz="1800">
                          <a:solidFill>
                            <a:srgbClr val="171717"/>
                          </a:solidFill>
                          <a:effectLst/>
                          <a:latin typeface="+mn-lt"/>
                          <a:ea typeface="Times New Roman" panose="02020603050405020304" pitchFamily="18" charset="0"/>
                          <a:cs typeface="Calibri" panose="020F0502020204030204" pitchFamily="34" charset="0"/>
                        </a:rPr>
                        <a:t>ZRS</a:t>
                      </a:r>
                      <a:r>
                        <a:rPr lang="en-US" sz="1800" baseline="30000">
                          <a:solidFill>
                            <a:srgbClr val="171717"/>
                          </a:solidFill>
                          <a:effectLst/>
                          <a:latin typeface="+mn-lt"/>
                          <a:ea typeface="Times New Roman" panose="02020603050405020304" pitchFamily="18" charset="0"/>
                          <a:cs typeface="Calibri" panose="020F0502020204030204" pitchFamily="34" charset="0"/>
                        </a:rPr>
                        <a:t>2</a:t>
                      </a:r>
                      <a:endParaRPr lang="en-US" sz="180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a:solidFill>
                            <a:srgbClr val="171717"/>
                          </a:solidFill>
                          <a:effectLst/>
                          <a:latin typeface="+mn-lt"/>
                          <a:ea typeface="Times New Roman" panose="02020603050405020304" pitchFamily="18" charset="0"/>
                          <a:cs typeface="Calibri" panose="020F0502020204030204" pitchFamily="34" charset="0"/>
                        </a:rPr>
                        <a:t>Premium storage account type for block blobs and append blobs. Recommended for scenarios with high transaction rates or that use smaller objects or require consistently low storage latency. </a:t>
                      </a:r>
                      <a:r>
                        <a:rPr lang="en-US" sz="1800" u="sng">
                          <a:solidFill>
                            <a:srgbClr val="0000FF"/>
                          </a:solidFill>
                          <a:effectLst/>
                          <a:latin typeface="+mn-lt"/>
                          <a:ea typeface="Times New Roman" panose="02020603050405020304" pitchFamily="18" charset="0"/>
                          <a:cs typeface="Calibri" panose="020F0502020204030204" pitchFamily="34" charset="0"/>
                          <a:hlinkClick r:id="rId2"/>
                        </a:rPr>
                        <a:t>Learn more about example workloads.</a:t>
                      </a:r>
                      <a:endParaRPr lang="en-US" sz="1800">
                        <a:effectLst/>
                        <a:latin typeface="+mn-lt"/>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581326203"/>
                  </a:ext>
                </a:extLst>
              </a:tr>
              <a:tr h="3164619">
                <a:tc>
                  <a:txBody>
                    <a:bodyPr/>
                    <a:lstStyle/>
                    <a:p>
                      <a:pPr marL="0" marR="0">
                        <a:lnSpc>
                          <a:spcPct val="107000"/>
                        </a:lnSpc>
                        <a:spcBef>
                          <a:spcPts val="0"/>
                        </a:spcBef>
                        <a:spcAft>
                          <a:spcPts val="0"/>
                        </a:spcAft>
                      </a:pPr>
                      <a:r>
                        <a:rPr lang="en-US" sz="1800">
                          <a:solidFill>
                            <a:srgbClr val="171717"/>
                          </a:solidFill>
                          <a:effectLst/>
                          <a:latin typeface="+mn-lt"/>
                          <a:ea typeface="Times New Roman" panose="02020603050405020304" pitchFamily="18" charset="0"/>
                          <a:cs typeface="Calibri" panose="020F0502020204030204" pitchFamily="34" charset="0"/>
                        </a:rPr>
                        <a:t>Premium file shares</a:t>
                      </a:r>
                      <a:r>
                        <a:rPr lang="en-US" sz="1800" baseline="30000">
                          <a:solidFill>
                            <a:srgbClr val="171717"/>
                          </a:solidFill>
                          <a:effectLst/>
                          <a:latin typeface="+mn-lt"/>
                          <a:ea typeface="Times New Roman" panose="02020603050405020304" pitchFamily="18" charset="0"/>
                          <a:cs typeface="Calibri" panose="020F0502020204030204" pitchFamily="34" charset="0"/>
                        </a:rPr>
                        <a:t>3</a:t>
                      </a:r>
                      <a:endParaRPr lang="en-US" sz="180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dirty="0">
                          <a:solidFill>
                            <a:srgbClr val="171717"/>
                          </a:solidFill>
                          <a:effectLst/>
                          <a:latin typeface="+mn-lt"/>
                          <a:ea typeface="Times New Roman" panose="02020603050405020304" pitchFamily="18" charset="0"/>
                          <a:cs typeface="Calibri" panose="020F0502020204030204" pitchFamily="34" charset="0"/>
                        </a:rPr>
                        <a:t>Azure Files</a:t>
                      </a:r>
                      <a:endParaRPr lang="en-US" sz="1800" dirty="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dirty="0">
                          <a:solidFill>
                            <a:srgbClr val="171717"/>
                          </a:solidFill>
                          <a:effectLst/>
                          <a:latin typeface="+mn-lt"/>
                          <a:ea typeface="Times New Roman" panose="02020603050405020304" pitchFamily="18" charset="0"/>
                          <a:cs typeface="Calibri" panose="020F0502020204030204" pitchFamily="34" charset="0"/>
                        </a:rPr>
                        <a:t>LRS</a:t>
                      </a:r>
                      <a:br>
                        <a:rPr lang="en-US" sz="1800" dirty="0">
                          <a:solidFill>
                            <a:srgbClr val="171717"/>
                          </a:solidFill>
                          <a:effectLst/>
                          <a:latin typeface="+mn-lt"/>
                          <a:ea typeface="Times New Roman" panose="02020603050405020304" pitchFamily="18" charset="0"/>
                          <a:cs typeface="Calibri" panose="020F0502020204030204" pitchFamily="34" charset="0"/>
                        </a:rPr>
                      </a:br>
                      <a:br>
                        <a:rPr lang="en-US" sz="1800" dirty="0">
                          <a:solidFill>
                            <a:srgbClr val="171717"/>
                          </a:solidFill>
                          <a:effectLst/>
                          <a:latin typeface="+mn-lt"/>
                          <a:ea typeface="Times New Roman" panose="02020603050405020304" pitchFamily="18" charset="0"/>
                          <a:cs typeface="Calibri" panose="020F0502020204030204" pitchFamily="34" charset="0"/>
                        </a:rPr>
                      </a:br>
                      <a:r>
                        <a:rPr lang="en-US" sz="1800" dirty="0">
                          <a:solidFill>
                            <a:srgbClr val="171717"/>
                          </a:solidFill>
                          <a:effectLst/>
                          <a:latin typeface="+mn-lt"/>
                          <a:ea typeface="Times New Roman" panose="02020603050405020304" pitchFamily="18" charset="0"/>
                          <a:cs typeface="Calibri" panose="020F0502020204030204" pitchFamily="34" charset="0"/>
                        </a:rPr>
                        <a:t>ZRS</a:t>
                      </a:r>
                      <a:r>
                        <a:rPr lang="en-US" sz="1800" baseline="30000" dirty="0">
                          <a:solidFill>
                            <a:srgbClr val="171717"/>
                          </a:solidFill>
                          <a:effectLst/>
                          <a:latin typeface="+mn-lt"/>
                          <a:ea typeface="Times New Roman" panose="02020603050405020304" pitchFamily="18" charset="0"/>
                          <a:cs typeface="Calibri" panose="020F0502020204030204" pitchFamily="34" charset="0"/>
                        </a:rPr>
                        <a:t>2</a:t>
                      </a:r>
                      <a:endParaRPr lang="en-US" sz="1800" dirty="0">
                        <a:effectLst/>
                        <a:latin typeface="+mn-lt"/>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800" dirty="0">
                          <a:solidFill>
                            <a:srgbClr val="171717"/>
                          </a:solidFill>
                          <a:effectLst/>
                          <a:latin typeface="+mn-lt"/>
                          <a:ea typeface="Times New Roman" panose="02020603050405020304" pitchFamily="18" charset="0"/>
                          <a:cs typeface="Calibri" panose="020F0502020204030204" pitchFamily="34" charset="0"/>
                        </a:rPr>
                        <a:t>Premium storage account type for file shares only. Recommended for enterprise or high-performance scale applications. Use this account type if you want a storage account that supports both Server Message Block (SMB) and NFS file shares.</a:t>
                      </a:r>
                      <a:endParaRPr lang="en-US" sz="1800" dirty="0">
                        <a:effectLst/>
                        <a:latin typeface="+mn-lt"/>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81723274"/>
                  </a:ext>
                </a:extLst>
              </a:tr>
            </a:tbl>
          </a:graphicData>
        </a:graphic>
      </p:graphicFrame>
    </p:spTree>
    <p:extLst>
      <p:ext uri="{BB962C8B-B14F-4D97-AF65-F5344CB8AC3E}">
        <p14:creationId xmlns:p14="http://schemas.microsoft.com/office/powerpoint/2010/main" val="124356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Performance Tiers In Storage Account</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Standard</a:t>
            </a:r>
          </a:p>
          <a:p>
            <a:r>
              <a:rPr lang="en-US" sz="1800" dirty="0">
                <a:latin typeface="Calibri" panose="020F0502020204030204" pitchFamily="34" charset="0"/>
                <a:ea typeface="Calibri" panose="020F0502020204030204" pitchFamily="34" charset="0"/>
                <a:cs typeface="Times New Roman" panose="02020603050405020304" pitchFamily="18" charset="0"/>
              </a:rPr>
              <a:t>Standard storage is backed by magnetic hard drives like HDD and provides the lowest cost per GB. </a:t>
            </a:r>
          </a:p>
          <a:p>
            <a:r>
              <a:rPr lang="en-US" sz="1800" dirty="0">
                <a:latin typeface="Calibri" panose="020F0502020204030204" pitchFamily="34" charset="0"/>
                <a:ea typeface="Calibri" panose="020F0502020204030204" pitchFamily="34" charset="0"/>
                <a:cs typeface="Times New Roman" panose="02020603050405020304" pitchFamily="18" charset="0"/>
              </a:rPr>
              <a:t>They are best for applications that required bulk of data storage where data is access infrequently because read-write speeds are less as compare to premium.</a:t>
            </a:r>
          </a:p>
          <a:p>
            <a:r>
              <a:rPr lang="en-US" sz="1800" b="1" dirty="0">
                <a:latin typeface="Calibri" panose="020F0502020204030204" pitchFamily="34" charset="0"/>
                <a:ea typeface="Calibri" panose="020F0502020204030204" pitchFamily="34" charset="0"/>
                <a:cs typeface="Times New Roman" panose="02020603050405020304" pitchFamily="18" charset="0"/>
              </a:rPr>
              <a:t>Premium</a:t>
            </a:r>
          </a:p>
          <a:p>
            <a:r>
              <a:rPr lang="en-US" sz="1800" dirty="0">
                <a:latin typeface="Calibri" panose="020F0502020204030204" pitchFamily="34" charset="0"/>
                <a:ea typeface="Calibri" panose="020F0502020204030204" pitchFamily="34" charset="0"/>
                <a:cs typeface="Times New Roman" panose="02020603050405020304" pitchFamily="18" charset="0"/>
              </a:rPr>
              <a:t>Premium storage accounts are backed by SSD (Solid-state drives) and offers low latency performance. </a:t>
            </a:r>
          </a:p>
          <a:p>
            <a:r>
              <a:rPr lang="en-US" sz="1800" dirty="0">
                <a:latin typeface="Calibri" panose="020F0502020204030204" pitchFamily="34" charset="0"/>
                <a:ea typeface="Calibri" panose="020F0502020204030204" pitchFamily="34" charset="0"/>
                <a:cs typeface="Times New Roman" panose="02020603050405020304" pitchFamily="18" charset="0"/>
              </a:rPr>
              <a:t>They are mostly used with high-end systems and high-intensity applications like databases. </a:t>
            </a:r>
          </a:p>
          <a:p>
            <a:r>
              <a:rPr lang="en-US" sz="1800" dirty="0">
                <a:latin typeface="Calibri" panose="020F0502020204030204" pitchFamily="34" charset="0"/>
                <a:ea typeface="Calibri" panose="020F0502020204030204" pitchFamily="34" charset="0"/>
                <a:cs typeface="Times New Roman" panose="02020603050405020304" pitchFamily="18" charset="0"/>
              </a:rPr>
              <a:t>You can not switch from standard storage account to premium storage account, you must create a new storage account with premium or standard base on your requirement and then copy the data</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8524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Redundant Types</a:t>
            </a:r>
            <a:endParaRPr lang="en-IN" sz="2400" dirty="0"/>
          </a:p>
        </p:txBody>
      </p:sp>
      <p:sp>
        <p:nvSpPr>
          <p:cNvPr id="5" name="Content Placeholder 4"/>
          <p:cNvSpPr>
            <a:spLocks noGrp="1"/>
          </p:cNvSpPr>
          <p:nvPr>
            <p:ph sz="quarter" idx="1"/>
          </p:nvPr>
        </p:nvSpPr>
        <p:spPr/>
        <p:txBody>
          <a:bodyPr>
            <a:normAutofit lnSpcReduction="10000"/>
          </a:bodyPr>
          <a:lstStyle/>
          <a:p>
            <a:pPr algn="just"/>
            <a:r>
              <a:rPr lang="en-US" sz="1600" b="1" i="0" dirty="0">
                <a:solidFill>
                  <a:srgbClr val="4A4A4A"/>
                </a:solidFill>
                <a:effectLst/>
                <a:latin typeface="Open Sans" panose="020B0606030504020204" pitchFamily="34" charset="0"/>
              </a:rPr>
              <a:t>Locally Redundant Storage</a:t>
            </a:r>
            <a:endParaRPr lang="en-US" sz="1600" b="0" i="0" dirty="0">
              <a:solidFill>
                <a:srgbClr val="4A4A4A"/>
              </a:solidFill>
              <a:effectLst/>
              <a:latin typeface="Open Sans" panose="020B0606030504020204" pitchFamily="34" charset="0"/>
            </a:endParaRPr>
          </a:p>
          <a:p>
            <a:pPr algn="just"/>
            <a:r>
              <a:rPr lang="en-US" sz="1600" b="0" i="0" dirty="0">
                <a:solidFill>
                  <a:srgbClr val="4A4A4A"/>
                </a:solidFill>
                <a:effectLst/>
                <a:latin typeface="Open Sans" panose="020B0606030504020204" pitchFamily="34" charset="0"/>
              </a:rPr>
              <a:t>Locally Redundant Storage (LRS) replicates your data three times within a storage scale unit </a:t>
            </a:r>
            <a:r>
              <a:rPr lang="en-US" sz="1600" b="0" i="0" dirty="0" err="1">
                <a:solidFill>
                  <a:srgbClr val="4A4A4A"/>
                </a:solidFill>
                <a:effectLst/>
                <a:latin typeface="Open Sans" panose="020B0606030504020204" pitchFamily="34" charset="0"/>
              </a:rPr>
              <a:t>i.e</a:t>
            </a:r>
            <a:r>
              <a:rPr lang="en-US" sz="1600" b="0" i="0" dirty="0">
                <a:solidFill>
                  <a:srgbClr val="4A4A4A"/>
                </a:solidFill>
                <a:effectLst/>
                <a:latin typeface="Open Sans" panose="020B0606030504020204" pitchFamily="34" charset="0"/>
              </a:rPr>
              <a:t> inside a datacenter. The datacenter resides in the region where you created your storage account. A write request returns successfully only when it has been written to all three replicas. Each of these replicas reside in separate fault domains and upgrade domains within one storage scale unit.</a:t>
            </a:r>
          </a:p>
          <a:p>
            <a:pPr algn="l"/>
            <a:r>
              <a:rPr lang="en-US" sz="1600" b="1" i="0" dirty="0">
                <a:solidFill>
                  <a:srgbClr val="4A4A4A"/>
                </a:solidFill>
                <a:effectLst/>
                <a:latin typeface="Open Sans" panose="020B0606030504020204" pitchFamily="34" charset="0"/>
              </a:rPr>
              <a:t>Zone Redundant Storage</a:t>
            </a:r>
            <a:endParaRPr lang="en-US" sz="1600" b="0" i="0" dirty="0">
              <a:solidFill>
                <a:srgbClr val="4A4A4A"/>
              </a:solidFill>
              <a:effectLst/>
              <a:latin typeface="Open Sans" panose="020B0606030504020204" pitchFamily="34" charset="0"/>
            </a:endParaRPr>
          </a:p>
          <a:p>
            <a:pPr algn="just"/>
            <a:r>
              <a:rPr lang="en-US" sz="1600" b="0" i="0" dirty="0">
                <a:solidFill>
                  <a:srgbClr val="4A4A4A"/>
                </a:solidFill>
                <a:effectLst/>
                <a:latin typeface="Open Sans" panose="020B0606030504020204" pitchFamily="34" charset="0"/>
              </a:rPr>
              <a:t>Zone-Redundant Storage (ZRS) replicates your data asynchronously across datacenters within one or two regions in addition to storing three replicas similar to LRS, thus providing higher durability than LRS. Data stored in ZRS is durable even if the primary datacenter is unavailable or unrecoverable.</a:t>
            </a:r>
          </a:p>
          <a:p>
            <a:pPr algn="just"/>
            <a:r>
              <a:rPr lang="en-US" sz="1600" b="1" i="0" dirty="0">
                <a:solidFill>
                  <a:srgbClr val="4A4A4A"/>
                </a:solidFill>
                <a:effectLst/>
                <a:latin typeface="Open Sans" panose="020B0606030504020204" pitchFamily="34" charset="0"/>
              </a:rPr>
              <a:t>Geo-Redundant Storage</a:t>
            </a:r>
            <a:endParaRPr lang="en-US" sz="1600" b="0" i="0" dirty="0">
              <a:solidFill>
                <a:srgbClr val="4A4A4A"/>
              </a:solidFill>
              <a:effectLst/>
              <a:latin typeface="Open Sans" panose="020B0606030504020204" pitchFamily="34" charset="0"/>
            </a:endParaRPr>
          </a:p>
          <a:p>
            <a:pPr algn="just"/>
            <a:r>
              <a:rPr lang="en-US" sz="1600" b="0" i="0" dirty="0">
                <a:solidFill>
                  <a:srgbClr val="4A4A4A"/>
                </a:solidFill>
                <a:effectLst/>
                <a:latin typeface="Open Sans" panose="020B0606030504020204" pitchFamily="34" charset="0"/>
              </a:rPr>
              <a:t>Geo-redundant storage (GRS) replicates your data to a secondary region that is hundreds of miles away from the primary region. If your storage account has GRS enabled, then your data is durable even in the case of a complete regional outage or a disaster in which the primary region is not recoverable.</a:t>
            </a:r>
          </a:p>
          <a:p>
            <a:pPr algn="l"/>
            <a:r>
              <a:rPr lang="en-US" sz="1600" b="1" i="0" dirty="0">
                <a:solidFill>
                  <a:srgbClr val="4A4A4A"/>
                </a:solidFill>
                <a:effectLst/>
                <a:latin typeface="Open Sans" panose="020B0606030504020204" pitchFamily="34" charset="0"/>
              </a:rPr>
              <a:t>Read Access Geo-Redundant Storage</a:t>
            </a:r>
            <a:endParaRPr lang="en-US" sz="1600" b="0" i="0" dirty="0">
              <a:solidFill>
                <a:srgbClr val="4A4A4A"/>
              </a:solidFill>
              <a:effectLst/>
              <a:latin typeface="Open Sans" panose="020B0606030504020204" pitchFamily="34" charset="0"/>
            </a:endParaRPr>
          </a:p>
          <a:p>
            <a:pPr algn="just"/>
            <a:r>
              <a:rPr lang="en-US" sz="1600" b="0" i="0" dirty="0">
                <a:solidFill>
                  <a:srgbClr val="4A4A4A"/>
                </a:solidFill>
                <a:effectLst/>
                <a:latin typeface="Open Sans" panose="020B0606030504020204" pitchFamily="34" charset="0"/>
              </a:rPr>
              <a:t>Read-access geo-redundant storage (RA-GRS) maximizes availability for your storage account, by providing read-only access to the data in the secondary location, in addition to the replication across two regions provided by GRS.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486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Storage account endpoints</a:t>
            </a:r>
          </a:p>
        </p:txBody>
      </p:sp>
      <p:sp>
        <p:nvSpPr>
          <p:cNvPr id="5" name="Content Placeholder 4"/>
          <p:cNvSpPr>
            <a:spLocks noGrp="1"/>
          </p:cNvSpPr>
          <p:nvPr>
            <p:ph sz="quarter" idx="1"/>
          </p:nvPr>
        </p:nvSpPr>
        <p:spPr/>
        <p:txBody>
          <a:bodyPr>
            <a:normAutofit/>
          </a:bodyPr>
          <a:lstStyle/>
          <a:p>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 storage account provides a unique namespace in Azure for your data. </a:t>
            </a:r>
          </a:p>
          <a:p>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Every object that you store in Azure Storage has an address that includes your unique account name. </a:t>
            </a:r>
            <a:endParaRPr lang="en-US" sz="1600" dirty="0">
              <a:solidFill>
                <a:srgbClr val="171717"/>
              </a:solidFill>
              <a:latin typeface="Segoe UI" panose="020B0502040204020203" pitchFamily="34" charset="0"/>
              <a:ea typeface="Times New Roman" panose="02020603050405020304" pitchFamily="18" charset="0"/>
              <a:cs typeface="Segoe UI" panose="020B0502040204020203" pitchFamily="34" charset="0"/>
            </a:endParaRPr>
          </a:p>
          <a:p>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The combination of the account name and the Azure Storage service endpoint forms the endpoints for your storage account.</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When naming your storage account, keep these rules in mind:</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pPr marL="662940" lvl="1" indent="-342900">
              <a:lnSpc>
                <a:spcPct val="107000"/>
              </a:lnSpc>
              <a:spcBef>
                <a:spcPts val="0"/>
              </a:spcBef>
              <a:buSzPts val="1000"/>
              <a:buFont typeface="Symbol" panose="05050102010706020507" pitchFamily="18" charset="2"/>
              <a:buChar char=""/>
              <a:tabLst>
                <a:tab pos="457200" algn="l"/>
              </a:tabLst>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Storage account names must be between 3 and 24 characters in length and may contain numbers and lowercase letters only.</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pPr marL="662940" lvl="1" indent="-342900">
              <a:lnSpc>
                <a:spcPct val="107000"/>
              </a:lnSpc>
              <a:spcBef>
                <a:spcPts val="0"/>
              </a:spcBef>
              <a:buSzPts val="1000"/>
              <a:buFont typeface="Symbol" panose="05050102010706020507" pitchFamily="18" charset="2"/>
              <a:buChar char=""/>
              <a:tabLst>
                <a:tab pos="457200" algn="l"/>
              </a:tabLst>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Your storage account name must be unique within Azure. No two storage accounts can have the same name.</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The following table lists the format of the endpoint for each of the Azure Storage services.</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graphicFrame>
        <p:nvGraphicFramePr>
          <p:cNvPr id="11" name="Table 10">
            <a:extLst>
              <a:ext uri="{FF2B5EF4-FFF2-40B4-BE49-F238E27FC236}">
                <a16:creationId xmlns:a16="http://schemas.microsoft.com/office/drawing/2014/main" id="{C81C5D4F-1EBE-E54C-CCCA-4F9A9B0FE603}"/>
              </a:ext>
            </a:extLst>
          </p:cNvPr>
          <p:cNvGraphicFramePr>
            <a:graphicFrameLocks noGrp="1"/>
          </p:cNvGraphicFramePr>
          <p:nvPr>
            <p:extLst>
              <p:ext uri="{D42A27DB-BD31-4B8C-83A1-F6EECF244321}">
                <p14:modId xmlns:p14="http://schemas.microsoft.com/office/powerpoint/2010/main" val="3541803634"/>
              </p:ext>
            </p:extLst>
          </p:nvPr>
        </p:nvGraphicFramePr>
        <p:xfrm>
          <a:off x="1519854" y="4324667"/>
          <a:ext cx="8528272" cy="1866265"/>
        </p:xfrm>
        <a:graphic>
          <a:graphicData uri="http://schemas.openxmlformats.org/drawingml/2006/table">
            <a:tbl>
              <a:tblPr firstRow="1" firstCol="1" bandRow="1">
                <a:tableStyleId>{5C22544A-7EE6-4342-B048-85BDC9FD1C3A}</a:tableStyleId>
              </a:tblPr>
              <a:tblGrid>
                <a:gridCol w="2729755">
                  <a:extLst>
                    <a:ext uri="{9D8B030D-6E8A-4147-A177-3AD203B41FA5}">
                      <a16:colId xmlns:a16="http://schemas.microsoft.com/office/drawing/2014/main" val="686769127"/>
                    </a:ext>
                  </a:extLst>
                </a:gridCol>
                <a:gridCol w="5798517">
                  <a:extLst>
                    <a:ext uri="{9D8B030D-6E8A-4147-A177-3AD203B41FA5}">
                      <a16:colId xmlns:a16="http://schemas.microsoft.com/office/drawing/2014/main" val="516565148"/>
                    </a:ext>
                  </a:extLst>
                </a:gridCol>
              </a:tblGrid>
              <a:tr h="379095">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Storage service</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tc>
                  <a:txBody>
                    <a:bodyPr/>
                    <a:lstStyle/>
                    <a:p>
                      <a:pPr marL="0" marR="0">
                        <a:lnSpc>
                          <a:spcPct val="107000"/>
                        </a:lnSpc>
                        <a:spcBef>
                          <a:spcPts val="0"/>
                        </a:spcBef>
                        <a:spcAft>
                          <a:spcPts val="0"/>
                        </a:spcAft>
                      </a:pPr>
                      <a:r>
                        <a:rPr lang="en-US" sz="1600" dirty="0">
                          <a:effectLst/>
                          <a:latin typeface="Segoe UI" panose="020B0502040204020203" pitchFamily="34" charset="0"/>
                          <a:cs typeface="Segoe UI" panose="020B0502040204020203" pitchFamily="34" charset="0"/>
                        </a:rPr>
                        <a:t>Endpoint</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extLst>
                  <a:ext uri="{0D108BD9-81ED-4DB2-BD59-A6C34878D82A}">
                    <a16:rowId xmlns:a16="http://schemas.microsoft.com/office/drawing/2014/main" val="2029607000"/>
                  </a:ext>
                </a:extLst>
              </a:tr>
              <a:tr h="364490">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Blob Storage</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https://&lt;storage-account&gt;.blob.core.windows.net</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extLst>
                  <a:ext uri="{0D108BD9-81ED-4DB2-BD59-A6C34878D82A}">
                    <a16:rowId xmlns:a16="http://schemas.microsoft.com/office/drawing/2014/main" val="2122886091"/>
                  </a:ext>
                </a:extLst>
              </a:tr>
              <a:tr h="379095">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Azure Files</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https://&lt;storage-account&gt;.file.core.windows.net</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extLst>
                  <a:ext uri="{0D108BD9-81ED-4DB2-BD59-A6C34878D82A}">
                    <a16:rowId xmlns:a16="http://schemas.microsoft.com/office/drawing/2014/main" val="1317778635"/>
                  </a:ext>
                </a:extLst>
              </a:tr>
              <a:tr h="364490">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Queue Storage</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https://&lt;storage-account&gt;.queue.core.windows.net</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extLst>
                  <a:ext uri="{0D108BD9-81ED-4DB2-BD59-A6C34878D82A}">
                    <a16:rowId xmlns:a16="http://schemas.microsoft.com/office/drawing/2014/main" val="3952632017"/>
                  </a:ext>
                </a:extLst>
              </a:tr>
              <a:tr h="379095">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Table Storage</a:t>
                      </a:r>
                      <a:endParaRPr lang="en-US" sz="160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tc>
                  <a:txBody>
                    <a:bodyPr/>
                    <a:lstStyle/>
                    <a:p>
                      <a:pPr marL="0" marR="0">
                        <a:lnSpc>
                          <a:spcPct val="107000"/>
                        </a:lnSpc>
                        <a:spcBef>
                          <a:spcPts val="0"/>
                        </a:spcBef>
                        <a:spcAft>
                          <a:spcPts val="0"/>
                        </a:spcAft>
                      </a:pPr>
                      <a:r>
                        <a:rPr lang="en-US" sz="1600" dirty="0">
                          <a:effectLst/>
                          <a:latin typeface="Segoe UI" panose="020B0502040204020203" pitchFamily="34" charset="0"/>
                          <a:cs typeface="Segoe UI" panose="020B0502040204020203" pitchFamily="34" charset="0"/>
                        </a:rPr>
                        <a:t>https://&lt;storage-account&gt;.table.core.windows.net</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txBody>
                  <a:tcPr marL="9525" marR="9525" marT="9525" marB="9525"/>
                </a:tc>
                <a:extLst>
                  <a:ext uri="{0D108BD9-81ED-4DB2-BD59-A6C34878D82A}">
                    <a16:rowId xmlns:a16="http://schemas.microsoft.com/office/drawing/2014/main" val="3125377539"/>
                  </a:ext>
                </a:extLst>
              </a:tr>
            </a:tbl>
          </a:graphicData>
        </a:graphic>
      </p:graphicFrame>
    </p:spTree>
    <p:extLst>
      <p:ext uri="{BB962C8B-B14F-4D97-AF65-F5344CB8AC3E}">
        <p14:creationId xmlns:p14="http://schemas.microsoft.com/office/powerpoint/2010/main" val="62874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Blob Storage</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ea typeface="Calibri" panose="020F0502020204030204" pitchFamily="34" charset="0"/>
                <a:cs typeface="Segoe UI" panose="020B0502040204020203" pitchFamily="34" charset="0"/>
              </a:rPr>
              <a:t>Binary Large Object is the storage arena for text, audio, images, and video.</a:t>
            </a:r>
          </a:p>
          <a:p>
            <a:r>
              <a:rPr lang="en-US" sz="1800" dirty="0">
                <a:latin typeface="Segoe UI" panose="020B0502040204020203" pitchFamily="34" charset="0"/>
                <a:ea typeface="Calibri" panose="020F0502020204030204" pitchFamily="34" charset="0"/>
                <a:cs typeface="Segoe UI" panose="020B0502040204020203" pitchFamily="34" charset="0"/>
              </a:rPr>
              <a:t>Every blob resides inside a container. Blob storage act as the persistent store, where the data is stored for a long time.</a:t>
            </a:r>
          </a:p>
          <a:p>
            <a:r>
              <a:rPr lang="en-US" sz="1800" dirty="0">
                <a:latin typeface="Segoe UI" panose="020B0502040204020203" pitchFamily="34" charset="0"/>
                <a:ea typeface="Calibri" panose="020F0502020204030204" pitchFamily="34" charset="0"/>
                <a:cs typeface="Segoe UI" panose="020B0502040204020203" pitchFamily="34" charset="0"/>
              </a:rPr>
              <a:t>Three options include Private, Public Container, and Public Blob.</a:t>
            </a:r>
          </a:p>
          <a:p>
            <a:r>
              <a:rPr lang="en-US" sz="1800" dirty="0">
                <a:latin typeface="Segoe UI" panose="020B0502040204020203" pitchFamily="34" charset="0"/>
                <a:ea typeface="Calibri" panose="020F0502020204030204" pitchFamily="34" charset="0"/>
                <a:cs typeface="Segoe UI" panose="020B0502040204020203" pitchFamily="34" charset="0"/>
              </a:rPr>
              <a:t>One of the advantages of Blob Storage is that it offers zone-wise redundant processes. Different copies of data are created in the same zone or across two separate zones in a zone redundant. </a:t>
            </a:r>
          </a:p>
          <a:p>
            <a:r>
              <a:rPr lang="en-US" sz="1800" dirty="0">
                <a:latin typeface="Segoe UI" panose="020B0502040204020203" pitchFamily="34" charset="0"/>
                <a:ea typeface="Calibri" panose="020F0502020204030204" pitchFamily="34" charset="0"/>
                <a:cs typeface="Segoe UI" panose="020B0502040204020203" pitchFamily="34" charset="0"/>
              </a:rPr>
              <a:t>So, creating copies in two distinct zones helps in data recovery.  If one of the zones faces any failure, then the Azure redundant process can still help retain data. It even allows data read options from another location.</a:t>
            </a:r>
          </a:p>
          <a:p>
            <a:r>
              <a:rPr lang="en-US" sz="1800" dirty="0">
                <a:latin typeface="Segoe UI" panose="020B0502040204020203" pitchFamily="34" charset="0"/>
                <a:cs typeface="Segoe UI" panose="020B0502040204020203" pitchFamily="34" charset="0"/>
              </a:rPr>
              <a:t>There are many ways to access data in Blob Storage, for example, through Storage Explorer, by building an SDK tool kit or using PowerShell</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964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Storage</a:t>
            </a:r>
          </a:p>
        </p:txBody>
      </p:sp>
      <p:sp>
        <p:nvSpPr>
          <p:cNvPr id="5" name="Content Placeholder 4"/>
          <p:cNvSpPr>
            <a:spLocks noGrp="1"/>
          </p:cNvSpPr>
          <p:nvPr>
            <p:ph sz="quarter" idx="1"/>
          </p:nvPr>
        </p:nvSpPr>
        <p:spPr/>
        <p:txBody>
          <a:bodyPr>
            <a:normAutofit/>
          </a:bodyPr>
          <a:lstStyle/>
          <a:p>
            <a:r>
              <a:rPr lang="en-US" sz="18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Azure Storage is the modern-day solution to all storage problems. Its storage capacity is limitless, virtually. </a:t>
            </a:r>
          </a:p>
          <a:p>
            <a:r>
              <a:rPr lang="en-US" sz="18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The Azure Storage platform is Microsoft's cloud storage solution for modern data storage scenarios.</a:t>
            </a:r>
          </a:p>
          <a:p>
            <a:r>
              <a:rPr lang="en-US" sz="18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Azure Storage offers highly available, massively scalable, durable, and secure storage for a variety of data objects in the cloud.</a:t>
            </a:r>
          </a:p>
          <a:p>
            <a:r>
              <a:rPr lang="en-US" sz="18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Azure Storage data objects are accessible from anywhere in the world over HTTP or HTTPS via a REST API.</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r>
              <a:rPr lang="en-US" sz="18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Azure Storage also offers client libraries for developers building applications or services with .NET, Java, Python, JavaScript, C++, and Go. </a:t>
            </a:r>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Being a pay-as-you-go model, it gives you the flexibility of paying only for what you have used. </a:t>
            </a:r>
          </a:p>
          <a:p>
            <a:r>
              <a:rPr lang="en-US" sz="1800" dirty="0">
                <a:effectLst/>
                <a:latin typeface="Segoe UI" panose="020B0502040204020203" pitchFamily="34" charset="0"/>
                <a:ea typeface="Times New Roman" panose="02020603050405020304" pitchFamily="18" charset="0"/>
                <a:cs typeface="Segoe UI" panose="020B0502040204020203" pitchFamily="34" charset="0"/>
              </a:rPr>
              <a:t>Azure Storage services support different languages like .NET, Ruby, Java, etc. which gives developers an option. To access any of the storage services.</a:t>
            </a:r>
          </a:p>
          <a:p>
            <a:endPar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31534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Blob Storage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Store Unstructured Data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All the unstructured data like images, videos, and audio can be stored in Blob.</a:t>
            </a:r>
          </a:p>
          <a:p>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Scalable and Availability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It has a zone replication process that helps store the copy of data and stands on high availability characteristics.</a:t>
            </a:r>
          </a:p>
          <a:p>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Secured</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 Blob provides utmost security by following encryption technology, RBAC, and Active Directory.</a:t>
            </a:r>
          </a:p>
          <a:p>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Data Lake </a:t>
            </a:r>
            <a:r>
              <a:rPr lang="en-US" sz="1800" b="1" dirty="0" err="1">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Optimisation</a:t>
            </a:r>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It also supports a multi-protocol access system that helps provide insights into the workloads. File namespace and WORM also help in </a:t>
            </a:r>
            <a:r>
              <a:rPr lang="en-US" sz="1800" dirty="0" err="1">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optimising</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the data.</a:t>
            </a:r>
          </a:p>
          <a:p>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Cloud Applications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Moreover, it is built keeping in mind the storage demand for developing mobile and web applications. Blob Storage also supports various languages such as Python, Java, </a:t>
            </a:r>
            <a:r>
              <a:rPr lang="en-US" sz="1800" dirty="0" err="1">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Node.Js</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and </a:t>
            </a:r>
            <a:r>
              <a:rPr lang="en-US" sz="1800" dirty="0" err="1">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.Net</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To conduct low-latency sessions, Blob is built with SSD storage toes.</a:t>
            </a:r>
          </a:p>
          <a:p>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Cost-effectivenes</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s – Blob storage contains different tiers that help store a massive amount of data in a cost-efficient manner. Due to its lifecycle management, it becomes easy to manage those huge volume data.</a:t>
            </a:r>
            <a:endParaRPr lang="en-US" sz="1800" dirty="0">
              <a:effectLst/>
              <a:latin typeface="Segoe UI" panose="020B0502040204020203" pitchFamily="34" charset="0"/>
              <a:ea typeface="Calibri" panose="020F0502020204030204" pitchFamily="34" charset="0"/>
              <a:cs typeface="Segoe UI" panose="020B0502040204020203" pitchFamily="34"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9704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Resources of Blob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Blob storage includes three types of resources explained below:</a:t>
            </a: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pPr marL="0" indent="0">
              <a:buNone/>
            </a:pPr>
            <a:endParaRPr lang="en-IN" sz="1700" dirty="0">
              <a:latin typeface="Segoe UI" panose="020B0502040204020203" pitchFamily="34" charset="0"/>
              <a:cs typeface="Segoe UI" panose="020B0502040204020203" pitchFamily="34" charset="0"/>
            </a:endParaRPr>
          </a:p>
          <a:p>
            <a:r>
              <a:rPr lang="en-US" sz="1700" b="1" dirty="0">
                <a:latin typeface="Segoe UI" panose="020B0502040204020203" pitchFamily="34" charset="0"/>
                <a:cs typeface="Segoe UI" panose="020B0502040204020203" pitchFamily="34" charset="0"/>
              </a:rPr>
              <a:t>Storage Account – </a:t>
            </a:r>
            <a:r>
              <a:rPr lang="en-US" sz="1700" dirty="0">
                <a:latin typeface="Segoe UI" panose="020B0502040204020203" pitchFamily="34" charset="0"/>
                <a:cs typeface="Segoe UI" panose="020B0502040204020203" pitchFamily="34" charset="0"/>
              </a:rPr>
              <a:t>In Storage Account, you specify the namespace for the data. Objects stored in Azure Storage will have unique address linked to the individual account.</a:t>
            </a:r>
          </a:p>
          <a:p>
            <a:r>
              <a:rPr lang="en-US" sz="1700" b="1" dirty="0">
                <a:latin typeface="Segoe UI" panose="020B0502040204020203" pitchFamily="34" charset="0"/>
                <a:cs typeface="Segoe UI" panose="020B0502040204020203" pitchFamily="34" charset="0"/>
              </a:rPr>
              <a:t>Container – </a:t>
            </a:r>
            <a:r>
              <a:rPr lang="en-US" sz="1700" dirty="0">
                <a:latin typeface="Segoe UI" panose="020B0502040204020203" pitchFamily="34" charset="0"/>
                <a:cs typeface="Segoe UI" panose="020B0502040204020203" pitchFamily="34" charset="0"/>
              </a:rPr>
              <a:t>It acts as a directory that helps establish and manage the blobs. The storage account can contain numerous containers, which can hold blobs of various range. Container’s names are always specified in lowercases.</a:t>
            </a:r>
          </a:p>
          <a:p>
            <a:r>
              <a:rPr lang="en-US" sz="1700" b="1" dirty="0">
                <a:latin typeface="Segoe UI" panose="020B0502040204020203" pitchFamily="34" charset="0"/>
                <a:cs typeface="Segoe UI" panose="020B0502040204020203" pitchFamily="34" charset="0"/>
              </a:rPr>
              <a:t>Blob – </a:t>
            </a:r>
            <a:r>
              <a:rPr lang="en-US" sz="1700" dirty="0">
                <a:latin typeface="Segoe UI" panose="020B0502040204020203" pitchFamily="34" charset="0"/>
                <a:cs typeface="Segoe UI" panose="020B0502040204020203" pitchFamily="34" charset="0"/>
              </a:rPr>
              <a:t>Blobs are objects in the form of unstructured data, including images, audio, video, and files. </a:t>
            </a:r>
            <a:endParaRPr lang="en-IN" sz="17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FC317A53-F312-69B0-E2B3-9CC38C32068F}"/>
              </a:ext>
            </a:extLst>
          </p:cNvPr>
          <p:cNvPicPr>
            <a:picLocks noChangeAspect="1"/>
          </p:cNvPicPr>
          <p:nvPr/>
        </p:nvPicPr>
        <p:blipFill>
          <a:blip r:embed="rId2"/>
          <a:stretch>
            <a:fillRect/>
          </a:stretch>
        </p:blipFill>
        <p:spPr>
          <a:xfrm>
            <a:off x="1291318" y="2115910"/>
            <a:ext cx="3803197" cy="1890032"/>
          </a:xfrm>
          <a:prstGeom prst="rect">
            <a:avLst/>
          </a:prstGeom>
        </p:spPr>
      </p:pic>
      <p:pic>
        <p:nvPicPr>
          <p:cNvPr id="7" name="Picture 6">
            <a:extLst>
              <a:ext uri="{FF2B5EF4-FFF2-40B4-BE49-F238E27FC236}">
                <a16:creationId xmlns:a16="http://schemas.microsoft.com/office/drawing/2014/main" id="{777146DE-EAF0-7E7D-669A-70D3E1CCB967}"/>
              </a:ext>
            </a:extLst>
          </p:cNvPr>
          <p:cNvPicPr>
            <a:picLocks noChangeAspect="1"/>
          </p:cNvPicPr>
          <p:nvPr/>
        </p:nvPicPr>
        <p:blipFill>
          <a:blip r:embed="rId3"/>
          <a:stretch>
            <a:fillRect/>
          </a:stretch>
        </p:blipFill>
        <p:spPr>
          <a:xfrm>
            <a:off x="5568969" y="2198913"/>
            <a:ext cx="3803198" cy="1807029"/>
          </a:xfrm>
          <a:prstGeom prst="rect">
            <a:avLst/>
          </a:prstGeom>
        </p:spPr>
      </p:pic>
    </p:spTree>
    <p:extLst>
      <p:ext uri="{BB962C8B-B14F-4D97-AF65-F5344CB8AC3E}">
        <p14:creationId xmlns:p14="http://schemas.microsoft.com/office/powerpoint/2010/main" val="129527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Types of Blob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There are three types of Blob Storage, as explained below:</a:t>
            </a:r>
            <a:endParaRPr lang="en-IN" sz="1800" dirty="0">
              <a:latin typeface="Segoe UI" panose="020B0502040204020203" pitchFamily="34" charset="0"/>
              <a:ea typeface="Open Sans" panose="020B0606030504020204" pitchFamily="34" charset="0"/>
              <a:cs typeface="Segoe UI" panose="020B0502040204020203" pitchFamily="34" charset="0"/>
            </a:endParaRPr>
          </a:p>
          <a:p>
            <a:r>
              <a:rPr lang="en-US" sz="1800" b="1" dirty="0">
                <a:latin typeface="Segoe UI" panose="020B0502040204020203" pitchFamily="34" charset="0"/>
                <a:cs typeface="Segoe UI" panose="020B0502040204020203" pitchFamily="34" charset="0"/>
              </a:rPr>
              <a:t>Block Blobs </a:t>
            </a:r>
            <a:r>
              <a:rPr lang="en-US" sz="1800" dirty="0">
                <a:latin typeface="Segoe UI" panose="020B0502040204020203" pitchFamily="34" charset="0"/>
                <a:cs typeface="Segoe UI" panose="020B0502040204020203" pitchFamily="34" charset="0"/>
              </a:rPr>
              <a:t>– In this storage option, individual blocks with unique IDs are created. It is mainly used for uploading big-size data. Block Blob stores data in block series and then conglomerate them into a single document file. Block Blob helps in achieving throughput and uploading the process faster. The size of the Block Blob is 200 GB.</a:t>
            </a:r>
          </a:p>
          <a:p>
            <a:r>
              <a:rPr lang="en-US" sz="1800" b="1" dirty="0">
                <a:latin typeface="Segoe UI" panose="020B0502040204020203" pitchFamily="34" charset="0"/>
                <a:cs typeface="Segoe UI" panose="020B0502040204020203" pitchFamily="34" charset="0"/>
              </a:rPr>
              <a:t>Page Blobs </a:t>
            </a:r>
            <a:r>
              <a:rPr lang="en-US" sz="1800" dirty="0">
                <a:latin typeface="Segoe UI" panose="020B0502040204020203" pitchFamily="34" charset="0"/>
                <a:cs typeface="Segoe UI" panose="020B0502040204020203" pitchFamily="34" charset="0"/>
              </a:rPr>
              <a:t>– They are the default type and used for page compilation. Page Blob is used for conducting a read and write operation. Data of the virtual machines are stored as virtual documents and files on the page blob. It can store files of size 8 TiB. For the virtual machine, it acts as disks.</a:t>
            </a:r>
          </a:p>
          <a:p>
            <a:r>
              <a:rPr lang="en-US" sz="1800" b="1" dirty="0">
                <a:latin typeface="Segoe UI" panose="020B0502040204020203" pitchFamily="34" charset="0"/>
                <a:cs typeface="Segoe UI" panose="020B0502040204020203" pitchFamily="34" charset="0"/>
              </a:rPr>
              <a:t>Append Blobs </a:t>
            </a:r>
            <a:r>
              <a:rPr lang="en-US" sz="1800" dirty="0">
                <a:latin typeface="Segoe UI" panose="020B0502040204020203" pitchFamily="34" charset="0"/>
                <a:cs typeface="Segoe UI" panose="020B0502040204020203" pitchFamily="34" charset="0"/>
              </a:rPr>
              <a:t>– The Append Blob is specifically customized to increase efficiency. It can also help in logging the data directly from the VMs.</a:t>
            </a:r>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276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Blob Storage Pricing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b="1"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Hot Access </a:t>
            </a:r>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Data that is frequently used is stored in hot storage. It stores data utilized during migration processing. The storage cost is higher than Cool and Archive access but, the access cost is lower than the other two.</a:t>
            </a:r>
          </a:p>
          <a:p>
            <a:endPar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endParaRPr>
          </a:p>
          <a:p>
            <a:r>
              <a:rPr lang="en-US" sz="1800" b="1"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Cool Access </a:t>
            </a:r>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This tier helps store the data that is not accessed frequently. Its storage cost is lower, but the access cost is more than the Hot tier. It contains data that is going to stay for 30 days or more.</a:t>
            </a:r>
          </a:p>
          <a:p>
            <a:endPar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endParaRPr>
          </a:p>
          <a:p>
            <a:r>
              <a:rPr lang="en-US" sz="1800" b="1"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Archive Access </a:t>
            </a:r>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Data in this tier is stored for more than 180 days. The data stored in this tier are seldom accessed. It has a lower storage cost but a higher accessing cost. Also, it takes time while retrieving the data because data is often considered to be in offline mode.</a:t>
            </a:r>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4700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Blob Storage Pricing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Data Storage Pricing (in Rupees):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2100"/>
              </a:lnSpc>
              <a:spcBef>
                <a:spcPts val="1200"/>
              </a:spcBef>
              <a:spcAft>
                <a:spcPts val="0"/>
              </a:spcAft>
            </a:pPr>
            <a:endPar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endParaRPr>
          </a:p>
          <a:p>
            <a:pPr marL="0" marR="0" algn="just">
              <a:lnSpc>
                <a:spcPts val="2100"/>
              </a:lnSpc>
              <a:spcBef>
                <a:spcPts val="120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Data Transfer and Operations Pricing (in Rupees):</a:t>
            </a:r>
          </a:p>
          <a:p>
            <a:pPr marL="0" marR="0" algn="just">
              <a:lnSpc>
                <a:spcPts val="2100"/>
              </a:lnSpc>
              <a:spcBef>
                <a:spcPts val="120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A41EDCAA-FE9B-0F0D-E0DB-5B8587E9F433}"/>
              </a:ext>
            </a:extLst>
          </p:cNvPr>
          <p:cNvGraphicFramePr>
            <a:graphicFrameLocks noGrp="1"/>
          </p:cNvGraphicFramePr>
          <p:nvPr/>
        </p:nvGraphicFramePr>
        <p:xfrm>
          <a:off x="1054045" y="4050330"/>
          <a:ext cx="10083909" cy="2426670"/>
        </p:xfrm>
        <a:graphic>
          <a:graphicData uri="http://schemas.openxmlformats.org/drawingml/2006/table">
            <a:tbl>
              <a:tblPr firstRow="1" firstCol="1" bandRow="1">
                <a:tableStyleId>{5C22544A-7EE6-4342-B048-85BDC9FD1C3A}</a:tableStyleId>
              </a:tblPr>
              <a:tblGrid>
                <a:gridCol w="4370123">
                  <a:extLst>
                    <a:ext uri="{9D8B030D-6E8A-4147-A177-3AD203B41FA5}">
                      <a16:colId xmlns:a16="http://schemas.microsoft.com/office/drawing/2014/main" val="2212433875"/>
                    </a:ext>
                  </a:extLst>
                </a:gridCol>
                <a:gridCol w="1359975">
                  <a:extLst>
                    <a:ext uri="{9D8B030D-6E8A-4147-A177-3AD203B41FA5}">
                      <a16:colId xmlns:a16="http://schemas.microsoft.com/office/drawing/2014/main" val="3299697844"/>
                    </a:ext>
                  </a:extLst>
                </a:gridCol>
                <a:gridCol w="1391743">
                  <a:extLst>
                    <a:ext uri="{9D8B030D-6E8A-4147-A177-3AD203B41FA5}">
                      <a16:colId xmlns:a16="http://schemas.microsoft.com/office/drawing/2014/main" val="2513772875"/>
                    </a:ext>
                  </a:extLst>
                </a:gridCol>
                <a:gridCol w="1424368">
                  <a:extLst>
                    <a:ext uri="{9D8B030D-6E8A-4147-A177-3AD203B41FA5}">
                      <a16:colId xmlns:a16="http://schemas.microsoft.com/office/drawing/2014/main" val="413645141"/>
                    </a:ext>
                  </a:extLst>
                </a:gridCol>
                <a:gridCol w="1537700">
                  <a:extLst>
                    <a:ext uri="{9D8B030D-6E8A-4147-A177-3AD203B41FA5}">
                      <a16:colId xmlns:a16="http://schemas.microsoft.com/office/drawing/2014/main" val="1238434006"/>
                    </a:ext>
                  </a:extLst>
                </a:gridCol>
              </a:tblGrid>
              <a:tr h="308120">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Premium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Hot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Cool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Archive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19280379"/>
                  </a:ext>
                </a:extLst>
              </a:tr>
              <a:tr h="308120">
                <a:tc>
                  <a:txBody>
                    <a:bodyPr/>
                    <a:lstStyle/>
                    <a:p>
                      <a:pPr marL="0" marR="0" algn="l">
                        <a:lnSpc>
                          <a:spcPct val="107000"/>
                        </a:lnSpc>
                        <a:spcBef>
                          <a:spcPts val="0"/>
                        </a:spcBef>
                        <a:spcAft>
                          <a:spcPts val="0"/>
                        </a:spcAft>
                      </a:pPr>
                      <a:r>
                        <a:rPr lang="en-US" sz="1200">
                          <a:effectLst/>
                        </a:rPr>
                        <a:t>Write Operations (per 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dirty="0">
                          <a:effectLst/>
                        </a:rPr>
                        <a:t>1.5070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3.3049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6.6097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7.9316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48759089"/>
                  </a:ext>
                </a:extLst>
              </a:tr>
              <a:tr h="308120">
                <a:tc>
                  <a:txBody>
                    <a:bodyPr/>
                    <a:lstStyle/>
                    <a:p>
                      <a:pPr marL="0" marR="0" algn="l">
                        <a:lnSpc>
                          <a:spcPct val="107000"/>
                        </a:lnSpc>
                        <a:spcBef>
                          <a:spcPts val="0"/>
                        </a:spcBef>
                        <a:spcAft>
                          <a:spcPts val="0"/>
                        </a:spcAft>
                      </a:pPr>
                      <a:r>
                        <a:rPr lang="en-US" sz="1200">
                          <a:effectLst/>
                        </a:rPr>
                        <a:t>List and Create Container Operations (per 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4.2963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3.3049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3.3049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3.3049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471871052"/>
                  </a:ext>
                </a:extLst>
              </a:tr>
              <a:tr h="308120">
                <a:tc>
                  <a:txBody>
                    <a:bodyPr/>
                    <a:lstStyle/>
                    <a:p>
                      <a:pPr marL="0" marR="0" algn="l">
                        <a:lnSpc>
                          <a:spcPct val="107000"/>
                        </a:lnSpc>
                        <a:spcBef>
                          <a:spcPts val="0"/>
                        </a:spcBef>
                        <a:spcAft>
                          <a:spcPts val="0"/>
                        </a:spcAft>
                      </a:pPr>
                      <a:r>
                        <a:rPr lang="en-US" sz="1200">
                          <a:effectLst/>
                        </a:rPr>
                        <a:t>Read Operations (per 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0.1203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0.2644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0.6610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396.5775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78936282"/>
                  </a:ext>
                </a:extLst>
              </a:tr>
              <a:tr h="577950">
                <a:tc>
                  <a:txBody>
                    <a:bodyPr/>
                    <a:lstStyle/>
                    <a:p>
                      <a:pPr marL="0" marR="0" algn="l">
                        <a:lnSpc>
                          <a:spcPct val="107000"/>
                        </a:lnSpc>
                        <a:spcBef>
                          <a:spcPts val="0"/>
                        </a:spcBef>
                        <a:spcAft>
                          <a:spcPts val="0"/>
                        </a:spcAft>
                      </a:pPr>
                      <a:r>
                        <a:rPr lang="en-US" sz="1200">
                          <a:effectLst/>
                        </a:rPr>
                        <a:t>All other operations (per 10,000), except Delete which is free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0.1203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0.2644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0.2644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0.2644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02815271"/>
                  </a:ext>
                </a:extLst>
              </a:tr>
              <a:tr h="308120">
                <a:tc>
                  <a:txBody>
                    <a:bodyPr/>
                    <a:lstStyle/>
                    <a:p>
                      <a:pPr marL="0" marR="0" algn="l">
                        <a:lnSpc>
                          <a:spcPct val="107000"/>
                        </a:lnSpc>
                        <a:spcBef>
                          <a:spcPts val="0"/>
                        </a:spcBef>
                        <a:spcAft>
                          <a:spcPts val="0"/>
                        </a:spcAft>
                      </a:pPr>
                      <a:r>
                        <a:rPr lang="en-US" sz="1200">
                          <a:effectLst/>
                        </a:rPr>
                        <a:t>Data Retrieval (per 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Free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dirty="0">
                          <a:effectLst/>
                        </a:rPr>
                        <a:t>Free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0.6610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1.5864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555759734"/>
                  </a:ext>
                </a:extLst>
              </a:tr>
              <a:tr h="308120">
                <a:tc>
                  <a:txBody>
                    <a:bodyPr/>
                    <a:lstStyle/>
                    <a:p>
                      <a:pPr marL="0" marR="0" algn="l">
                        <a:lnSpc>
                          <a:spcPct val="107000"/>
                        </a:lnSpc>
                        <a:spcBef>
                          <a:spcPts val="0"/>
                        </a:spcBef>
                        <a:spcAft>
                          <a:spcPts val="0"/>
                        </a:spcAft>
                      </a:pPr>
                      <a:r>
                        <a:rPr lang="en-US" sz="1200" dirty="0">
                          <a:effectLst/>
                        </a:rPr>
                        <a:t>Data Write (per 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Free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Free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a:effectLst/>
                        </a:rPr>
                        <a:t>Free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l">
                        <a:lnSpc>
                          <a:spcPct val="107000"/>
                        </a:lnSpc>
                        <a:spcBef>
                          <a:spcPts val="0"/>
                        </a:spcBef>
                        <a:spcAft>
                          <a:spcPts val="0"/>
                        </a:spcAft>
                      </a:pPr>
                      <a:r>
                        <a:rPr lang="en-US" sz="1200" dirty="0">
                          <a:effectLst/>
                        </a:rPr>
                        <a:t>Free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51743296"/>
                  </a:ext>
                </a:extLst>
              </a:tr>
            </a:tbl>
          </a:graphicData>
        </a:graphic>
      </p:graphicFrame>
      <p:graphicFrame>
        <p:nvGraphicFramePr>
          <p:cNvPr id="3" name="Table 2">
            <a:extLst>
              <a:ext uri="{FF2B5EF4-FFF2-40B4-BE49-F238E27FC236}">
                <a16:creationId xmlns:a16="http://schemas.microsoft.com/office/drawing/2014/main" id="{FFFC5CBB-946D-6A13-130A-EE712883D1EF}"/>
              </a:ext>
            </a:extLst>
          </p:cNvPr>
          <p:cNvGraphicFramePr>
            <a:graphicFrameLocks noGrp="1"/>
          </p:cNvGraphicFramePr>
          <p:nvPr/>
        </p:nvGraphicFramePr>
        <p:xfrm>
          <a:off x="1354212" y="2167049"/>
          <a:ext cx="9700780" cy="1408356"/>
        </p:xfrm>
        <a:graphic>
          <a:graphicData uri="http://schemas.openxmlformats.org/drawingml/2006/table">
            <a:tbl>
              <a:tblPr firstRow="1" firstCol="1" bandRow="1">
                <a:tableStyleId>{5C22544A-7EE6-4342-B048-85BDC9FD1C3A}</a:tableStyleId>
              </a:tblPr>
              <a:tblGrid>
                <a:gridCol w="2280818">
                  <a:extLst>
                    <a:ext uri="{9D8B030D-6E8A-4147-A177-3AD203B41FA5}">
                      <a16:colId xmlns:a16="http://schemas.microsoft.com/office/drawing/2014/main" val="3222619129"/>
                    </a:ext>
                  </a:extLst>
                </a:gridCol>
                <a:gridCol w="1939961">
                  <a:extLst>
                    <a:ext uri="{9D8B030D-6E8A-4147-A177-3AD203B41FA5}">
                      <a16:colId xmlns:a16="http://schemas.microsoft.com/office/drawing/2014/main" val="2645540959"/>
                    </a:ext>
                  </a:extLst>
                </a:gridCol>
                <a:gridCol w="1600079">
                  <a:extLst>
                    <a:ext uri="{9D8B030D-6E8A-4147-A177-3AD203B41FA5}">
                      <a16:colId xmlns:a16="http://schemas.microsoft.com/office/drawing/2014/main" val="937911210"/>
                    </a:ext>
                  </a:extLst>
                </a:gridCol>
                <a:gridCol w="1939961">
                  <a:extLst>
                    <a:ext uri="{9D8B030D-6E8A-4147-A177-3AD203B41FA5}">
                      <a16:colId xmlns:a16="http://schemas.microsoft.com/office/drawing/2014/main" val="835874086"/>
                    </a:ext>
                  </a:extLst>
                </a:gridCol>
                <a:gridCol w="1939961">
                  <a:extLst>
                    <a:ext uri="{9D8B030D-6E8A-4147-A177-3AD203B41FA5}">
                      <a16:colId xmlns:a16="http://schemas.microsoft.com/office/drawing/2014/main" val="3839869524"/>
                    </a:ext>
                  </a:extLst>
                </a:gridCol>
              </a:tblGrid>
              <a:tr h="352089">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Premium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dirty="0">
                          <a:effectLst/>
                        </a:rPr>
                        <a:t>Hot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Cool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Archive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50674901"/>
                  </a:ext>
                </a:extLst>
              </a:tr>
              <a:tr h="352089">
                <a:tc>
                  <a:txBody>
                    <a:bodyPr/>
                    <a:lstStyle/>
                    <a:p>
                      <a:pPr marL="0" marR="0">
                        <a:lnSpc>
                          <a:spcPct val="107000"/>
                        </a:lnSpc>
                        <a:spcBef>
                          <a:spcPts val="0"/>
                        </a:spcBef>
                        <a:spcAft>
                          <a:spcPts val="0"/>
                        </a:spcAft>
                      </a:pPr>
                      <a:r>
                        <a:rPr lang="en-US" sz="1200">
                          <a:effectLst/>
                        </a:rPr>
                        <a:t>First 50 TB/month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12.8888/GB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1.3220/GB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1.0576/GB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0.1322/GB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071413654"/>
                  </a:ext>
                </a:extLst>
              </a:tr>
              <a:tr h="352089">
                <a:tc>
                  <a:txBody>
                    <a:bodyPr/>
                    <a:lstStyle/>
                    <a:p>
                      <a:pPr marL="0" marR="0">
                        <a:lnSpc>
                          <a:spcPct val="107000"/>
                        </a:lnSpc>
                        <a:spcBef>
                          <a:spcPts val="0"/>
                        </a:spcBef>
                        <a:spcAft>
                          <a:spcPts val="0"/>
                        </a:spcAft>
                      </a:pPr>
                      <a:r>
                        <a:rPr lang="en-US" sz="1200">
                          <a:effectLst/>
                        </a:rPr>
                        <a:t>Next 450 TB/month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12.8888/GB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1.2691/GB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1.0576/GB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0.1322/GB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94076569"/>
                  </a:ext>
                </a:extLst>
              </a:tr>
              <a:tr h="352089">
                <a:tc>
                  <a:txBody>
                    <a:bodyPr/>
                    <a:lstStyle/>
                    <a:p>
                      <a:pPr marL="0" marR="0">
                        <a:lnSpc>
                          <a:spcPct val="107000"/>
                        </a:lnSpc>
                        <a:spcBef>
                          <a:spcPts val="0"/>
                        </a:spcBef>
                        <a:spcAft>
                          <a:spcPts val="0"/>
                        </a:spcAft>
                      </a:pPr>
                      <a:r>
                        <a:rPr lang="en-US" sz="1200">
                          <a:effectLst/>
                        </a:rPr>
                        <a:t>Over 500 TB/month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12.8888/GB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effectLst/>
                        </a:rPr>
                        <a:t>1.2162/GB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dirty="0">
                          <a:effectLst/>
                        </a:rPr>
                        <a:t>1.0576/GB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dirty="0">
                          <a:effectLst/>
                        </a:rPr>
                        <a:t>0.1322/GB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54871894"/>
                  </a:ext>
                </a:extLst>
              </a:tr>
            </a:tbl>
          </a:graphicData>
        </a:graphic>
      </p:graphicFrame>
    </p:spTree>
    <p:extLst>
      <p:ext uri="{BB962C8B-B14F-4D97-AF65-F5344CB8AC3E}">
        <p14:creationId xmlns:p14="http://schemas.microsoft.com/office/powerpoint/2010/main" val="2454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Why and When to  Choose Azure Blob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Azure Blob Storage is created for storing unstructured data. One can opt for Blob Storage for streaming audio and video files.</a:t>
            </a:r>
          </a:p>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Likewise, Blob storage is also used for storing data during backup, archiving, restoring, and recovering. Extensive volume data used for analysis by Azure services are also stored here.</a:t>
            </a:r>
          </a:p>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Similarly, one can go for Blob Storage when uploading large files. Azure Blob storage breaks the large files into smaller chunks, and these chunks get uploaded individually. After uploading these chunks, they get merged into a single initial file.</a:t>
            </a:r>
          </a:p>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Blob storage is also used to serve images directly to gateways.</a:t>
            </a:r>
          </a:p>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Azure Blob storage also allows the storage of files and documents for providing distributed access.</a:t>
            </a:r>
          </a:p>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In addition to it, it can also be used for off-loading excess content from the servers to </a:t>
            </a:r>
            <a:r>
              <a:rPr lang="en-US" sz="1800" b="0" i="0"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minimise</a:t>
            </a:r>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the load.</a:t>
            </a:r>
          </a:p>
          <a:p>
            <a:r>
              <a:rPr lang="en-US" sz="1800" b="0" i="0"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It is also used for Big Data analysis by Azure Data Lake, an extension of Azure Blob Storage</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0279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Table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Microsoft Azure cloud service offers Azure Table Storage as a service to store and manage the big volume of structured NoSQL data (Big Data) on the cloud.</a:t>
            </a:r>
          </a:p>
          <a:p>
            <a:r>
              <a:rPr lang="en-US" sz="1800" dirty="0">
                <a:latin typeface="Segoe UI" panose="020B0502040204020203" pitchFamily="34" charset="0"/>
                <a:cs typeface="Segoe UI" panose="020B0502040204020203" pitchFamily="34" charset="0"/>
              </a:rPr>
              <a:t>Table storage stores data in keys or attributes by using schema-less design and due to schema-less property this service can be scaled dynamically </a:t>
            </a:r>
          </a:p>
          <a:p>
            <a:r>
              <a:rPr lang="en-US" sz="1800" dirty="0">
                <a:latin typeface="Segoe UI" panose="020B0502040204020203" pitchFamily="34" charset="0"/>
                <a:cs typeface="Segoe UI" panose="020B0502040204020203" pitchFamily="34" charset="0"/>
              </a:rPr>
              <a:t>Azure Table storage service is cost-effective and also has low latency while reading and writing data from tables.</a:t>
            </a:r>
          </a:p>
          <a:p>
            <a:r>
              <a:rPr lang="en-US" sz="1800" dirty="0">
                <a:latin typeface="Segoe UI" panose="020B0502040204020203" pitchFamily="34" charset="0"/>
                <a:cs typeface="Segoe UI" panose="020B0502040204020203" pitchFamily="34" charset="0"/>
              </a:rPr>
              <a:t>Compared to traditional relational or SQL database storage It is very low in cost for the same volume of data</a:t>
            </a:r>
          </a:p>
          <a:p>
            <a:r>
              <a:rPr lang="en-US" sz="1800" dirty="0">
                <a:latin typeface="Segoe UI" panose="020B0502040204020203" pitchFamily="34" charset="0"/>
                <a:cs typeface="Segoe UI" panose="020B0502040204020203" pitchFamily="34" charset="0"/>
              </a:rPr>
              <a:t>It can also store data coming from web apps, IoT devices, or other metadata which is flexible can increase and decrease datasets easily.</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9072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Architecture of  Azure Table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Table Storage can store a huge volume of data in NoSQL datastores and users can query this structured and non-relational data to read and write tables.</a:t>
            </a: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pic>
        <p:nvPicPr>
          <p:cNvPr id="2" name="Content Placeholder 7">
            <a:extLst>
              <a:ext uri="{FF2B5EF4-FFF2-40B4-BE49-F238E27FC236}">
                <a16:creationId xmlns:a16="http://schemas.microsoft.com/office/drawing/2014/main" id="{42440005-A86C-D4BD-F959-B729AEEC3088}"/>
              </a:ext>
            </a:extLst>
          </p:cNvPr>
          <p:cNvPicPr>
            <a:picLocks noChangeAspect="1"/>
          </p:cNvPicPr>
          <p:nvPr/>
        </p:nvPicPr>
        <p:blipFill>
          <a:blip r:embed="rId2"/>
          <a:stretch>
            <a:fillRect/>
          </a:stretch>
        </p:blipFill>
        <p:spPr>
          <a:xfrm>
            <a:off x="1771514" y="2307770"/>
            <a:ext cx="5092318" cy="3875316"/>
          </a:xfrm>
          <a:prstGeom prst="rect">
            <a:avLst/>
          </a:prstGeom>
        </p:spPr>
      </p:pic>
      <p:sp>
        <p:nvSpPr>
          <p:cNvPr id="3" name="Rectangle 2">
            <a:extLst>
              <a:ext uri="{FF2B5EF4-FFF2-40B4-BE49-F238E27FC236}">
                <a16:creationId xmlns:a16="http://schemas.microsoft.com/office/drawing/2014/main" id="{EDF140FC-2FA5-0D64-5F0B-9647444AEB6F}"/>
              </a:ext>
            </a:extLst>
          </p:cNvPr>
          <p:cNvSpPr/>
          <p:nvPr/>
        </p:nvSpPr>
        <p:spPr>
          <a:xfrm>
            <a:off x="4361880" y="5894614"/>
            <a:ext cx="2558142" cy="402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5D39DA-0C0E-B850-DD17-24F05A6CAEB8}"/>
              </a:ext>
            </a:extLst>
          </p:cNvPr>
          <p:cNvPicPr>
            <a:picLocks noChangeAspect="1"/>
          </p:cNvPicPr>
          <p:nvPr/>
        </p:nvPicPr>
        <p:blipFill>
          <a:blip r:embed="rId3"/>
          <a:stretch>
            <a:fillRect/>
          </a:stretch>
        </p:blipFill>
        <p:spPr>
          <a:xfrm>
            <a:off x="6803675" y="2782320"/>
            <a:ext cx="5092319" cy="2910908"/>
          </a:xfrm>
          <a:prstGeom prst="rect">
            <a:avLst/>
          </a:prstGeom>
        </p:spPr>
      </p:pic>
    </p:spTree>
    <p:extLst>
      <p:ext uri="{BB962C8B-B14F-4D97-AF65-F5344CB8AC3E}">
        <p14:creationId xmlns:p14="http://schemas.microsoft.com/office/powerpoint/2010/main" val="4187524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Table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fontScale="92500" lnSpcReduction="10000"/>
          </a:bodyPr>
          <a:lstStyle/>
          <a:p>
            <a:r>
              <a:rPr lang="en-US" sz="1800" b="1" dirty="0">
                <a:latin typeface="Segoe UI" panose="020B0502040204020203" pitchFamily="34" charset="0"/>
                <a:cs typeface="Segoe UI" panose="020B0502040204020203" pitchFamily="34" charset="0"/>
              </a:rPr>
              <a:t>1. Storage Account</a:t>
            </a:r>
          </a:p>
          <a:p>
            <a:r>
              <a:rPr lang="en-US" sz="1800" dirty="0">
                <a:latin typeface="Segoe UI" panose="020B0502040204020203" pitchFamily="34" charset="0"/>
                <a:cs typeface="Segoe UI" panose="020B0502040204020203" pitchFamily="34" charset="0"/>
              </a:rPr>
              <a:t>Azure Storage Account is used to provide and manage all the access related to the storage account and It is the basic building block of the Azure services. To transfer or migrate the data from one service in the storage user needs to have a storage account as it provides a unique namespace. It contains all the data objects used in Azure like Blob Storage, File Storage, Queues, disks, and Azure Table storage. So to access Azure Table Storage service users need to create a storage account.</a:t>
            </a:r>
          </a:p>
          <a:p>
            <a:r>
              <a:rPr lang="en-US" sz="1800" b="1" dirty="0">
                <a:latin typeface="Segoe UI" panose="020B0502040204020203" pitchFamily="34" charset="0"/>
                <a:cs typeface="Segoe UI" panose="020B0502040204020203" pitchFamily="34" charset="0"/>
              </a:rPr>
              <a:t>2. Table</a:t>
            </a:r>
          </a:p>
          <a:p>
            <a:r>
              <a:rPr lang="en-US" sz="1800" dirty="0">
                <a:latin typeface="Segoe UI" panose="020B0502040204020203" pitchFamily="34" charset="0"/>
                <a:cs typeface="Segoe UI" panose="020B0502040204020203" pitchFamily="34" charset="0"/>
              </a:rPr>
              <a:t>It is a collection of one or more schemeless entities. Azure tables do not impose the schema so that one table can store various types of entities with different properties.</a:t>
            </a:r>
          </a:p>
          <a:p>
            <a:r>
              <a:rPr lang="en-US" sz="1800" b="1" dirty="0">
                <a:latin typeface="Segoe UI" panose="020B0502040204020203" pitchFamily="34" charset="0"/>
                <a:cs typeface="Segoe UI" panose="020B0502040204020203" pitchFamily="34" charset="0"/>
              </a:rPr>
              <a:t>3. Entity</a:t>
            </a:r>
          </a:p>
          <a:p>
            <a:r>
              <a:rPr lang="en-US" sz="1800" dirty="0">
                <a:latin typeface="Segoe UI" panose="020B0502040204020203" pitchFamily="34" charset="0"/>
                <a:cs typeface="Segoe UI" panose="020B0502040204020203" pitchFamily="34" charset="0"/>
              </a:rPr>
              <a:t>It is the same as a row in a database with a set of properties. An entity can store the data up to 1MB of size in Azure storage and Azure Cosmos Database can store the entity with size 2MB</a:t>
            </a:r>
          </a:p>
          <a:p>
            <a:r>
              <a:rPr lang="en-US" sz="1800" b="1" dirty="0">
                <a:latin typeface="Segoe UI" panose="020B0502040204020203" pitchFamily="34" charset="0"/>
                <a:cs typeface="Segoe UI" panose="020B0502040204020203" pitchFamily="34" charset="0"/>
              </a:rPr>
              <a:t>4. URL Format</a:t>
            </a:r>
          </a:p>
          <a:p>
            <a:r>
              <a:rPr lang="en-US" sz="1800" dirty="0">
                <a:latin typeface="Segoe UI" panose="020B0502040204020203" pitchFamily="34" charset="0"/>
                <a:cs typeface="Segoe UI" panose="020B0502040204020203" pitchFamily="34" charset="0"/>
              </a:rPr>
              <a:t>In Azure storage account is created with unique namespace and the URL format of this storage account as below: Azure Storage Format: http://&lt;storage_account_name&gt;.table.core.windows.net/&lt;table_name&gt; Azure Cosmos Db Format: http://&lt;storage_account_name&gt;.table.cosmosdb.azure.com/&lt;table_name&gt;</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2913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Queue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Microsoft Azure Queue storage is a service used for storing the various large number of messages</a:t>
            </a:r>
          </a:p>
          <a:p>
            <a:r>
              <a:rPr lang="en-US" sz="1800" dirty="0">
                <a:latin typeface="Segoe UI" panose="020B0502040204020203" pitchFamily="34" charset="0"/>
                <a:cs typeface="Segoe UI" panose="020B0502040204020203" pitchFamily="34" charset="0"/>
              </a:rPr>
              <a:t>You access messages from anywhere in the world via authenticated calls using HTTP or HTTPS.</a:t>
            </a:r>
          </a:p>
          <a:p>
            <a:r>
              <a:rPr lang="en-US" sz="1800" dirty="0">
                <a:latin typeface="Segoe UI" panose="020B0502040204020203" pitchFamily="34" charset="0"/>
                <a:cs typeface="Segoe UI" panose="020B0502040204020203" pitchFamily="34" charset="0"/>
              </a:rPr>
              <a:t>Azure Queue storage can store millions of incoming messages up to the total capacity of the storage account</a:t>
            </a:r>
          </a:p>
          <a:p>
            <a:r>
              <a:rPr lang="en-US" sz="1800" dirty="0">
                <a:latin typeface="Segoe UI" panose="020B0502040204020203" pitchFamily="34" charset="0"/>
                <a:cs typeface="Segoe UI" panose="020B0502040204020203" pitchFamily="34" charset="0"/>
              </a:rPr>
              <a:t>Each message size can be up to 64 KB.</a:t>
            </a:r>
          </a:p>
          <a:p>
            <a:r>
              <a:rPr lang="en-US" sz="1800" dirty="0">
                <a:latin typeface="Segoe UI" panose="020B0502040204020203" pitchFamily="34" charset="0"/>
                <a:cs typeface="Segoe UI" panose="020B0502040204020203" pitchFamily="34" charset="0"/>
              </a:rPr>
              <a:t>It is also cost-effective storage which queues up all the incoming calls and messages them between different applications.</a:t>
            </a:r>
          </a:p>
          <a:p>
            <a:r>
              <a:rPr lang="en-US" sz="1800" dirty="0">
                <a:latin typeface="Segoe UI" panose="020B0502040204020203" pitchFamily="34" charset="0"/>
                <a:cs typeface="Segoe UI" panose="020B0502040204020203" pitchFamily="34" charset="0"/>
              </a:rPr>
              <a:t>Queues are commonly used to create a backlog of work to process asynchronously.</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637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Benefits of Azure Storage</a:t>
            </a:r>
          </a:p>
        </p:txBody>
      </p:sp>
      <p:sp>
        <p:nvSpPr>
          <p:cNvPr id="5" name="Content Placeholder 4"/>
          <p:cNvSpPr>
            <a:spLocks noGrp="1"/>
          </p:cNvSpPr>
          <p:nvPr>
            <p:ph sz="quarter" idx="1"/>
          </p:nvPr>
        </p:nvSpPr>
        <p:spPr/>
        <p:txBody>
          <a:bodyPr>
            <a:normAutofit/>
          </a:bodyPr>
          <a:lstStyle/>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Durability and high availability: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Stored data is replicated and kept in different geographical locations. Hence, in the case of any hardware failure, you have your replicas safe and so your data. Also, if there is any natural disaster, your data will remain secure and you can avail them pretty easily.</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Scalability: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The storage is massively scalable depending on the requirements. Data is automatically scaled up to accommodate any peak demands.</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Security: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Accessing any information by an intruder from your storage is not an easy task, and hence your data is secure. Azure Storage uses a shared key model to authenticate a user. Usage of the shared access signature (SAS) can restrict access to data.</a:t>
            </a:r>
            <a:endParaRPr lang="en-US" sz="1600" dirty="0">
              <a:effectLst/>
              <a:latin typeface="Segoe UI" panose="020B0502040204020203" pitchFamily="34" charset="0"/>
              <a:ea typeface="Calibri" panose="020F0502020204030204" pitchFamily="34" charset="0"/>
              <a:cs typeface="Segoe UI" panose="020B0502040204020203" pitchFamily="34"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Accessibility: </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You can access your data from anywhere over HTTP or HTTPS. You can write your code on Azure PowerShell or on Azure CLI. </a:t>
            </a:r>
            <a:r>
              <a:rPr lang="en-US" sz="1800" u="sng" dirty="0">
                <a:solidFill>
                  <a:srgbClr val="6458C0"/>
                </a:solidFill>
                <a:effectLst/>
                <a:latin typeface="Segoe UI" panose="020B0502040204020203" pitchFamily="34" charset="0"/>
                <a:ea typeface="Times New Roman" panose="02020603050405020304" pitchFamily="18" charset="0"/>
                <a:cs typeface="Segoe UI" panose="020B0502040204020203" pitchFamily="34" charset="0"/>
                <a:hlinkClick r:id="rId2"/>
              </a:rPr>
              <a:t>Azure Storage Explorer</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and Azure portal provide you with an easy way to work with your data</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8328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The Architecture of Azure Queue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Azure Queue Storage architecture">
            <a:extLst>
              <a:ext uri="{FF2B5EF4-FFF2-40B4-BE49-F238E27FC236}">
                <a16:creationId xmlns:a16="http://schemas.microsoft.com/office/drawing/2014/main" id="{F553C545-936B-A69A-CB45-5B5B1C9EC4F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39687" y="1649186"/>
            <a:ext cx="3886200" cy="41290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04AB594-9621-E79F-310A-C65B42B24DC3}"/>
              </a:ext>
            </a:extLst>
          </p:cNvPr>
          <p:cNvSpPr/>
          <p:nvPr/>
        </p:nvSpPr>
        <p:spPr>
          <a:xfrm>
            <a:off x="3624944" y="5430911"/>
            <a:ext cx="2100943" cy="302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8F78112-1B91-2966-70A2-34ABEBE0E258}"/>
              </a:ext>
            </a:extLst>
          </p:cNvPr>
          <p:cNvPicPr>
            <a:picLocks noChangeAspect="1"/>
          </p:cNvPicPr>
          <p:nvPr/>
        </p:nvPicPr>
        <p:blipFill>
          <a:blip r:embed="rId3"/>
          <a:stretch>
            <a:fillRect/>
          </a:stretch>
        </p:blipFill>
        <p:spPr>
          <a:xfrm>
            <a:off x="6096000" y="1827739"/>
            <a:ext cx="5344886" cy="3771902"/>
          </a:xfrm>
          <a:prstGeom prst="rect">
            <a:avLst/>
          </a:prstGeom>
        </p:spPr>
      </p:pic>
    </p:spTree>
    <p:extLst>
      <p:ext uri="{BB962C8B-B14F-4D97-AF65-F5344CB8AC3E}">
        <p14:creationId xmlns:p14="http://schemas.microsoft.com/office/powerpoint/2010/main" val="2910375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The Architecture of Azure Queue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DE63273-EC41-5DDC-C1A6-3E82EA2F2524}"/>
              </a:ext>
            </a:extLst>
          </p:cNvPr>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1. URL Format</a:t>
            </a:r>
          </a:p>
          <a:p>
            <a:r>
              <a:rPr lang="en-US" sz="1800" dirty="0">
                <a:latin typeface="Segoe UI" panose="020B0502040204020203" pitchFamily="34" charset="0"/>
                <a:cs typeface="Segoe UI" panose="020B0502040204020203" pitchFamily="34" charset="0"/>
              </a:rPr>
              <a:t>In this account, queues are created with unique namespace and addressable using the URL format of this storage account as below.</a:t>
            </a:r>
          </a:p>
          <a:p>
            <a:r>
              <a:rPr lang="en-US" sz="1800" dirty="0">
                <a:latin typeface="Segoe UI" panose="020B0502040204020203" pitchFamily="34" charset="0"/>
                <a:cs typeface="Segoe UI" panose="020B0502040204020203" pitchFamily="34" charset="0"/>
              </a:rPr>
              <a:t>Azure Storage Format:</a:t>
            </a:r>
          </a:p>
          <a:p>
            <a:r>
              <a:rPr lang="en-US" sz="1800" dirty="0">
                <a:latin typeface="Segoe UI" panose="020B0502040204020203" pitchFamily="34" charset="0"/>
                <a:cs typeface="Segoe UI" panose="020B0502040204020203" pitchFamily="34" charset="0"/>
              </a:rPr>
              <a:t>http://&lt;storage_account_name&gt;.queue.core.windows.net/&lt;queue_name&gt;</a:t>
            </a:r>
          </a:p>
          <a:p>
            <a:r>
              <a:rPr lang="en-US" sz="1800" b="1" dirty="0">
                <a:latin typeface="Segoe UI" panose="020B0502040204020203" pitchFamily="34" charset="0"/>
                <a:cs typeface="Segoe UI" panose="020B0502040204020203" pitchFamily="34" charset="0"/>
              </a:rPr>
              <a:t>2. Storage Account</a:t>
            </a:r>
          </a:p>
          <a:p>
            <a:r>
              <a:rPr lang="en-US" sz="1800" dirty="0">
                <a:latin typeface="Segoe UI" panose="020B0502040204020203" pitchFamily="34" charset="0"/>
                <a:cs typeface="Segoe UI" panose="020B0502040204020203" pitchFamily="34" charset="0"/>
              </a:rPr>
              <a:t>This used to provide and manage all the access related to the storage account and It is the basic building block of the Azure services.  To transfer or migrate the incoming orders from one application to another in the storage user needs to have a storage account as it provides a unique namespace. It contains all the data objects used in Azure like Blob Storage, File Storage, Queues storage, disks, and Azure Table storage. So to access Azure Table Storage service users need to create a storage account.</a:t>
            </a:r>
          </a:p>
        </p:txBody>
      </p:sp>
    </p:spTree>
    <p:extLst>
      <p:ext uri="{BB962C8B-B14F-4D97-AF65-F5344CB8AC3E}">
        <p14:creationId xmlns:p14="http://schemas.microsoft.com/office/powerpoint/2010/main" val="70411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The Architecture of Azure Queue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DE63273-EC41-5DDC-C1A6-3E82EA2F2524}"/>
              </a:ext>
            </a:extLst>
          </p:cNvPr>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3. Queue</a:t>
            </a:r>
          </a:p>
          <a:p>
            <a:r>
              <a:rPr lang="en-US" sz="1800" dirty="0">
                <a:latin typeface="Segoe UI" panose="020B0502040204020203" pitchFamily="34" charset="0"/>
                <a:cs typeface="Segoe UI" panose="020B0502040204020203" pitchFamily="34" charset="0"/>
              </a:rPr>
              <a:t>This is the set of messages in queue and queue name needs to be in lowercase and unique with valid DNS(Domain Name System) name with 3 to 63 characters.</a:t>
            </a:r>
          </a:p>
          <a:p>
            <a:r>
              <a:rPr lang="en-US" sz="1800" b="1" dirty="0">
                <a:latin typeface="Segoe UI" panose="020B0502040204020203" pitchFamily="34" charset="0"/>
                <a:cs typeface="Segoe UI" panose="020B0502040204020203" pitchFamily="34" charset="0"/>
              </a:rPr>
              <a:t>4. Message</a:t>
            </a:r>
          </a:p>
          <a:p>
            <a:r>
              <a:rPr lang="en-US" sz="1800" dirty="0">
                <a:latin typeface="Segoe UI" panose="020B0502040204020203" pitchFamily="34" charset="0"/>
                <a:cs typeface="Segoe UI" panose="020B0502040204020203" pitchFamily="34" charset="0"/>
              </a:rPr>
              <a:t>This can store a single message up to 64 KB in any format. </a:t>
            </a:r>
          </a:p>
          <a:p>
            <a:r>
              <a:rPr lang="en-US" sz="1800" dirty="0">
                <a:latin typeface="Segoe UI" panose="020B0502040204020203" pitchFamily="34" charset="0"/>
                <a:cs typeface="Segoe UI" panose="020B0502040204020203" pitchFamily="34" charset="0"/>
              </a:rPr>
              <a:t>Queue storage capacity (maximum time to live) of the older version came before 2017-07-29 was 7 days. The latest version came after 2017-07-29 has maximum time to live is any positive number or -1 so that message does not expire. If the above maximum time-to-live parameter is not set in the newest version by default message queued capacity is 7 days.</a:t>
            </a:r>
          </a:p>
        </p:txBody>
      </p:sp>
    </p:spTree>
    <p:extLst>
      <p:ext uri="{BB962C8B-B14F-4D97-AF65-F5344CB8AC3E}">
        <p14:creationId xmlns:p14="http://schemas.microsoft.com/office/powerpoint/2010/main" val="274077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ADVANTAGES OF AZURE QUEUE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DE63273-EC41-5DDC-C1A6-3E82EA2F2524}"/>
              </a:ext>
            </a:extLst>
          </p:cNvPr>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The following are the main benefits of Azure Queue Storages:</a:t>
            </a:r>
          </a:p>
          <a:p>
            <a:r>
              <a:rPr lang="en-US" sz="1800" dirty="0">
                <a:latin typeface="Segoe UI" panose="020B0502040204020203" pitchFamily="34" charset="0"/>
                <a:cs typeface="Segoe UI" panose="020B0502040204020203" pitchFamily="34" charset="0"/>
              </a:rPr>
              <a:t>When compared to similar services, Azure Queue Storage is not expensive. </a:t>
            </a:r>
          </a:p>
          <a:p>
            <a:r>
              <a:rPr lang="en-US" sz="1800" dirty="0">
                <a:latin typeface="Segoe UI" panose="020B0502040204020203" pitchFamily="34" charset="0"/>
                <a:cs typeface="Segoe UI" panose="020B0502040204020203" pitchFamily="34" charset="0"/>
              </a:rPr>
              <a:t>You will be charged based on the desired amount of redundancy, necessary storage space, and the number of transactions (i.e., read, write, delete).</a:t>
            </a:r>
          </a:p>
          <a:p>
            <a:r>
              <a:rPr lang="en-US" sz="1800" dirty="0">
                <a:latin typeface="Segoe UI" panose="020B0502040204020203" pitchFamily="34" charset="0"/>
                <a:cs typeface="Segoe UI" panose="020B0502040204020203" pitchFamily="34" charset="0"/>
              </a:rPr>
              <a:t>Data in Queue Storage is substantially more secure because it must be accessed over the HTTP or HTTPS protocol through apps.</a:t>
            </a:r>
          </a:p>
          <a:p>
            <a:r>
              <a:rPr lang="en-US" sz="1800" dirty="0">
                <a:latin typeface="Segoe UI" panose="020B0502040204020203" pitchFamily="34" charset="0"/>
                <a:cs typeface="Segoe UI" panose="020B0502040204020203" pitchFamily="34" charset="0"/>
              </a:rPr>
              <a:t>All you have to pay for is storage and operations. An Event Hub or a Service Bus, for example, has no ongoing costs.</a:t>
            </a:r>
          </a:p>
        </p:txBody>
      </p:sp>
    </p:spTree>
    <p:extLst>
      <p:ext uri="{BB962C8B-B14F-4D97-AF65-F5344CB8AC3E}">
        <p14:creationId xmlns:p14="http://schemas.microsoft.com/office/powerpoint/2010/main" val="387005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File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DE63273-EC41-5DDC-C1A6-3E82EA2F2524}"/>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Microsoft Azure file storage service is a cloud-based, fully managed storage service that provides a highly available, durable, scalable, and redundant storage system to store and share the files in the cloud. </a:t>
            </a:r>
          </a:p>
          <a:p>
            <a:r>
              <a:rPr lang="en-US" sz="1800" dirty="0">
                <a:latin typeface="Segoe UI" panose="020B0502040204020203" pitchFamily="34" charset="0"/>
                <a:cs typeface="Segoe UI" panose="020B0502040204020203" pitchFamily="34" charset="0"/>
              </a:rPr>
              <a:t>Azure storage offers a shared storage platform across two or more servers or machines.</a:t>
            </a:r>
          </a:p>
          <a:p>
            <a:r>
              <a:rPr lang="en-US" sz="1800" dirty="0">
                <a:latin typeface="Segoe UI" panose="020B0502040204020203" pitchFamily="34" charset="0"/>
                <a:cs typeface="Segoe UI" panose="020B0502040204020203" pitchFamily="34" charset="0"/>
              </a:rPr>
              <a:t>Azure file storage uses Server Message Block 3.0 (SMB) protocol to share applications, and SMB makes the movement of applications or data to the cloud simpler as it handles encryption and persistent handling.</a:t>
            </a: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6099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File Storage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DE63273-EC41-5DDC-C1A6-3E82EA2F2524}"/>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file storage has a top-level object to share the pool of storage which is used to deploy the multiple file shares to the cloud. To use the Azure File storage services user needs to have a storage account created. Here are the components used in the Azure files storage service:</a:t>
            </a:r>
          </a:p>
          <a:p>
            <a:r>
              <a:rPr lang="en-US" sz="1800" b="1" dirty="0">
                <a:latin typeface="Segoe UI" panose="020B0502040204020203" pitchFamily="34" charset="0"/>
                <a:cs typeface="Segoe UI" panose="020B0502040204020203" pitchFamily="34" charset="0"/>
              </a:rPr>
              <a:t>1. Azure Storage Account: </a:t>
            </a:r>
            <a:r>
              <a:rPr lang="en-US" sz="1800" dirty="0">
                <a:latin typeface="Segoe UI" panose="020B0502040204020203" pitchFamily="34" charset="0"/>
                <a:cs typeface="Segoe UI" panose="020B0502040204020203" pitchFamily="34" charset="0"/>
              </a:rPr>
              <a:t>Azure storage account provides access to all the storage objects from azure like Queue, Blob, Files, Tables, and disks. It has a unique name and can be accessed from all over the world. Storage accounts provide options for different configurations users can use over resources; it also provides information on the number of resources available so that the limitation of storage account is shared across all the storage services.</a:t>
            </a:r>
          </a:p>
          <a:p>
            <a:r>
              <a:rPr lang="en-US" sz="1800" b="1" dirty="0">
                <a:latin typeface="Segoe UI" panose="020B0502040204020203" pitchFamily="34" charset="0"/>
                <a:cs typeface="Segoe UI" panose="020B0502040204020203" pitchFamily="34" charset="0"/>
              </a:rPr>
              <a:t>2. Azure Storage Shares</a:t>
            </a:r>
            <a:r>
              <a:rPr lang="en-US" sz="1800" dirty="0">
                <a:latin typeface="Segoe UI" panose="020B0502040204020203" pitchFamily="34" charset="0"/>
                <a:cs typeface="Segoe UI" panose="020B0502040204020203" pitchFamily="34" charset="0"/>
              </a:rPr>
              <a:t>: Azure storage uses industry-standard SMB protocol to share the files and directories on the cloud. SMB file share has all the files and directory in it, and the user can create his files and directory in SMB share only and not in a storage account. Each azure storage can contain an unbounded number of shares, and each share can have one or more files. Azure creates file storage shares before loading or creating any file or directory; once file share is created, the user can use the same to upload the files and directory.</a:t>
            </a:r>
          </a:p>
        </p:txBody>
      </p:sp>
    </p:spTree>
    <p:extLst>
      <p:ext uri="{BB962C8B-B14F-4D97-AF65-F5344CB8AC3E}">
        <p14:creationId xmlns:p14="http://schemas.microsoft.com/office/powerpoint/2010/main" val="2872678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File Storage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DE63273-EC41-5DDC-C1A6-3E82EA2F2524}"/>
              </a:ext>
            </a:extLst>
          </p:cNvPr>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3. Azure Directory: </a:t>
            </a:r>
            <a:r>
              <a:rPr lang="en-US" sz="1800" dirty="0">
                <a:latin typeface="Segoe UI" panose="020B0502040204020203" pitchFamily="34" charset="0"/>
                <a:cs typeface="Segoe UI" panose="020B0502040204020203" pitchFamily="34" charset="0"/>
              </a:rPr>
              <a:t>Azure directory has the hierarchy of files or directory based on the specific category data like documents, logs, and media-related files stored in the specific categorical directory in the hierarchy.</a:t>
            </a:r>
          </a:p>
          <a:p>
            <a:r>
              <a:rPr lang="en-US" sz="1800" b="1" dirty="0">
                <a:latin typeface="Segoe UI" panose="020B0502040204020203" pitchFamily="34" charset="0"/>
                <a:cs typeface="Segoe UI" panose="020B0502040204020203" pitchFamily="34" charset="0"/>
              </a:rPr>
              <a:t>4. Files: </a:t>
            </a:r>
            <a:r>
              <a:rPr lang="en-US" sz="1800" dirty="0">
                <a:latin typeface="Segoe UI" panose="020B0502040204020203" pitchFamily="34" charset="0"/>
                <a:cs typeface="Segoe UI" panose="020B0502040204020203" pitchFamily="34" charset="0"/>
              </a:rPr>
              <a:t>Files are created or uploaded in the azure storage shares. this file can be in any format, either text, csv, image (jpeg/png), or any application. Azure files have support for identity-based authentication over the SMB protocol.</a:t>
            </a:r>
          </a:p>
          <a:p>
            <a:r>
              <a:rPr lang="en-US" sz="1800" b="1" dirty="0">
                <a:latin typeface="Segoe UI" panose="020B0502040204020203" pitchFamily="34" charset="0"/>
                <a:cs typeface="Segoe UI" panose="020B0502040204020203" pitchFamily="34" charset="0"/>
              </a:rPr>
              <a:t>5. URL Format: </a:t>
            </a:r>
            <a:r>
              <a:rPr lang="en-US" sz="1800" dirty="0">
                <a:latin typeface="Segoe UI" panose="020B0502040204020203" pitchFamily="34" charset="0"/>
                <a:cs typeface="Segoe UI" panose="020B0502040204020203" pitchFamily="34" charset="0"/>
              </a:rPr>
              <a:t>It is needed if the request is made for Azure share using the REST protocol, and the URL format should be :</a:t>
            </a:r>
          </a:p>
          <a:p>
            <a:r>
              <a:rPr lang="en-US" sz="1800" dirty="0">
                <a:latin typeface="Segoe UI" panose="020B0502040204020203" pitchFamily="34" charset="0"/>
                <a:cs typeface="Segoe UI" panose="020B0502040204020203" pitchFamily="34" charset="0"/>
              </a:rPr>
              <a:t>https://&lt;storage_account_name&gt;.file.core.window.net/&lt;storage_share_name&gt;/&lt;direcotory_name&gt;/&lt;file_name&gt;</a:t>
            </a: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433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File Storage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3CCEE3AA-20B2-F85D-B74C-3AE9BF6E6FFC}"/>
              </a:ext>
            </a:extLst>
          </p:cNvPr>
          <p:cNvPicPr>
            <a:picLocks noGrp="1" noChangeAspect="1"/>
          </p:cNvPicPr>
          <p:nvPr>
            <p:ph sz="quarter" idx="1"/>
          </p:nvPr>
        </p:nvPicPr>
        <p:blipFill>
          <a:blip r:embed="rId2"/>
          <a:stretch>
            <a:fillRect/>
          </a:stretch>
        </p:blipFill>
        <p:spPr>
          <a:xfrm>
            <a:off x="3385458" y="1654628"/>
            <a:ext cx="3814254" cy="4495800"/>
          </a:xfrm>
          <a:prstGeom prst="rect">
            <a:avLst/>
          </a:prstGeom>
        </p:spPr>
      </p:pic>
      <p:sp>
        <p:nvSpPr>
          <p:cNvPr id="5" name="Rectangle 4">
            <a:extLst>
              <a:ext uri="{FF2B5EF4-FFF2-40B4-BE49-F238E27FC236}">
                <a16:creationId xmlns:a16="http://schemas.microsoft.com/office/drawing/2014/main" id="{C186D337-4C0B-3882-F7BD-10195F539329}"/>
              </a:ext>
            </a:extLst>
          </p:cNvPr>
          <p:cNvSpPr/>
          <p:nvPr/>
        </p:nvSpPr>
        <p:spPr>
          <a:xfrm>
            <a:off x="5540829" y="5987143"/>
            <a:ext cx="1545771" cy="174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403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File Storage data access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B1DF874-9159-5965-8640-E3F71D02BDFA}"/>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file storage service has two methods to provide access to the files stored in the storage shares.</a:t>
            </a:r>
          </a:p>
          <a:p>
            <a:r>
              <a:rPr lang="en-US" sz="1800" b="1" dirty="0">
                <a:latin typeface="Segoe UI" panose="020B0502040204020203" pitchFamily="34" charset="0"/>
                <a:cs typeface="Segoe UI" panose="020B0502040204020203" pitchFamily="34" charset="0"/>
              </a:rPr>
              <a:t>1. Direct Cloud Access</a:t>
            </a:r>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Azure file share can be mounted on any machines or servers with Windows, MacOS, or Unix platform, and it uses service message block (SMB) protocol or REST API for the file share as Azure provides SMB access. </a:t>
            </a:r>
          </a:p>
          <a:p>
            <a:r>
              <a:rPr lang="en-US" sz="1800" b="1" dirty="0">
                <a:latin typeface="Segoe UI" panose="020B0502040204020203" pitchFamily="34" charset="0"/>
                <a:cs typeface="Segoe UI" panose="020B0502040204020203" pitchFamily="34" charset="0"/>
              </a:rPr>
              <a:t>2. Azure File Sync</a:t>
            </a:r>
          </a:p>
          <a:p>
            <a:r>
              <a:rPr lang="en-US" sz="1800" dirty="0">
                <a:latin typeface="Segoe UI" panose="020B0502040204020203" pitchFamily="34" charset="0"/>
                <a:cs typeface="Segoe UI" panose="020B0502040204020203" pitchFamily="34" charset="0"/>
              </a:rPr>
              <a:t>Azure file sync is used to replicate the file shares on the on-premise server or the Azure Window platform.</a:t>
            </a:r>
          </a:p>
          <a:p>
            <a:r>
              <a:rPr lang="en-US" sz="1800" dirty="0">
                <a:latin typeface="Segoe UI" panose="020B0502040204020203" pitchFamily="34" charset="0"/>
                <a:cs typeface="Segoe UI" panose="020B0502040204020203" pitchFamily="34" charset="0"/>
              </a:rPr>
              <a:t>Users can access the file shared in SMB or NFS using the Azure window server. </a:t>
            </a:r>
          </a:p>
          <a:p>
            <a:r>
              <a:rPr lang="en-US" sz="1800" dirty="0">
                <a:latin typeface="Segoe UI" panose="020B0502040204020203" pitchFamily="34" charset="0"/>
                <a:cs typeface="Segoe UI" panose="020B0502040204020203" pitchFamily="34" charset="0"/>
              </a:rPr>
              <a:t>Azure file sync continuously synchronizes the files by keeping frequently accessed data at the endpoint and the rarely accessed on the Azure file share so that access can be faster with good performance.</a:t>
            </a:r>
          </a:p>
        </p:txBody>
      </p:sp>
    </p:spTree>
    <p:extLst>
      <p:ext uri="{BB962C8B-B14F-4D97-AF65-F5344CB8AC3E}">
        <p14:creationId xmlns:p14="http://schemas.microsoft.com/office/powerpoint/2010/main" val="3846493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Blob and File Storage  Differences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B1DF874-9159-5965-8640-E3F71D02BDFA}"/>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t>
            </a:r>
          </a:p>
        </p:txBody>
      </p:sp>
      <p:graphicFrame>
        <p:nvGraphicFramePr>
          <p:cNvPr id="2" name="Table 1">
            <a:extLst>
              <a:ext uri="{FF2B5EF4-FFF2-40B4-BE49-F238E27FC236}">
                <a16:creationId xmlns:a16="http://schemas.microsoft.com/office/drawing/2014/main" id="{CC60BAC0-F1ED-0E42-CA3C-02AD9D25BDB9}"/>
              </a:ext>
            </a:extLst>
          </p:cNvPr>
          <p:cNvGraphicFramePr>
            <a:graphicFrameLocks noGrp="1"/>
          </p:cNvGraphicFramePr>
          <p:nvPr>
            <p:extLst>
              <p:ext uri="{D42A27DB-BD31-4B8C-83A1-F6EECF244321}">
                <p14:modId xmlns:p14="http://schemas.microsoft.com/office/powerpoint/2010/main" val="3948076120"/>
              </p:ext>
            </p:extLst>
          </p:nvPr>
        </p:nvGraphicFramePr>
        <p:xfrm>
          <a:off x="1153886" y="1600200"/>
          <a:ext cx="10871199" cy="4754260"/>
        </p:xfrm>
        <a:graphic>
          <a:graphicData uri="http://schemas.openxmlformats.org/drawingml/2006/table">
            <a:tbl>
              <a:tblPr/>
              <a:tblGrid>
                <a:gridCol w="2024743">
                  <a:extLst>
                    <a:ext uri="{9D8B030D-6E8A-4147-A177-3AD203B41FA5}">
                      <a16:colId xmlns:a16="http://schemas.microsoft.com/office/drawing/2014/main" val="3294206061"/>
                    </a:ext>
                  </a:extLst>
                </a:gridCol>
                <a:gridCol w="5222723">
                  <a:extLst>
                    <a:ext uri="{9D8B030D-6E8A-4147-A177-3AD203B41FA5}">
                      <a16:colId xmlns:a16="http://schemas.microsoft.com/office/drawing/2014/main" val="3530956401"/>
                    </a:ext>
                  </a:extLst>
                </a:gridCol>
                <a:gridCol w="3623733">
                  <a:extLst>
                    <a:ext uri="{9D8B030D-6E8A-4147-A177-3AD203B41FA5}">
                      <a16:colId xmlns:a16="http://schemas.microsoft.com/office/drawing/2014/main" val="4089332737"/>
                    </a:ext>
                  </a:extLst>
                </a:gridCol>
              </a:tblGrid>
              <a:tr h="261525">
                <a:tc>
                  <a:txBody>
                    <a:bodyPr/>
                    <a:lstStyle/>
                    <a:p>
                      <a:pPr algn="l"/>
                      <a:r>
                        <a:rPr lang="en-US" sz="1600">
                          <a:solidFill>
                            <a:srgbClr val="000000"/>
                          </a:solidFill>
                          <a:effectLst/>
                          <a:latin typeface="Segoe UI" panose="020B0502040204020203" pitchFamily="34" charset="0"/>
                          <a:cs typeface="Segoe UI" panose="020B0502040204020203" pitchFamily="34" charset="0"/>
                        </a:rPr>
                        <a:t>Use Case</a:t>
                      </a:r>
                      <a:endParaRPr lang="en-US" sz="1600">
                        <a:effectLst/>
                        <a:latin typeface="Segoe UI" panose="020B0502040204020203" pitchFamily="34" charset="0"/>
                        <a:cs typeface="Segoe UI" panose="020B0502040204020203" pitchFamily="34" charset="0"/>
                      </a:endParaRPr>
                    </a:p>
                  </a:txBody>
                  <a:tcPr marL="53591" marR="53591" marT="53591" marB="53591" anchor="ctr">
                    <a:lnL>
                      <a:noFill/>
                    </a:lnL>
                    <a:lnR>
                      <a:noFill/>
                    </a:lnR>
                    <a:lnT>
                      <a:noFill/>
                    </a:lnT>
                    <a:lnB>
                      <a:noFill/>
                    </a:lnB>
                    <a:solidFill>
                      <a:srgbClr val="FFFFFF"/>
                    </a:solidFill>
                  </a:tcPr>
                </a:tc>
                <a:tc>
                  <a:txBody>
                    <a:bodyPr/>
                    <a:lstStyle/>
                    <a:p>
                      <a:pPr algn="l"/>
                      <a:r>
                        <a:rPr lang="en-US" sz="1600">
                          <a:solidFill>
                            <a:srgbClr val="000000"/>
                          </a:solidFill>
                          <a:effectLst/>
                          <a:latin typeface="Segoe UI" panose="020B0502040204020203" pitchFamily="34" charset="0"/>
                          <a:cs typeface="Segoe UI" panose="020B0502040204020203" pitchFamily="34" charset="0"/>
                        </a:rPr>
                        <a:t>Azure Blob Storage</a:t>
                      </a:r>
                      <a:endParaRPr lang="en-US" sz="1600">
                        <a:effectLst/>
                        <a:latin typeface="Segoe UI" panose="020B0502040204020203" pitchFamily="34" charset="0"/>
                        <a:cs typeface="Segoe UI" panose="020B0502040204020203" pitchFamily="34" charset="0"/>
                      </a:endParaRPr>
                    </a:p>
                  </a:txBody>
                  <a:tcPr marL="53591" marR="53591" marT="53591" marB="53591" anchor="ctr">
                    <a:lnL>
                      <a:noFill/>
                    </a:lnL>
                    <a:lnR>
                      <a:noFill/>
                    </a:lnR>
                    <a:lnT>
                      <a:noFill/>
                    </a:lnT>
                    <a:lnB>
                      <a:noFill/>
                    </a:lnB>
                    <a:solidFill>
                      <a:srgbClr val="FFFFFF"/>
                    </a:solidFill>
                  </a:tcPr>
                </a:tc>
                <a:tc>
                  <a:txBody>
                    <a:bodyPr/>
                    <a:lstStyle/>
                    <a:p>
                      <a:pPr algn="l"/>
                      <a:r>
                        <a:rPr lang="en-US" sz="1600">
                          <a:solidFill>
                            <a:srgbClr val="000000"/>
                          </a:solidFill>
                          <a:effectLst/>
                          <a:latin typeface="Segoe UI" panose="020B0502040204020203" pitchFamily="34" charset="0"/>
                          <a:cs typeface="Segoe UI" panose="020B0502040204020203" pitchFamily="34" charset="0"/>
                        </a:rPr>
                        <a:t>Azure File Storage</a:t>
                      </a:r>
                      <a:endParaRPr lang="en-US" sz="1600">
                        <a:effectLst/>
                        <a:latin typeface="Segoe UI" panose="020B0502040204020203" pitchFamily="34" charset="0"/>
                        <a:cs typeface="Segoe UI" panose="020B0502040204020203" pitchFamily="34" charset="0"/>
                      </a:endParaRPr>
                    </a:p>
                  </a:txBody>
                  <a:tcPr marL="53591" marR="53591" marT="53591" marB="53591" anchor="ctr">
                    <a:lnL>
                      <a:noFill/>
                    </a:lnL>
                    <a:lnR>
                      <a:noFill/>
                    </a:lnR>
                    <a:lnT>
                      <a:noFill/>
                    </a:lnT>
                    <a:lnB>
                      <a:noFill/>
                    </a:lnB>
                    <a:solidFill>
                      <a:srgbClr val="FFFFFF"/>
                    </a:solidFill>
                  </a:tcPr>
                </a:tc>
                <a:extLst>
                  <a:ext uri="{0D108BD9-81ED-4DB2-BD59-A6C34878D82A}">
                    <a16:rowId xmlns:a16="http://schemas.microsoft.com/office/drawing/2014/main" val="4065411858"/>
                  </a:ext>
                </a:extLst>
              </a:tr>
              <a:tr h="760282">
                <a:tc>
                  <a:txBody>
                    <a:bodyPr/>
                    <a:lstStyle/>
                    <a:p>
                      <a:r>
                        <a:rPr lang="en-US" sz="1600" b="0">
                          <a:solidFill>
                            <a:srgbClr val="000000"/>
                          </a:solidFill>
                          <a:effectLst/>
                          <a:latin typeface="Segoe UI" panose="020B0502040204020203" pitchFamily="34" charset="0"/>
                          <a:cs typeface="Segoe UI" panose="020B0502040204020203" pitchFamily="34" charset="0"/>
                        </a:rPr>
                        <a:t>Unstructured Data Storage</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Best suited for storing unstructured data, such as text, images, audio, and video files.</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Designed for structured data storage, such as application data and virtual machine files.</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extLst>
                  <a:ext uri="{0D108BD9-81ED-4DB2-BD59-A6C34878D82A}">
                    <a16:rowId xmlns:a16="http://schemas.microsoft.com/office/drawing/2014/main" val="3498770551"/>
                  </a:ext>
                </a:extLst>
              </a:tr>
              <a:tr h="914625">
                <a:tc>
                  <a:txBody>
                    <a:bodyPr/>
                    <a:lstStyle/>
                    <a:p>
                      <a:r>
                        <a:rPr lang="en-US" sz="1600" b="0" dirty="0">
                          <a:solidFill>
                            <a:srgbClr val="000000"/>
                          </a:solidFill>
                          <a:effectLst/>
                          <a:latin typeface="Segoe UI" panose="020B0502040204020203" pitchFamily="34" charset="0"/>
                          <a:cs typeface="Segoe UI" panose="020B0502040204020203" pitchFamily="34" charset="0"/>
                        </a:rPr>
                        <a:t>Data Access</a:t>
                      </a:r>
                      <a:endParaRPr lang="en-US" sz="1600" b="0" dirty="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Provides block-level access to data, making it ideal for streaming and storing large media files.</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Provides SMB-based file access, making it ideal for sharing files across Windows and Linux clients.</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extLst>
                  <a:ext uri="{0D108BD9-81ED-4DB2-BD59-A6C34878D82A}">
                    <a16:rowId xmlns:a16="http://schemas.microsoft.com/office/drawing/2014/main" val="672070258"/>
                  </a:ext>
                </a:extLst>
              </a:tr>
              <a:tr h="914625">
                <a:tc>
                  <a:txBody>
                    <a:bodyPr/>
                    <a:lstStyle/>
                    <a:p>
                      <a:r>
                        <a:rPr lang="en-US" sz="1600" b="0">
                          <a:solidFill>
                            <a:srgbClr val="000000"/>
                          </a:solidFill>
                          <a:effectLst/>
                          <a:latin typeface="Segoe UI" panose="020B0502040204020203" pitchFamily="34" charset="0"/>
                          <a:cs typeface="Segoe UI" panose="020B0502040204020203" pitchFamily="34" charset="0"/>
                        </a:rPr>
                        <a:t>Scalability</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dirty="0">
                          <a:solidFill>
                            <a:srgbClr val="000000"/>
                          </a:solidFill>
                          <a:effectLst/>
                          <a:latin typeface="Segoe UI" panose="020B0502040204020203" pitchFamily="34" charset="0"/>
                          <a:cs typeface="Segoe UI" panose="020B0502040204020203" pitchFamily="34" charset="0"/>
                        </a:rPr>
                        <a:t>Highly scalable and can handle large amounts of data.</a:t>
                      </a:r>
                      <a:endParaRPr lang="en-US" sz="1600" b="0" dirty="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Can also scale to meet business needs, but not as well-suited for extremely large data sets.</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extLst>
                  <a:ext uri="{0D108BD9-81ED-4DB2-BD59-A6C34878D82A}">
                    <a16:rowId xmlns:a16="http://schemas.microsoft.com/office/drawing/2014/main" val="2077094883"/>
                  </a:ext>
                </a:extLst>
              </a:tr>
              <a:tr h="605939">
                <a:tc>
                  <a:txBody>
                    <a:bodyPr/>
                    <a:lstStyle/>
                    <a:p>
                      <a:r>
                        <a:rPr lang="en-US" sz="1600" b="0">
                          <a:solidFill>
                            <a:srgbClr val="000000"/>
                          </a:solidFill>
                          <a:effectLst/>
                          <a:latin typeface="Segoe UI" panose="020B0502040204020203" pitchFamily="34" charset="0"/>
                          <a:cs typeface="Segoe UI" panose="020B0502040204020203" pitchFamily="34" charset="0"/>
                        </a:rPr>
                        <a:t>Security</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Provides granular access control, ensuring that data is secure.</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Provides granular access control, ensuring that data is secure.</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extLst>
                  <a:ext uri="{0D108BD9-81ED-4DB2-BD59-A6C34878D82A}">
                    <a16:rowId xmlns:a16="http://schemas.microsoft.com/office/drawing/2014/main" val="2658417940"/>
                  </a:ext>
                </a:extLst>
              </a:tr>
              <a:tr h="1068968">
                <a:tc>
                  <a:txBody>
                    <a:bodyPr/>
                    <a:lstStyle/>
                    <a:p>
                      <a:r>
                        <a:rPr lang="en-US" sz="1600" b="0">
                          <a:solidFill>
                            <a:srgbClr val="000000"/>
                          </a:solidFill>
                          <a:effectLst/>
                          <a:latin typeface="Segoe UI" panose="020B0502040204020203" pitchFamily="34" charset="0"/>
                          <a:cs typeface="Segoe UI" panose="020B0502040204020203" pitchFamily="34" charset="0"/>
                        </a:rPr>
                        <a:t>Integration</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a:solidFill>
                            <a:srgbClr val="000000"/>
                          </a:solidFill>
                          <a:effectLst/>
                          <a:latin typeface="Segoe UI" panose="020B0502040204020203" pitchFamily="34" charset="0"/>
                          <a:cs typeface="Segoe UI" panose="020B0502040204020203" pitchFamily="34" charset="0"/>
                        </a:rPr>
                        <a:t>Can integrate with other Azure services, such as Azure Data Factory, Azure Functions, and Azure Stream Analytics.</a:t>
                      </a:r>
                      <a:endParaRPr lang="en-US" sz="1600" b="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tc>
                  <a:txBody>
                    <a:bodyPr/>
                    <a:lstStyle/>
                    <a:p>
                      <a:r>
                        <a:rPr lang="en-US" sz="1600" b="0" dirty="0">
                          <a:solidFill>
                            <a:srgbClr val="000000"/>
                          </a:solidFill>
                          <a:effectLst/>
                          <a:latin typeface="Segoe UI" panose="020B0502040204020203" pitchFamily="34" charset="0"/>
                          <a:cs typeface="Segoe UI" panose="020B0502040204020203" pitchFamily="34" charset="0"/>
                        </a:rPr>
                        <a:t>Can easily integrate with other Azure services, such as Azure Virtual Machines and Azure Backup.</a:t>
                      </a:r>
                      <a:endParaRPr lang="en-US" sz="1600" b="0" dirty="0">
                        <a:effectLst/>
                        <a:latin typeface="Segoe UI" panose="020B0502040204020203" pitchFamily="34" charset="0"/>
                        <a:cs typeface="Segoe UI" panose="020B0502040204020203" pitchFamily="34" charset="0"/>
                      </a:endParaRPr>
                    </a:p>
                  </a:txBody>
                  <a:tcPr marL="53591" marR="53591" marT="71455" marB="71455" anchor="ctr">
                    <a:lnL>
                      <a:noFill/>
                    </a:lnL>
                    <a:lnR>
                      <a:noFill/>
                    </a:lnR>
                    <a:lnT>
                      <a:noFill/>
                    </a:lnT>
                    <a:lnB>
                      <a:noFill/>
                    </a:lnB>
                    <a:solidFill>
                      <a:srgbClr val="FFFFFF"/>
                    </a:solidFill>
                  </a:tcPr>
                </a:tc>
                <a:extLst>
                  <a:ext uri="{0D108BD9-81ED-4DB2-BD59-A6C34878D82A}">
                    <a16:rowId xmlns:a16="http://schemas.microsoft.com/office/drawing/2014/main" val="1202990274"/>
                  </a:ext>
                </a:extLst>
              </a:tr>
            </a:tbl>
          </a:graphicData>
        </a:graphic>
      </p:graphicFrame>
    </p:spTree>
    <p:extLst>
      <p:ext uri="{BB962C8B-B14F-4D97-AF65-F5344CB8AC3E}">
        <p14:creationId xmlns:p14="http://schemas.microsoft.com/office/powerpoint/2010/main" val="363970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Storage Types</a:t>
            </a:r>
          </a:p>
        </p:txBody>
      </p:sp>
      <p:sp>
        <p:nvSpPr>
          <p:cNvPr id="5" name="Content Placeholder 4"/>
          <p:cNvSpPr>
            <a:spLocks noGrp="1"/>
          </p:cNvSpPr>
          <p:nvPr>
            <p:ph sz="quarter" idx="1"/>
          </p:nvPr>
        </p:nvSpPr>
        <p:spPr/>
        <p:txBody>
          <a:bodyPr>
            <a:normAutofit/>
          </a:bodyPr>
          <a:lstStyle/>
          <a:p>
            <a:pPr marL="0" marR="0">
              <a:lnSpc>
                <a:spcPct val="115000"/>
              </a:lnSpc>
              <a:spcBef>
                <a:spcPts val="0"/>
              </a:spcBef>
              <a:spcAft>
                <a:spcPts val="1000"/>
              </a:spcAf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The Azure Storage platform includes the following storage types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blob storage</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 It is optimized to store huge unstructured data. Storage is in terms of binary large objects (BLOBs).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table storage</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 It has now become a part of </a:t>
            </a:r>
            <a:r>
              <a:rPr lang="en-US" sz="1800" u="sng" dirty="0">
                <a:solidFill>
                  <a:srgbClr val="6458C0"/>
                </a:solidFill>
                <a:effectLst/>
                <a:latin typeface="Open Sans" panose="020B0606030504020204" pitchFamily="34" charset="0"/>
                <a:ea typeface="Times New Roman" panose="02020603050405020304" pitchFamily="18" charset="0"/>
                <a:cs typeface="Times New Roman" panose="02020603050405020304" pitchFamily="18" charset="0"/>
                <a:hlinkClick r:id="rId2"/>
              </a:rPr>
              <a:t>Azure Cosmos DB</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 Azure table stores structured </a:t>
            </a:r>
            <a:r>
              <a:rPr lang="en-US" sz="1800" u="sng" dirty="0">
                <a:solidFill>
                  <a:srgbClr val="6458C0"/>
                </a:solidFill>
                <a:effectLst/>
                <a:latin typeface="Open Sans" panose="020B0606030504020204" pitchFamily="34" charset="0"/>
                <a:ea typeface="Times New Roman" panose="02020603050405020304" pitchFamily="18" charset="0"/>
                <a:cs typeface="Times New Roman" panose="02020603050405020304" pitchFamily="18" charset="0"/>
                <a:hlinkClick r:id="rId3"/>
              </a:rPr>
              <a:t>NoSQL data</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file storage: </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It is a fully managed file sharing service in the cloud or on-premise via the Server Message Block (SMB) protocol.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queue storage: </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It is a storage service that stores messages that can be accessed through HTTP or HTTPS from any part of the globe.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ts val="2100"/>
              </a:lnSpc>
              <a:spcBef>
                <a:spcPts val="0"/>
              </a:spcBef>
              <a:spcAft>
                <a:spcPts val="800"/>
              </a:spcAft>
              <a:buSzPts val="1000"/>
              <a:buFont typeface="Wingdings" panose="05000000000000000000" pitchFamily="2" charset="2"/>
              <a:buChar char="q"/>
              <a:tabLst>
                <a:tab pos="457200" algn="l"/>
              </a:tabLs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Disk storage: </a:t>
            </a:r>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It is a virtual hard disk (VHD) that is of two types: managed and unmanaged.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255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ts val="2400"/>
              </a:lnSpc>
              <a:spcBef>
                <a:spcPts val="2250"/>
              </a:spcBef>
              <a:spcAft>
                <a:spcPts val="0"/>
              </a:spcAft>
            </a:pPr>
            <a:r>
              <a:rPr lang="en-US" sz="1800" b="1"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Azure Blob Storage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quarter" idx="1"/>
          </p:nvPr>
        </p:nvSpPr>
        <p:spPr/>
        <p:txBody>
          <a:bodyPr>
            <a:normAutofit/>
          </a:bodyPr>
          <a:lstStyle/>
          <a:p>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Blob’ stands for Binary Large Object and includes text files, images, audios, and videos. </a:t>
            </a:r>
          </a:p>
          <a:p>
            <a:r>
              <a:rPr lang="en-US" sz="1800" u="sng" dirty="0">
                <a:solidFill>
                  <a:srgbClr val="6458C0"/>
                </a:solidFill>
                <a:effectLst/>
                <a:latin typeface="Segoe UI" panose="020B0502040204020203" pitchFamily="34" charset="0"/>
                <a:ea typeface="Times New Roman" panose="02020603050405020304" pitchFamily="18" charset="0"/>
                <a:cs typeface="Segoe UI" panose="020B0502040204020203" pitchFamily="34" charset="0"/>
                <a:hlinkClick r:id="rId2"/>
              </a:rPr>
              <a:t>Azure Blob</a:t>
            </a:r>
            <a:r>
              <a:rPr lang="en-US" sz="1800" dirty="0">
                <a:solidFill>
                  <a:srgbClr val="3A3A3A"/>
                </a:solidFill>
                <a:effectLst/>
                <a:latin typeface="Segoe UI" panose="020B0502040204020203" pitchFamily="34" charset="0"/>
                <a:ea typeface="Times New Roman" panose="02020603050405020304" pitchFamily="18" charset="0"/>
                <a:cs typeface="Segoe UI" panose="020B0502040204020203" pitchFamily="34" charset="0"/>
              </a:rPr>
              <a:t> is a service that stores massive unstructured data that can be accessed from any place via protocols like HTTP or HTTPS.</a:t>
            </a:r>
            <a:endParaRPr lang="en-US" sz="1800" b="1" dirty="0">
              <a:solidFill>
                <a:srgbClr val="4A4A4A"/>
              </a:solidFill>
              <a:effectLst/>
              <a:latin typeface="Segoe UI" panose="020B0502040204020203" pitchFamily="34" charset="0"/>
              <a:ea typeface="Calibri" panose="020F0502020204030204" pitchFamily="34" charset="0"/>
              <a:cs typeface="Segoe UI" panose="020B0502040204020203" pitchFamily="34" charset="0"/>
            </a:endParaRPr>
          </a:p>
          <a:p>
            <a:r>
              <a:rPr lang="en-US" sz="1800" b="1"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Azure Blob</a:t>
            </a: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 storage is a service that stores unstructured data in the cloud as objects/</a:t>
            </a:r>
            <a:r>
              <a:rPr lang="en-US" sz="1800" b="1"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blobs</a:t>
            </a: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 </a:t>
            </a:r>
          </a:p>
          <a:p>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Blob storage is optimized for storing massive amounts of unstructured data. </a:t>
            </a:r>
            <a:endPar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endParaRPr>
          </a:p>
          <a:p>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Unstructured data is data that doesn't adhere to a particular data model or definition, such as text or binary data.</a:t>
            </a:r>
            <a:endPar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endParaRPr>
          </a:p>
          <a:p>
            <a:r>
              <a:rPr lang="en-US" sz="1800" b="1"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Blob </a:t>
            </a: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storage can store any type of text or binary data, such as a document, media file, or application installer. </a:t>
            </a:r>
          </a:p>
          <a:p>
            <a:r>
              <a:rPr lang="en-US" sz="1800" b="1"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Blob</a:t>
            </a: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 storage is also referred to as object storage.</a:t>
            </a:r>
            <a:endParaRPr lang="en-US" sz="1800" dirty="0">
              <a:effectLst/>
              <a:latin typeface="Segoe UI" panose="020B0502040204020203" pitchFamily="34" charset="0"/>
              <a:ea typeface="Calibri" panose="020F0502020204030204" pitchFamily="34" charset="0"/>
              <a:cs typeface="Segoe UI" panose="020B0502040204020203"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3506EC9-2223-F844-DF1E-5B3CCF1BF9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105" y="4985666"/>
            <a:ext cx="6863137" cy="1726784"/>
          </a:xfrm>
          <a:prstGeom prst="rect">
            <a:avLst/>
          </a:prstGeom>
          <a:noFill/>
          <a:ln>
            <a:noFill/>
          </a:ln>
        </p:spPr>
      </p:pic>
      <p:sp>
        <p:nvSpPr>
          <p:cNvPr id="7" name="Rectangle 6">
            <a:extLst>
              <a:ext uri="{FF2B5EF4-FFF2-40B4-BE49-F238E27FC236}">
                <a16:creationId xmlns:a16="http://schemas.microsoft.com/office/drawing/2014/main" id="{F3CC544F-8C3F-C03D-F257-4236105D35E8}"/>
              </a:ext>
            </a:extLst>
          </p:cNvPr>
          <p:cNvSpPr/>
          <p:nvPr/>
        </p:nvSpPr>
        <p:spPr>
          <a:xfrm>
            <a:off x="7941923" y="5016357"/>
            <a:ext cx="986319" cy="25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0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Table Storage</a:t>
            </a:r>
          </a:p>
        </p:txBody>
      </p:sp>
      <p:sp>
        <p:nvSpPr>
          <p:cNvPr id="5" name="Content Placeholder 4"/>
          <p:cNvSpPr>
            <a:spLocks noGrp="1"/>
          </p:cNvSpPr>
          <p:nvPr>
            <p:ph sz="quarter" idx="1"/>
          </p:nvPr>
        </p:nvSpPr>
        <p:spPr/>
        <p:txBody>
          <a:bodyPr>
            <a:normAutofit/>
          </a:bodyPr>
          <a:lstStyle/>
          <a:p>
            <a:r>
              <a:rPr lang="en-US" sz="1800" dirty="0">
                <a:solidFill>
                  <a:srgbClr val="4A4A4A"/>
                </a:solidFill>
                <a:latin typeface="Open Sans" panose="020B0606030504020204" pitchFamily="34" charset="0"/>
                <a:ea typeface="Calibri" panose="020F0502020204030204" pitchFamily="34" charset="0"/>
                <a:cs typeface="Times New Roman" panose="02020603050405020304" pitchFamily="18" charset="0"/>
              </a:rPr>
              <a:t>Allow you to store structured NoSQL data in the cloud</a:t>
            </a:r>
          </a:p>
          <a:p>
            <a:r>
              <a:rPr lang="en-US" sz="1800" dirty="0">
                <a:solidFill>
                  <a:srgbClr val="3A3A3A"/>
                </a:solidFill>
                <a:effectLst/>
                <a:latin typeface="Open Sans" panose="020B0606030504020204" pitchFamily="34" charset="0"/>
                <a:ea typeface="Times New Roman" panose="02020603050405020304" pitchFamily="18" charset="0"/>
              </a:rPr>
              <a:t>It is schemaless, i.e., the data does not have a fixed structure. </a:t>
            </a:r>
            <a:endParaRPr lang="en-US" sz="1800" dirty="0">
              <a:solidFill>
                <a:srgbClr val="4A4A4A"/>
              </a:solidFill>
              <a:latin typeface="Open Sans" panose="020B0606030504020204" pitchFamily="34" charset="0"/>
              <a:ea typeface="Calibri" panose="020F0502020204030204" pitchFamily="34" charset="0"/>
              <a:cs typeface="Times New Roman" panose="02020603050405020304" pitchFamily="18" charset="0"/>
            </a:endParaRPr>
          </a:p>
          <a:p>
            <a:r>
              <a:rPr lang="en-US" sz="1800" dirty="0">
                <a:solidFill>
                  <a:srgbClr val="4A4A4A"/>
                </a:solidFill>
                <a:latin typeface="Open Sans" panose="020B0606030504020204" pitchFamily="34" charset="0"/>
                <a:ea typeface="Calibri" panose="020F0502020204030204" pitchFamily="34" charset="0"/>
                <a:cs typeface="Times New Roman" panose="02020603050405020304" pitchFamily="18" charset="0"/>
              </a:rPr>
              <a:t>The Azure Table storage service stores large amounts of structured data. </a:t>
            </a:r>
          </a:p>
          <a:p>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Azure tables are ideal for storing structured, non-relational data.</a:t>
            </a:r>
          </a:p>
          <a:p>
            <a:r>
              <a:rPr lang="en-US" sz="1800" dirty="0">
                <a:solidFill>
                  <a:srgbClr val="3A3A3A"/>
                </a:solidFill>
                <a:effectLst/>
                <a:latin typeface="Open Sans" panose="020B0606030504020204" pitchFamily="34" charset="0"/>
                <a:ea typeface="Times New Roman" panose="02020603050405020304" pitchFamily="18" charset="0"/>
              </a:rPr>
              <a:t>You can scale up the tables based on your requirements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87D182D5-6CBE-2207-C1F3-7F3457D14E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033" y="4289526"/>
            <a:ext cx="8947934" cy="1392084"/>
          </a:xfrm>
          <a:prstGeom prst="rect">
            <a:avLst/>
          </a:prstGeom>
          <a:noFill/>
          <a:ln>
            <a:noFill/>
          </a:ln>
        </p:spPr>
      </p:pic>
      <p:sp>
        <p:nvSpPr>
          <p:cNvPr id="8" name="Rectangle 7">
            <a:extLst>
              <a:ext uri="{FF2B5EF4-FFF2-40B4-BE49-F238E27FC236}">
                <a16:creationId xmlns:a16="http://schemas.microsoft.com/office/drawing/2014/main" id="{95BF092A-AC21-64DD-8E5F-2C05B256E894}"/>
              </a:ext>
            </a:extLst>
          </p:cNvPr>
          <p:cNvSpPr/>
          <p:nvPr/>
        </p:nvSpPr>
        <p:spPr>
          <a:xfrm>
            <a:off x="9480907" y="4289526"/>
            <a:ext cx="1089060" cy="29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03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Queue Storage</a:t>
            </a:r>
          </a:p>
        </p:txBody>
      </p:sp>
      <p:sp>
        <p:nvSpPr>
          <p:cNvPr id="5" name="Content Placeholder 4"/>
          <p:cNvSpPr>
            <a:spLocks noGrp="1"/>
          </p:cNvSpPr>
          <p:nvPr>
            <p:ph sz="quarter" idx="1"/>
          </p:nvPr>
        </p:nvSpPr>
        <p:spPr/>
        <p:txBody>
          <a:bodyPr>
            <a:normAutofit/>
          </a:bodyPr>
          <a:lstStyle/>
          <a:p>
            <a:pPr marR="0">
              <a:lnSpc>
                <a:spcPct val="107000"/>
              </a:lnSpc>
              <a:spcBef>
                <a:spcPts val="0"/>
              </a:spcBef>
              <a:spcAft>
                <a:spcPts val="800"/>
              </a:spcAft>
              <a:buFont typeface="Wingdings" panose="05000000000000000000" pitchFamily="2" charset="2"/>
              <a:buChar char="q"/>
            </a:pPr>
            <a:r>
              <a:rPr lang="en-US" sz="1800" dirty="0">
                <a:solidFill>
                  <a:srgbClr val="4A4A4A"/>
                </a:solidFill>
                <a:effectLst/>
                <a:latin typeface="Open Sans" panose="020B0606030504020204" pitchFamily="34" charset="0"/>
                <a:ea typeface="Calibri" panose="020F0502020204030204" pitchFamily="34" charset="0"/>
                <a:cs typeface="Times New Roman" panose="02020603050405020304" pitchFamily="18" charset="0"/>
              </a:rPr>
              <a:t>Azure queue stores a large number of messages that can be accessed from any location using HTTP  or HTTPS</a:t>
            </a:r>
          </a:p>
          <a:p>
            <a:pPr marR="0">
              <a:lnSpc>
                <a:spcPct val="107000"/>
              </a:lnSpc>
              <a:spcBef>
                <a:spcPts val="0"/>
              </a:spcBef>
              <a:spcAft>
                <a:spcPts val="800"/>
              </a:spcAft>
              <a:buFont typeface="Wingdings" panose="05000000000000000000" pitchFamily="2" charset="2"/>
              <a:buChar char="q"/>
            </a:pPr>
            <a:r>
              <a:rPr lang="en-US" sz="1800" b="1"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Azure Queue</a:t>
            </a: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 storage is a service for storing large numbers of messages that can be accessed from anywhere in the world via authenticated calls using HTTP or HTTPS. </a:t>
            </a:r>
          </a:p>
          <a:p>
            <a:pPr marR="0">
              <a:lnSpc>
                <a:spcPct val="107000"/>
              </a:lnSpc>
              <a:spcBef>
                <a:spcPts val="0"/>
              </a:spcBef>
              <a:spcAft>
                <a:spcPts val="800"/>
              </a:spcAft>
              <a:buFont typeface="Wingdings" panose="05000000000000000000" pitchFamily="2" charset="2"/>
              <a:buChar char="q"/>
            </a:pPr>
            <a:r>
              <a:rPr lang="en-US" sz="1800" dirty="0">
                <a:solidFill>
                  <a:srgbClr val="3A3A3A"/>
                </a:solidFill>
                <a:effectLst/>
                <a:latin typeface="Open Sans" panose="020B0606030504020204" pitchFamily="34" charset="0"/>
                <a:ea typeface="Times New Roman" panose="02020603050405020304" pitchFamily="18" charset="0"/>
              </a:rPr>
              <a:t>The size of a queue message can be up to 64 KB.</a:t>
            </a:r>
            <a:endParaRPr lang="en-US" dirty="0"/>
          </a:p>
          <a:p>
            <a:pPr>
              <a:buFont typeface="Wingdings" panose="05000000000000000000" pitchFamily="2" charset="2"/>
              <a:buChar char="q"/>
            </a:pP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Allows for asynchronous message queueing between application components.</a:t>
            </a:r>
          </a:p>
          <a:p>
            <a:pPr>
              <a:buFont typeface="Wingdings" panose="05000000000000000000" pitchFamily="2" charset="2"/>
              <a:buChar char="q"/>
            </a:pP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A single </a:t>
            </a:r>
            <a:r>
              <a:rPr lang="en-US" sz="1800" b="1"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queue</a:t>
            </a: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 message can be up to 64 KB in size, and a </a:t>
            </a:r>
            <a:r>
              <a:rPr lang="en-US" sz="1800" b="1"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queue</a:t>
            </a:r>
            <a:r>
              <a:rPr lang="en-US" sz="1800" dirty="0">
                <a:solidFill>
                  <a:srgbClr val="4A4A4A"/>
                </a:solidFill>
                <a:effectLst/>
                <a:latin typeface="Segoe UI" panose="020B0502040204020203" pitchFamily="34" charset="0"/>
                <a:ea typeface="Times New Roman" panose="02020603050405020304" pitchFamily="18" charset="0"/>
                <a:cs typeface="Segoe UI" panose="020B0502040204020203" pitchFamily="34" charset="0"/>
              </a:rPr>
              <a:t> can contain millions of messages, up to the total capacity limit of a storage account.</a:t>
            </a:r>
            <a:endParaRPr lang="en-US" sz="1800" dirty="0">
              <a:effectLst/>
              <a:latin typeface="Segoe UI" panose="020B0502040204020203" pitchFamily="34" charset="0"/>
              <a:ea typeface="Calibri" panose="020F0502020204030204" pitchFamily="34" charset="0"/>
              <a:cs typeface="Segoe UI" panose="020B0502040204020203" pitchFamily="34"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04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Queue Storage Pricing</a:t>
            </a:r>
          </a:p>
        </p:txBody>
      </p:sp>
      <p:sp>
        <p:nvSpPr>
          <p:cNvPr id="5" name="Content Placeholder 4"/>
          <p:cNvSpPr>
            <a:spLocks noGrp="1"/>
          </p:cNvSpPr>
          <p:nvPr>
            <p:ph sz="quarter" idx="1"/>
          </p:nvPr>
        </p:nvSpPr>
        <p:spPr/>
        <p:txBody>
          <a:bodyPr>
            <a:norm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Data Storage Option:</a:t>
            </a:r>
          </a:p>
          <a:p>
            <a:r>
              <a:rPr lang="en-US" sz="1800" dirty="0">
                <a:latin typeface="Calibri" panose="020F0502020204030204" pitchFamily="34" charset="0"/>
                <a:ea typeface="Calibri" panose="020F0502020204030204" pitchFamily="34" charset="0"/>
                <a:cs typeface="Times New Roman" panose="02020603050405020304" pitchFamily="18" charset="0"/>
              </a:rPr>
              <a:t>			LRS	    	GRS	                 RA-GRS</a:t>
            </a:r>
          </a:p>
          <a:p>
            <a:r>
              <a:rPr lang="en-US" sz="1800" dirty="0">
                <a:latin typeface="Calibri" panose="020F0502020204030204" pitchFamily="34" charset="0"/>
                <a:ea typeface="Calibri" panose="020F0502020204030204" pitchFamily="34" charset="0"/>
                <a:cs typeface="Times New Roman" panose="02020603050405020304" pitchFamily="18" charset="0"/>
              </a:rPr>
              <a:t>Storage in GB/month	2.9744/GB	3.9658/GB	4.9573/GB</a:t>
            </a:r>
          </a:p>
          <a:p>
            <a:r>
              <a:rPr lang="en-US" sz="1800" b="1" dirty="0">
                <a:latin typeface="Calibri" panose="020F0502020204030204" pitchFamily="34" charset="0"/>
                <a:ea typeface="Calibri" panose="020F0502020204030204" pitchFamily="34" charset="0"/>
                <a:cs typeface="Times New Roman" panose="02020603050405020304" pitchFamily="18" charset="0"/>
              </a:rPr>
              <a:t>Operation and Data Transfer Pricing (in Rupees):</a:t>
            </a:r>
          </a:p>
          <a:p>
            <a:r>
              <a:rPr lang="en-US" sz="1800" dirty="0">
                <a:latin typeface="Calibri" panose="020F0502020204030204" pitchFamily="34" charset="0"/>
                <a:ea typeface="Calibri" panose="020F0502020204030204" pitchFamily="34" charset="0"/>
                <a:cs typeface="Times New Roman" panose="02020603050405020304" pitchFamily="18" charset="0"/>
              </a:rPr>
              <a:t>					LRS	GRS	RA-GRS</a:t>
            </a:r>
          </a:p>
          <a:p>
            <a:r>
              <a:rPr lang="en-US" sz="1800" dirty="0">
                <a:latin typeface="Calibri" panose="020F0502020204030204" pitchFamily="34" charset="0"/>
                <a:ea typeface="Calibri" panose="020F0502020204030204" pitchFamily="34" charset="0"/>
                <a:cs typeface="Times New Roman" panose="02020603050405020304" pitchFamily="18" charset="0"/>
              </a:rPr>
              <a:t>Queue class 1 operations (in 10,000)	0.0238	0.0238	0.0238</a:t>
            </a:r>
          </a:p>
          <a:p>
            <a:r>
              <a:rPr lang="en-US" sz="1800" dirty="0">
                <a:latin typeface="Calibri" panose="020F0502020204030204" pitchFamily="34" charset="0"/>
                <a:ea typeface="Calibri" panose="020F0502020204030204" pitchFamily="34" charset="0"/>
                <a:cs typeface="Times New Roman" panose="02020603050405020304" pitchFamily="18" charset="0"/>
              </a:rPr>
              <a:t>Queue class 2 operations (in 10,000)	0.0238	0.0238	0.0238</a:t>
            </a:r>
          </a:p>
          <a:p>
            <a:r>
              <a:rPr lang="en-US" sz="1800" dirty="0">
                <a:latin typeface="Calibri" panose="020F0502020204030204" pitchFamily="34" charset="0"/>
                <a:ea typeface="Calibri" panose="020F0502020204030204" pitchFamily="34" charset="0"/>
                <a:cs typeface="Times New Roman" panose="02020603050405020304" pitchFamily="18" charset="0"/>
              </a:rPr>
              <a:t>Geo-replication Data Transfer (per GB)	NA	Free	Free</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9467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File Storage</a:t>
            </a:r>
            <a:br>
              <a:rPr lang="en-IN" sz="2400" dirty="0"/>
            </a:br>
            <a:endParaRPr lang="en-IN" sz="2400" dirty="0"/>
          </a:p>
        </p:txBody>
      </p:sp>
      <p:sp>
        <p:nvSpPr>
          <p:cNvPr id="5" name="Content Placeholder 4"/>
          <p:cNvSpPr>
            <a:spLocks noGrp="1"/>
          </p:cNvSpPr>
          <p:nvPr>
            <p:ph sz="quarter" idx="1"/>
          </p:nvPr>
        </p:nvSpPr>
        <p:spPr/>
        <p:txBody>
          <a:bodyPr>
            <a:normAutofit/>
          </a:bodyPr>
          <a:lstStyle/>
          <a:p>
            <a:r>
              <a:rPr lang="en-US" sz="1800" dirty="0">
                <a:solidFill>
                  <a:srgbClr val="3A3A3A"/>
                </a:solidFill>
                <a:effectLst/>
                <a:latin typeface="Open Sans" panose="020B0606030504020204" pitchFamily="34" charset="0"/>
                <a:ea typeface="Times New Roman" panose="02020603050405020304" pitchFamily="18" charset="0"/>
                <a:cs typeface="Times New Roman" panose="02020603050405020304" pitchFamily="18" charset="0"/>
              </a:rPr>
              <a:t>It provides managed file sharing in the cloud. Applications on Azure can easily share files between the virtual machines, and they are accessible via SMB.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solidFill>
                <a:srgbClr val="4A4A4A"/>
              </a:solidFill>
              <a:latin typeface="Open Sans" panose="020B0606030504020204" pitchFamily="34" charset="0"/>
              <a:ea typeface="Calibri" panose="020F0502020204030204" pitchFamily="34" charset="0"/>
              <a:cs typeface="Times New Roman" panose="02020603050405020304" pitchFamily="18" charset="0"/>
            </a:endParaRPr>
          </a:p>
          <a:p>
            <a:endParaRPr lang="en-US" sz="1800" b="1" dirty="0">
              <a:solidFill>
                <a:srgbClr val="4A4A4A"/>
              </a:solidFill>
              <a:effectLst/>
              <a:latin typeface="Open Sans" panose="020B0606030504020204" pitchFamily="34" charset="0"/>
              <a:ea typeface="Calibri" panose="020F0502020204030204" pitchFamily="34" charset="0"/>
              <a:cs typeface="Times New Roman" panose="02020603050405020304" pitchFamily="18" charset="0"/>
            </a:endParaRPr>
          </a:p>
          <a:p>
            <a:endParaRPr lang="en-US" sz="1800" b="1" dirty="0">
              <a:solidFill>
                <a:srgbClr val="4A4A4A"/>
              </a:solidFill>
              <a:latin typeface="Open Sans" panose="020B0606030504020204" pitchFamily="34" charset="0"/>
              <a:ea typeface="Calibri" panose="020F0502020204030204" pitchFamily="34" charset="0"/>
              <a:cs typeface="Times New Roman" panose="02020603050405020304" pitchFamily="18" charset="0"/>
            </a:endParaRPr>
          </a:p>
          <a:p>
            <a:endParaRPr lang="en-US" sz="1800" b="1" dirty="0">
              <a:solidFill>
                <a:srgbClr val="4A4A4A"/>
              </a:solidFill>
              <a:effectLst/>
              <a:latin typeface="Open Sans" panose="020B060603050402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1800" dirty="0">
              <a:solidFill>
                <a:srgbClr val="4A4A4A"/>
              </a:solidFill>
              <a:latin typeface="Open Sans" panose="020B060603050402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 </a:t>
            </a:r>
            <a:r>
              <a:rPr lang="en-US"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File Storage</a:t>
            </a:r>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share is an SMB(Server Message Block) </a:t>
            </a:r>
            <a:r>
              <a:rPr lang="en-US"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file</a:t>
            </a:r>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share in </a:t>
            </a:r>
            <a:r>
              <a:rPr lang="en-US"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Azure</a:t>
            </a:r>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All directories and </a:t>
            </a:r>
            <a:r>
              <a:rPr lang="en-US"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files</a:t>
            </a:r>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must be created in a parent share. An account can contain an unlimited number of shares, and a share can store an unlimited number of </a:t>
            </a:r>
            <a:r>
              <a:rPr lang="en-US"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files</a:t>
            </a:r>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up to the 5 TB total capacity of the </a:t>
            </a:r>
            <a:r>
              <a:rPr lang="en-US"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file</a:t>
            </a:r>
            <a:r>
              <a:rPr lang="en-US"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share.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171717"/>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3D9EF5F-2CAE-F613-886B-DAEE0EC5DA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8977" y="2230808"/>
            <a:ext cx="5943600" cy="2005965"/>
          </a:xfrm>
          <a:prstGeom prst="rect">
            <a:avLst/>
          </a:prstGeom>
          <a:noFill/>
          <a:ln>
            <a:noFill/>
          </a:ln>
        </p:spPr>
      </p:pic>
      <p:sp>
        <p:nvSpPr>
          <p:cNvPr id="6" name="Rectangle 5">
            <a:extLst>
              <a:ext uri="{FF2B5EF4-FFF2-40B4-BE49-F238E27FC236}">
                <a16:creationId xmlns:a16="http://schemas.microsoft.com/office/drawing/2014/main" id="{A71A3C59-7DB8-50F1-F62E-A039E1B4016D}"/>
              </a:ext>
            </a:extLst>
          </p:cNvPr>
          <p:cNvSpPr/>
          <p:nvPr/>
        </p:nvSpPr>
        <p:spPr>
          <a:xfrm>
            <a:off x="7315200" y="2178121"/>
            <a:ext cx="821933" cy="339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9148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2736</TotalTime>
  <Words>5009</Words>
  <Application>Microsoft Office PowerPoint</Application>
  <PresentationFormat>Widescreen</PresentationFormat>
  <Paragraphs>377</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Open Sans</vt:lpstr>
      <vt:lpstr>Segoe UI</vt:lpstr>
      <vt:lpstr>Symbol</vt:lpstr>
      <vt:lpstr>Tw Cen MT</vt:lpstr>
      <vt:lpstr>Wingdings</vt:lpstr>
      <vt:lpstr>Wingdings 2</vt:lpstr>
      <vt:lpstr>Median</vt:lpstr>
      <vt:lpstr>Filesystem vs Database</vt:lpstr>
      <vt:lpstr>Azure Storage</vt:lpstr>
      <vt:lpstr>Benefits of Azure Storage</vt:lpstr>
      <vt:lpstr>Azure Storage Types</vt:lpstr>
      <vt:lpstr>Azure Blob Storage</vt:lpstr>
      <vt:lpstr>Azure Table Storage</vt:lpstr>
      <vt:lpstr>Azure Queue Storage</vt:lpstr>
      <vt:lpstr>Azure Queue Storage Pricing</vt:lpstr>
      <vt:lpstr>Azure File Storage </vt:lpstr>
      <vt:lpstr>Azure File Storage </vt:lpstr>
      <vt:lpstr>Azure Disk Storage</vt:lpstr>
      <vt:lpstr>Azure Disk Storage Pricing</vt:lpstr>
      <vt:lpstr>Storage account overview</vt:lpstr>
      <vt:lpstr>Storage account Types</vt:lpstr>
      <vt:lpstr>Storage account Types</vt:lpstr>
      <vt:lpstr>Performance Tiers In Storage Account</vt:lpstr>
      <vt:lpstr>Azure Redundant Types</vt:lpstr>
      <vt:lpstr>Storage account endpoints</vt:lpstr>
      <vt:lpstr>Azure Blob Storage</vt:lpstr>
      <vt:lpstr>Blob Storage Features</vt:lpstr>
      <vt:lpstr>Resources of Blob Storage</vt:lpstr>
      <vt:lpstr>Types of Blob Storage</vt:lpstr>
      <vt:lpstr>Blob Storage Pricing</vt:lpstr>
      <vt:lpstr>Azure Blob Storage Pricing</vt:lpstr>
      <vt:lpstr>Why and When to  Choose Azure Blob Storage?</vt:lpstr>
      <vt:lpstr>Azure Table Storage</vt:lpstr>
      <vt:lpstr>Architecture of  Azure Table Storage</vt:lpstr>
      <vt:lpstr>Azure Table Storage</vt:lpstr>
      <vt:lpstr>Azure Queue Storage</vt:lpstr>
      <vt:lpstr>The Architecture of Azure Queue Storage</vt:lpstr>
      <vt:lpstr>The Architecture of Azure Queue Storage</vt:lpstr>
      <vt:lpstr>The Architecture of Azure Queue Storage</vt:lpstr>
      <vt:lpstr>ADVANTAGES OF AZURE QUEUE STORAGE</vt:lpstr>
      <vt:lpstr>Azure File Storage</vt:lpstr>
      <vt:lpstr>Azure File Storage Components</vt:lpstr>
      <vt:lpstr>Azure File Storage Components</vt:lpstr>
      <vt:lpstr>Azure File Storage Components</vt:lpstr>
      <vt:lpstr>Azure File Storage data access methods</vt:lpstr>
      <vt:lpstr>Azure Blob and File Storage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Azure-Resources and Resource Groups </dc:title>
  <dc:creator>San San</dc:creator>
  <cp:lastModifiedBy>San San</cp:lastModifiedBy>
  <cp:revision>19</cp:revision>
  <dcterms:created xsi:type="dcterms:W3CDTF">2023-04-25T12:21:00Z</dcterms:created>
  <dcterms:modified xsi:type="dcterms:W3CDTF">2023-05-02T15:12:46Z</dcterms:modified>
</cp:coreProperties>
</file>