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310" r:id="rId3"/>
    <p:sldId id="309" r:id="rId4"/>
    <p:sldId id="319" r:id="rId5"/>
    <p:sldId id="318" r:id="rId6"/>
    <p:sldId id="311" r:id="rId7"/>
    <p:sldId id="312" r:id="rId8"/>
    <p:sldId id="313"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5/18/2024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5/18/2024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5/18/2024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5/18/2024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5/18/2024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Resource Manager (ARM)</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Resource Manager is a service that provides a way to organize resources in Azure. </a:t>
            </a:r>
          </a:p>
          <a:p>
            <a:r>
              <a:rPr lang="en-US" sz="1800" dirty="0">
                <a:latin typeface="Segoe UI" panose="020B0502040204020203" pitchFamily="34" charset="0"/>
                <a:cs typeface="Segoe UI" panose="020B0502040204020203" pitchFamily="34" charset="0"/>
              </a:rPr>
              <a:t>With ARM, you can define and deploy Azure resources as a single logical unit called a resource group. This resource group can contain various Azure resources such as virtual machines, storage accounts, and network interfaces.</a:t>
            </a:r>
          </a:p>
          <a:p>
            <a:r>
              <a:rPr lang="en-US" sz="1800" dirty="0">
                <a:latin typeface="Segoe UI" panose="020B0502040204020203" pitchFamily="34" charset="0"/>
                <a:cs typeface="Segoe UI" panose="020B0502040204020203" pitchFamily="34" charset="0"/>
              </a:rPr>
              <a:t>Whether you create a service through the Azure portal, PowerShell or command-line tool called the Azure Command Line Interface (Azure CLI), ultimately, that service is described within an ARM Template.</a:t>
            </a:r>
          </a:p>
          <a:p>
            <a:r>
              <a:rPr lang="en-US" sz="1800" dirty="0">
                <a:latin typeface="Segoe UI" panose="020B0502040204020203" pitchFamily="34" charset="0"/>
                <a:cs typeface="Segoe UI" panose="020B0502040204020203" pitchFamily="34" charset="0"/>
              </a:rPr>
              <a:t>ARM (Azure Resource Manager) template is a block of code that defines the infrastructure and configuration for your project. </a:t>
            </a:r>
          </a:p>
          <a:p>
            <a:r>
              <a:rPr lang="en-US" sz="1800" dirty="0">
                <a:latin typeface="Segoe UI" panose="020B0502040204020203" pitchFamily="34" charset="0"/>
                <a:cs typeface="Segoe UI" panose="020B0502040204020203" pitchFamily="34" charset="0"/>
              </a:rPr>
              <a:t>ARM template is a JSON based text file</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fontScale="32500" lnSpcReduction="20000"/>
          </a:bodyPr>
          <a:lstStyle/>
          <a:p>
            <a:r>
              <a:rPr lang="en-US" sz="4500" b="1" dirty="0">
                <a:latin typeface="Segoe UI" panose="020B0502040204020203" pitchFamily="34" charset="0"/>
                <a:cs typeface="Segoe UI" panose="020B0502040204020203" pitchFamily="34" charset="0"/>
              </a:rPr>
              <a:t>Functions</a:t>
            </a:r>
          </a:p>
          <a:p>
            <a:r>
              <a:rPr lang="en-US" sz="4500" dirty="0">
                <a:latin typeface="Segoe UI" panose="020B0502040204020203" pitchFamily="34" charset="0"/>
                <a:cs typeface="Segoe UI" panose="020B0502040204020203" pitchFamily="34" charset="0"/>
              </a:rPr>
              <a:t>In a template, the function contains the steps and procedures to be followed. It is just like a variable that defines the steps performed when called in templates. The below example of the function defines the unique name for the resources.</a:t>
            </a:r>
          </a:p>
          <a:p>
            <a:r>
              <a:rPr lang="en-IN" sz="2800" b="1" dirty="0">
                <a:latin typeface="Segoe UI" panose="020B0502040204020203" pitchFamily="34" charset="0"/>
                <a:cs typeface="Segoe UI" panose="020B0502040204020203" pitchFamily="34" charset="0"/>
              </a:rPr>
              <a:t>"functions": [</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"namespace": "</a:t>
            </a:r>
            <a:r>
              <a:rPr lang="en-IN" sz="2800" b="1" dirty="0" err="1">
                <a:latin typeface="Segoe UI" panose="020B0502040204020203" pitchFamily="34" charset="0"/>
                <a:cs typeface="Segoe UI" panose="020B0502040204020203" pitchFamily="34" charset="0"/>
              </a:rPr>
              <a:t>contoso</a:t>
            </a:r>
            <a:r>
              <a:rPr lang="en-IN" sz="2800" b="1" dirty="0">
                <a:latin typeface="Segoe UI" panose="020B0502040204020203" pitchFamily="34" charset="0"/>
                <a:cs typeface="Segoe UI" panose="020B0502040204020203" pitchFamily="34" charset="0"/>
              </a:rPr>
              <a:t>",</a:t>
            </a:r>
          </a:p>
          <a:p>
            <a:r>
              <a:rPr lang="en-IN" sz="2800" b="1" dirty="0">
                <a:latin typeface="Segoe UI" panose="020B0502040204020203" pitchFamily="34" charset="0"/>
                <a:cs typeface="Segoe UI" panose="020B0502040204020203" pitchFamily="34" charset="0"/>
              </a:rPr>
              <a:t>  "members": {</a:t>
            </a:r>
          </a:p>
          <a:p>
            <a:r>
              <a:rPr lang="en-IN" sz="2800" b="1" dirty="0">
                <a:latin typeface="Segoe UI" panose="020B0502040204020203" pitchFamily="34" charset="0"/>
                <a:cs typeface="Segoe UI" panose="020B0502040204020203" pitchFamily="34" charset="0"/>
              </a:rPr>
              <a:t>   "</a:t>
            </a:r>
            <a:r>
              <a:rPr lang="en-IN" sz="2800" b="1" dirty="0" err="1">
                <a:latin typeface="Segoe UI" panose="020B0502040204020203" pitchFamily="34" charset="0"/>
                <a:cs typeface="Segoe UI" panose="020B0502040204020203" pitchFamily="34" charset="0"/>
              </a:rPr>
              <a:t>uniqueName</a:t>
            </a:r>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"parameters": [</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"name": "</a:t>
            </a:r>
            <a:r>
              <a:rPr lang="en-IN" sz="2800" b="1" dirty="0" err="1">
                <a:latin typeface="Segoe UI" panose="020B0502040204020203" pitchFamily="34" charset="0"/>
                <a:cs typeface="Segoe UI" panose="020B0502040204020203" pitchFamily="34" charset="0"/>
              </a:rPr>
              <a:t>namePrefix</a:t>
            </a:r>
            <a:r>
              <a:rPr lang="en-IN" sz="2800" b="1" dirty="0">
                <a:latin typeface="Segoe UI" panose="020B0502040204020203" pitchFamily="34" charset="0"/>
                <a:cs typeface="Segoe UI" panose="020B0502040204020203" pitchFamily="34" charset="0"/>
              </a:rPr>
              <a:t>",</a:t>
            </a:r>
          </a:p>
          <a:p>
            <a:r>
              <a:rPr lang="en-IN" sz="2800" b="1" dirty="0">
                <a:latin typeface="Segoe UI" panose="020B0502040204020203" pitchFamily="34" charset="0"/>
                <a:cs typeface="Segoe UI" panose="020B0502040204020203" pitchFamily="34" charset="0"/>
              </a:rPr>
              <a:t>       "type": "string"</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"output": {</a:t>
            </a:r>
          </a:p>
          <a:p>
            <a:r>
              <a:rPr lang="en-IN" sz="2800" b="1" dirty="0">
                <a:latin typeface="Segoe UI" panose="020B0502040204020203" pitchFamily="34" charset="0"/>
                <a:cs typeface="Segoe UI" panose="020B0502040204020203" pitchFamily="34" charset="0"/>
              </a:rPr>
              <a:t>     "type": "string",</a:t>
            </a:r>
          </a:p>
          <a:p>
            <a:r>
              <a:rPr lang="en-IN" sz="2800" b="1" dirty="0">
                <a:latin typeface="Segoe UI" panose="020B0502040204020203" pitchFamily="34" charset="0"/>
                <a:cs typeface="Segoe UI" panose="020B0502040204020203" pitchFamily="34" charset="0"/>
              </a:rPr>
              <a:t>     "value": "[</a:t>
            </a:r>
            <a:r>
              <a:rPr lang="en-IN" sz="2800" b="1" dirty="0" err="1">
                <a:latin typeface="Segoe UI" panose="020B0502040204020203" pitchFamily="34" charset="0"/>
                <a:cs typeface="Segoe UI" panose="020B0502040204020203" pitchFamily="34" charset="0"/>
              </a:rPr>
              <a:t>concat</a:t>
            </a:r>
            <a:r>
              <a:rPr lang="en-IN" sz="2800" b="1" dirty="0">
                <a:latin typeface="Segoe UI" panose="020B0502040204020203" pitchFamily="34" charset="0"/>
                <a:cs typeface="Segoe UI" panose="020B0502040204020203" pitchFamily="34" charset="0"/>
              </a:rPr>
              <a:t>(</a:t>
            </a:r>
            <a:r>
              <a:rPr lang="en-IN" sz="2800" b="1" dirty="0" err="1">
                <a:latin typeface="Segoe UI" panose="020B0502040204020203" pitchFamily="34" charset="0"/>
                <a:cs typeface="Segoe UI" panose="020B0502040204020203" pitchFamily="34" charset="0"/>
              </a:rPr>
              <a:t>toLower</a:t>
            </a:r>
            <a:r>
              <a:rPr lang="en-IN" sz="2800" b="1" dirty="0">
                <a:latin typeface="Segoe UI" panose="020B0502040204020203" pitchFamily="34" charset="0"/>
                <a:cs typeface="Segoe UI" panose="020B0502040204020203" pitchFamily="34" charset="0"/>
              </a:rPr>
              <a:t>(parameters('</a:t>
            </a:r>
            <a:r>
              <a:rPr lang="en-IN" sz="2800" b="1" dirty="0" err="1">
                <a:latin typeface="Segoe UI" panose="020B0502040204020203" pitchFamily="34" charset="0"/>
                <a:cs typeface="Segoe UI" panose="020B0502040204020203" pitchFamily="34" charset="0"/>
              </a:rPr>
              <a:t>namePrefix</a:t>
            </a:r>
            <a:r>
              <a:rPr lang="en-IN" sz="2800" b="1" dirty="0">
                <a:latin typeface="Segoe UI" panose="020B0502040204020203" pitchFamily="34" charset="0"/>
                <a:cs typeface="Segoe UI" panose="020B0502040204020203" pitchFamily="34" charset="0"/>
              </a:rPr>
              <a:t>')), </a:t>
            </a:r>
            <a:r>
              <a:rPr lang="en-IN" sz="2800" b="1" dirty="0" err="1">
                <a:latin typeface="Segoe UI" panose="020B0502040204020203" pitchFamily="34" charset="0"/>
                <a:cs typeface="Segoe UI" panose="020B0502040204020203" pitchFamily="34" charset="0"/>
              </a:rPr>
              <a:t>uniqueString</a:t>
            </a:r>
            <a:r>
              <a:rPr lang="en-IN" sz="2800" b="1" dirty="0">
                <a:latin typeface="Segoe UI" panose="020B0502040204020203" pitchFamily="34" charset="0"/>
                <a:cs typeface="Segoe UI" panose="020B0502040204020203" pitchFamily="34" charset="0"/>
              </a:rPr>
              <a:t>(</a:t>
            </a:r>
            <a:r>
              <a:rPr lang="en-IN" sz="2800" b="1" dirty="0" err="1">
                <a:latin typeface="Segoe UI" panose="020B0502040204020203" pitchFamily="34" charset="0"/>
                <a:cs typeface="Segoe UI" panose="020B0502040204020203" pitchFamily="34" charset="0"/>
              </a:rPr>
              <a:t>resourceGroup</a:t>
            </a:r>
            <a:r>
              <a:rPr lang="en-IN" sz="2800" b="1" dirty="0">
                <a:latin typeface="Segoe UI" panose="020B0502040204020203" pitchFamily="34" charset="0"/>
                <a:cs typeface="Segoe UI" panose="020B0502040204020203" pitchFamily="34" charset="0"/>
              </a:rPr>
              <a:t>().id))]"</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a:t>
            </a:r>
          </a:p>
          <a:p>
            <a:r>
              <a:rPr lang="en-IN" sz="2800" b="1"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67440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fontScale="70000" lnSpcReduction="20000"/>
          </a:bodyPr>
          <a:lstStyle/>
          <a:p>
            <a:r>
              <a:rPr lang="en-US" sz="1800" b="1" dirty="0">
                <a:latin typeface="Segoe UI" panose="020B0502040204020203" pitchFamily="34" charset="0"/>
                <a:cs typeface="Segoe UI" panose="020B0502040204020203" pitchFamily="34" charset="0"/>
              </a:rPr>
              <a:t>Resources</a:t>
            </a:r>
          </a:p>
          <a:p>
            <a:r>
              <a:rPr lang="en-US" sz="1800" dirty="0">
                <a:latin typeface="Segoe UI" panose="020B0502040204020203" pitchFamily="34" charset="0"/>
                <a:cs typeface="Segoe UI" panose="020B0502040204020203" pitchFamily="34" charset="0"/>
              </a:rPr>
              <a:t>All the azure resources are defined here which makes the deployment. For creating a resource, we need to set up the type, name, location, version, and properties of the resource that needs to be deployed. We can also use the variables and parameters here that are defined in the ‘variables’ section. Below is an example of declaring the resources in templates.</a:t>
            </a:r>
          </a:p>
          <a:p>
            <a:r>
              <a:rPr lang="en-IN" sz="1800" b="1" dirty="0">
                <a:latin typeface="Segoe UI" panose="020B0502040204020203" pitchFamily="34" charset="0"/>
                <a:cs typeface="Segoe UI" panose="020B0502040204020203" pitchFamily="34" charset="0"/>
              </a:rPr>
              <a:t>"resources": [</a:t>
            </a:r>
          </a:p>
          <a:p>
            <a:r>
              <a:rPr lang="en-IN" sz="1800" b="1" dirty="0">
                <a:latin typeface="Segoe UI" panose="020B0502040204020203" pitchFamily="34" charset="0"/>
                <a:cs typeface="Segoe UI" panose="020B0502040204020203" pitchFamily="34" charset="0"/>
              </a:rPr>
              <a:t> {</a:t>
            </a:r>
          </a:p>
          <a:p>
            <a:r>
              <a:rPr lang="en-IN" sz="1800" b="1" dirty="0">
                <a:latin typeface="Segoe UI" panose="020B0502040204020203" pitchFamily="34" charset="0"/>
                <a:cs typeface="Segoe UI" panose="020B0502040204020203" pitchFamily="34" charset="0"/>
              </a:rPr>
              <a:t>  "type": "</a:t>
            </a:r>
            <a:r>
              <a:rPr lang="en-IN" sz="1800" b="1" dirty="0" err="1">
                <a:latin typeface="Segoe UI" panose="020B0502040204020203" pitchFamily="34" charset="0"/>
                <a:cs typeface="Segoe UI" panose="020B0502040204020203" pitchFamily="34" charset="0"/>
              </a:rPr>
              <a:t>Microsoft.Network</a:t>
            </a:r>
            <a:r>
              <a:rPr lang="en-IN" sz="1800" b="1" dirty="0">
                <a:latin typeface="Segoe UI" panose="020B0502040204020203" pitchFamily="34" charset="0"/>
                <a:cs typeface="Segoe UI" panose="020B0502040204020203" pitchFamily="34" charset="0"/>
              </a:rPr>
              <a:t>/</a:t>
            </a:r>
            <a:r>
              <a:rPr lang="en-IN" sz="1800" b="1" dirty="0" err="1">
                <a:latin typeface="Segoe UI" panose="020B0502040204020203" pitchFamily="34" charset="0"/>
                <a:cs typeface="Segoe UI" panose="020B0502040204020203" pitchFamily="34" charset="0"/>
              </a:rPr>
              <a:t>publicIPAddresses</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  "name": "[variables('</a:t>
            </a:r>
            <a:r>
              <a:rPr lang="en-IN" sz="1800" b="1" dirty="0" err="1">
                <a:latin typeface="Segoe UI" panose="020B0502040204020203" pitchFamily="34" charset="0"/>
                <a:cs typeface="Segoe UI" panose="020B0502040204020203" pitchFamily="34" charset="0"/>
              </a:rPr>
              <a:t>publicIPAddressName</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  "location": "[parameters('location')]",</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apiVersion</a:t>
            </a:r>
            <a:r>
              <a:rPr lang="en-IN" sz="1800" b="1" dirty="0">
                <a:latin typeface="Segoe UI" panose="020B0502040204020203" pitchFamily="34" charset="0"/>
                <a:cs typeface="Segoe UI" panose="020B0502040204020203" pitchFamily="34" charset="0"/>
              </a:rPr>
              <a:t>": "2018-08-01",</a:t>
            </a:r>
          </a:p>
          <a:p>
            <a:r>
              <a:rPr lang="en-IN" sz="1800" b="1" dirty="0">
                <a:latin typeface="Segoe UI" panose="020B0502040204020203" pitchFamily="34" charset="0"/>
                <a:cs typeface="Segoe UI" panose="020B0502040204020203" pitchFamily="34" charset="0"/>
              </a:rPr>
              <a:t>  "properties": {</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publicIPAllocationMethod</a:t>
            </a:r>
            <a:r>
              <a:rPr lang="en-IN" sz="1800" b="1" dirty="0">
                <a:latin typeface="Segoe UI" panose="020B0502040204020203" pitchFamily="34" charset="0"/>
                <a:cs typeface="Segoe UI" panose="020B0502040204020203" pitchFamily="34" charset="0"/>
              </a:rPr>
              <a:t>": "Dynamic",</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dnsSettings</a:t>
            </a:r>
            <a:r>
              <a:rPr lang="en-IN" sz="1800" b="1" dirty="0">
                <a:latin typeface="Segoe UI" panose="020B0502040204020203" pitchFamily="34" charset="0"/>
                <a:cs typeface="Segoe UI" panose="020B0502040204020203" pitchFamily="34" charset="0"/>
              </a:rPr>
              <a:t>": {</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domainNameLabel</a:t>
            </a:r>
            <a:r>
              <a:rPr lang="en-IN" sz="1800" b="1" dirty="0">
                <a:latin typeface="Segoe UI" panose="020B0502040204020203" pitchFamily="34" charset="0"/>
                <a:cs typeface="Segoe UI" panose="020B0502040204020203" pitchFamily="34" charset="0"/>
              </a:rPr>
              <a:t>": "[parameters('</a:t>
            </a:r>
            <a:r>
              <a:rPr lang="en-IN" sz="1800" b="1" dirty="0" err="1">
                <a:latin typeface="Segoe UI" panose="020B0502040204020203" pitchFamily="34" charset="0"/>
                <a:cs typeface="Segoe UI" panose="020B0502040204020203" pitchFamily="34" charset="0"/>
              </a:rPr>
              <a:t>dnsLabelPrefix</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    }</a:t>
            </a:r>
          </a:p>
          <a:p>
            <a:r>
              <a:rPr lang="en-IN" sz="1800" b="1" dirty="0">
                <a:latin typeface="Segoe UI" panose="020B0502040204020203" pitchFamily="34" charset="0"/>
                <a:cs typeface="Segoe UI" panose="020B0502040204020203" pitchFamily="34" charset="0"/>
              </a:rPr>
              <a:t>  }</a:t>
            </a:r>
          </a:p>
          <a:p>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3277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Outputs</a:t>
            </a:r>
          </a:p>
          <a:p>
            <a:r>
              <a:rPr lang="en-US" sz="1800" dirty="0">
                <a:latin typeface="Segoe UI" panose="020B0502040204020203" pitchFamily="34" charset="0"/>
                <a:cs typeface="Segoe UI" panose="020B0502040204020203" pitchFamily="34" charset="0"/>
              </a:rPr>
              <a:t>Output defines the result that you want to see when a template runs. In simple words, the final words that you want to see when a template is successfully deployed. In the below example, the hostname with a value fetched from the public IP address name.</a:t>
            </a:r>
          </a:p>
          <a:p>
            <a:endParaRPr lang="en-US" sz="1800" b="1" dirty="0">
              <a:latin typeface="Segoe UI" panose="020B0502040204020203" pitchFamily="34" charset="0"/>
              <a:cs typeface="Segoe UI" panose="020B0502040204020203" pitchFamily="34" charset="0"/>
            </a:endParaRPr>
          </a:p>
          <a:p>
            <a:r>
              <a:rPr lang="en-US" sz="1800" b="1" dirty="0">
                <a:latin typeface="Segoe UI" panose="020B0502040204020203" pitchFamily="34" charset="0"/>
                <a:cs typeface="Segoe UI" panose="020B0502040204020203" pitchFamily="34" charset="0"/>
              </a:rPr>
              <a:t>"outputs": {</a:t>
            </a:r>
          </a:p>
          <a:p>
            <a:r>
              <a:rPr lang="en-US" sz="1800" b="1" dirty="0">
                <a:latin typeface="Segoe UI" panose="020B0502040204020203" pitchFamily="34" charset="0"/>
                <a:cs typeface="Segoe UI" panose="020B0502040204020203" pitchFamily="34" charset="0"/>
              </a:rPr>
              <a:t> "hostname": {</a:t>
            </a:r>
          </a:p>
          <a:p>
            <a:r>
              <a:rPr lang="en-US" sz="1800" b="1" dirty="0">
                <a:latin typeface="Segoe UI" panose="020B0502040204020203" pitchFamily="34" charset="0"/>
                <a:cs typeface="Segoe UI" panose="020B0502040204020203" pitchFamily="34" charset="0"/>
              </a:rPr>
              <a:t>  "type": "string",</a:t>
            </a:r>
          </a:p>
          <a:p>
            <a:r>
              <a:rPr lang="en-US" sz="1800" b="1" dirty="0">
                <a:latin typeface="Segoe UI" panose="020B0502040204020203" pitchFamily="34" charset="0"/>
                <a:cs typeface="Segoe UI" panose="020B0502040204020203" pitchFamily="34" charset="0"/>
              </a:rPr>
              <a:t>  "value": "[reference(variables('</a:t>
            </a:r>
            <a:r>
              <a:rPr lang="en-US" sz="1800" b="1" dirty="0" err="1">
                <a:latin typeface="Segoe UI" panose="020B0502040204020203" pitchFamily="34" charset="0"/>
                <a:cs typeface="Segoe UI" panose="020B0502040204020203" pitchFamily="34" charset="0"/>
              </a:rPr>
              <a:t>publicIPAddressName</a:t>
            </a:r>
            <a:r>
              <a:rPr lang="en-US" sz="1800" b="1" dirty="0">
                <a:latin typeface="Segoe UI" panose="020B0502040204020203" pitchFamily="34" charset="0"/>
                <a:cs typeface="Segoe UI" panose="020B0502040204020203" pitchFamily="34" charset="0"/>
              </a:rPr>
              <a:t>')).</a:t>
            </a:r>
            <a:r>
              <a:rPr lang="en-US" sz="1800" b="1" dirty="0" err="1">
                <a:latin typeface="Segoe UI" panose="020B0502040204020203" pitchFamily="34" charset="0"/>
                <a:cs typeface="Segoe UI" panose="020B0502040204020203" pitchFamily="34" charset="0"/>
              </a:rPr>
              <a:t>dnsSettings.fqdn</a:t>
            </a:r>
            <a:r>
              <a:rPr lang="en-US" sz="1800" b="1" dirty="0">
                <a:latin typeface="Segoe UI" panose="020B0502040204020203" pitchFamily="34" charset="0"/>
                <a:cs typeface="Segoe UI" panose="020B0502040204020203" pitchFamily="34" charset="0"/>
              </a:rPr>
              <a:t>]"</a:t>
            </a:r>
          </a:p>
          <a:p>
            <a:r>
              <a:rPr lang="en-US" sz="1800" b="1" dirty="0">
                <a:latin typeface="Segoe UI" panose="020B0502040204020203" pitchFamily="34" charset="0"/>
                <a:cs typeface="Segoe UI" panose="020B0502040204020203" pitchFamily="34" charset="0"/>
              </a:rPr>
              <a:t> }</a:t>
            </a:r>
          </a:p>
          <a:p>
            <a:r>
              <a:rPr lang="en-US" sz="1800" b="1" dirty="0">
                <a:latin typeface="Segoe UI" panose="020B0502040204020203" pitchFamily="34" charset="0"/>
                <a:cs typeface="Segoe UI" panose="020B0502040204020203" pitchFamily="34" charset="0"/>
              </a:rPr>
              <a:t>}</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410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Resource Manager (ARM)</a:t>
            </a:r>
          </a:p>
        </p:txBody>
      </p:sp>
      <p:sp>
        <p:nvSpPr>
          <p:cNvPr id="2" name="Content Placeholder 1">
            <a:extLst>
              <a:ext uri="{FF2B5EF4-FFF2-40B4-BE49-F238E27FC236}">
                <a16:creationId xmlns:a16="http://schemas.microsoft.com/office/drawing/2014/main" id="{833F3EB8-E2F7-319A-9F6F-DEB82473A82F}"/>
              </a:ext>
            </a:extLst>
          </p:cNvPr>
          <p:cNvSpPr>
            <a:spLocks noGrp="1"/>
          </p:cNvSpPr>
          <p:nvPr>
            <p:ph sz="quarter" idx="1"/>
          </p:nvPr>
        </p:nvSpPr>
        <p:spPr/>
        <p:txBody>
          <a:bodyPr/>
          <a:lstStyle/>
          <a:p>
            <a:r>
              <a:rPr lang="en-US" sz="1800" dirty="0">
                <a:latin typeface="Segoe UI" panose="020B0502040204020203" pitchFamily="34" charset="0"/>
                <a:cs typeface="Segoe UI" panose="020B0502040204020203" pitchFamily="34" charset="0"/>
              </a:rPr>
              <a:t>These templates use a declarative syntax to let you define your deployment in the form of JSON (JavaScript Object Notation) files. All the resources and their properties are defined in this template. This helps in automating the deployment process in a constant flow.</a:t>
            </a:r>
          </a:p>
          <a:p>
            <a:endParaRPr lang="en-US" sz="1800" dirty="0">
              <a:latin typeface="Segoe UI" panose="020B0502040204020203" pitchFamily="34" charset="0"/>
              <a:cs typeface="Segoe UI" panose="020B0502040204020203" pitchFamily="34" charset="0"/>
            </a:endParaRPr>
          </a:p>
          <a:p>
            <a:endParaRPr lang="en-US" dirty="0"/>
          </a:p>
        </p:txBody>
      </p:sp>
      <p:pic>
        <p:nvPicPr>
          <p:cNvPr id="1028" name="Picture 4" descr="ARM Template">
            <a:extLst>
              <a:ext uri="{FF2B5EF4-FFF2-40B4-BE49-F238E27FC236}">
                <a16:creationId xmlns:a16="http://schemas.microsoft.com/office/drawing/2014/main" id="{FC10F7EF-3CFE-8834-268D-DDABB5135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528" y="2500652"/>
            <a:ext cx="5715000" cy="237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Resource Manager (ARM)</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Using ARM Templates, we can declare network infrastructure, storage, and any other resources.</a:t>
            </a:r>
          </a:p>
          <a:p>
            <a:r>
              <a:rPr lang="en-US" sz="1800" dirty="0">
                <a:latin typeface="Segoe UI" panose="020B0502040204020203" pitchFamily="34" charset="0"/>
                <a:cs typeface="Segoe UI" panose="020B0502040204020203" pitchFamily="34" charset="0"/>
              </a:rPr>
              <a:t>Over the development lifecycle, ARM Templates allow the deployment of resources repeatedly in a consistent manner.</a:t>
            </a:r>
          </a:p>
          <a:p>
            <a:r>
              <a:rPr lang="en-US" sz="1800" dirty="0">
                <a:latin typeface="Segoe UI" panose="020B0502040204020203" pitchFamily="34" charset="0"/>
                <a:cs typeface="Segoe UI" panose="020B0502040204020203" pitchFamily="34" charset="0"/>
              </a:rPr>
              <a:t>User can deploy templates parallelly, and only one command is sufficient to deploy all your resource settings.</a:t>
            </a:r>
          </a:p>
          <a:p>
            <a:r>
              <a:rPr lang="en-US" sz="1800" dirty="0">
                <a:latin typeface="Segoe UI" panose="020B0502040204020203" pitchFamily="34" charset="0"/>
                <a:cs typeface="Segoe UI" panose="020B0502040204020203" pitchFamily="34" charset="0"/>
              </a:rPr>
              <a:t>Templates can be divided into different modules. In other words, templates can be broken into multiple templates so that a parent template can consist of small templates.</a:t>
            </a:r>
          </a:p>
          <a:p>
            <a:r>
              <a:rPr lang="en-US" sz="1800" dirty="0">
                <a:latin typeface="Segoe UI" panose="020B0502040204020203" pitchFamily="34" charset="0"/>
                <a:cs typeface="Segoe UI" panose="020B0502040204020203" pitchFamily="34" charset="0"/>
              </a:rPr>
              <a:t>The PowerShell or Bash Scripts can be added to the templates using deployment scripts.</a:t>
            </a:r>
          </a:p>
          <a:p>
            <a:r>
              <a:rPr lang="en-US" sz="1800" dirty="0">
                <a:latin typeface="Segoe UI" panose="020B0502040204020203" pitchFamily="34" charset="0"/>
                <a:cs typeface="Segoe UI" panose="020B0502040204020203" pitchFamily="34" charset="0"/>
              </a:rPr>
              <a:t>The working of ARM Templates can be tested using the ARM template toolkit.</a:t>
            </a:r>
          </a:p>
          <a:p>
            <a:r>
              <a:rPr lang="en-US" sz="1800" dirty="0">
                <a:latin typeface="Segoe UI" panose="020B0502040204020203" pitchFamily="34" charset="0"/>
                <a:cs typeface="Segoe UI" panose="020B0502040204020203" pitchFamily="34" charset="0"/>
              </a:rPr>
              <a:t>A user can see the preview of the template. All the resources that are being created or deleted in this template will be shown in the preview.</a:t>
            </a:r>
          </a:p>
          <a:p>
            <a:r>
              <a:rPr lang="en-US" sz="1800" dirty="0">
                <a:latin typeface="Segoe UI" panose="020B0502040204020203" pitchFamily="34" charset="0"/>
                <a:cs typeface="Segoe UI" panose="020B0502040204020203" pitchFamily="34" charset="0"/>
              </a:rPr>
              <a:t>A user can integrate templates with Continuous Integration (CI) and Continuous Deployment (CD) tools to automate the release.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97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Using ARM Templates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primary benefits of using ARM are:</a:t>
            </a:r>
          </a:p>
          <a:p>
            <a:r>
              <a:rPr lang="en-US" sz="1800" b="1" dirty="0">
                <a:latin typeface="Segoe UI" panose="020B0502040204020203" pitchFamily="34" charset="0"/>
                <a:cs typeface="Segoe UI" panose="020B0502040204020203" pitchFamily="34" charset="0"/>
              </a:rPr>
              <a:t>Consistency: </a:t>
            </a:r>
            <a:r>
              <a:rPr lang="en-US" sz="1800" dirty="0">
                <a:latin typeface="Segoe UI" panose="020B0502040204020203" pitchFamily="34" charset="0"/>
                <a:cs typeface="Segoe UI" panose="020B0502040204020203" pitchFamily="34" charset="0"/>
              </a:rPr>
              <a:t>ARM provides a consistent way to create, deploy, and manage Azure resources.</a:t>
            </a:r>
          </a:p>
          <a:p>
            <a:r>
              <a:rPr lang="en-US" sz="1800" b="1" dirty="0">
                <a:latin typeface="Segoe UI" panose="020B0502040204020203" pitchFamily="34" charset="0"/>
                <a:cs typeface="Segoe UI" panose="020B0502040204020203" pitchFamily="34" charset="0"/>
              </a:rPr>
              <a:t>Modularity: </a:t>
            </a:r>
            <a:r>
              <a:rPr lang="en-US" sz="1800" dirty="0">
                <a:latin typeface="Segoe UI" panose="020B0502040204020203" pitchFamily="34" charset="0"/>
                <a:cs typeface="Segoe UI" panose="020B0502040204020203" pitchFamily="34" charset="0"/>
              </a:rPr>
              <a:t>ARM enables you to define your infrastructure as a set of reusable templates, making it easier to manage and maintain.</a:t>
            </a:r>
          </a:p>
          <a:p>
            <a:r>
              <a:rPr lang="en-US" sz="1800" b="1" dirty="0">
                <a:latin typeface="Segoe UI" panose="020B0502040204020203" pitchFamily="34" charset="0"/>
                <a:cs typeface="Segoe UI" panose="020B0502040204020203" pitchFamily="34" charset="0"/>
              </a:rPr>
              <a:t>Automation: </a:t>
            </a:r>
            <a:r>
              <a:rPr lang="en-US" sz="1800" dirty="0">
                <a:latin typeface="Segoe UI" panose="020B0502040204020203" pitchFamily="34" charset="0"/>
                <a:cs typeface="Segoe UI" panose="020B0502040204020203" pitchFamily="34" charset="0"/>
              </a:rPr>
              <a:t>ARM enables you to automate the deployment and management of your infrastructure, saving time and reducing errors.</a:t>
            </a:r>
          </a:p>
          <a:p>
            <a:r>
              <a:rPr lang="en-US" sz="1800" b="1" dirty="0">
                <a:latin typeface="Segoe UI" panose="020B0502040204020203" pitchFamily="34" charset="0"/>
                <a:cs typeface="Segoe UI" panose="020B0502040204020203" pitchFamily="34" charset="0"/>
              </a:rPr>
              <a:t>Tagging: </a:t>
            </a:r>
            <a:r>
              <a:rPr lang="en-US" sz="1800" dirty="0">
                <a:latin typeface="Segoe UI" panose="020B0502040204020203" pitchFamily="34" charset="0"/>
                <a:cs typeface="Segoe UI" panose="020B0502040204020203" pitchFamily="34" charset="0"/>
              </a:rPr>
              <a:t>ARM enables you to tag your resources, making it easier to organize, track, and manage them.</a:t>
            </a:r>
          </a:p>
        </p:txBody>
      </p:sp>
    </p:spTree>
    <p:extLst>
      <p:ext uri="{BB962C8B-B14F-4D97-AF65-F5344CB8AC3E}">
        <p14:creationId xmlns:p14="http://schemas.microsoft.com/office/powerpoint/2010/main" val="487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ARM template is a JSON based text file, and is broken down into sections;</a:t>
            </a:r>
          </a:p>
          <a:p>
            <a:r>
              <a:rPr lang="en-US" sz="1800" dirty="0">
                <a:latin typeface="Segoe UI" panose="020B0502040204020203" pitchFamily="34" charset="0"/>
                <a:cs typeface="Segoe UI" panose="020B0502040204020203" pitchFamily="34" charset="0"/>
              </a:rPr>
              <a:t>A header containing a Schema, Content Version, and an API profile</a:t>
            </a:r>
          </a:p>
          <a:p>
            <a:r>
              <a:rPr lang="en-US" sz="1800" dirty="0">
                <a:latin typeface="Segoe UI" panose="020B0502040204020203" pitchFamily="34" charset="0"/>
                <a:cs typeface="Segoe UI" panose="020B0502040204020203" pitchFamily="34" charset="0"/>
              </a:rPr>
              <a:t>Parameters</a:t>
            </a:r>
          </a:p>
          <a:p>
            <a:r>
              <a:rPr lang="en-US" sz="1800" dirty="0">
                <a:latin typeface="Segoe UI" panose="020B0502040204020203" pitchFamily="34" charset="0"/>
                <a:cs typeface="Segoe UI" panose="020B0502040204020203" pitchFamily="34" charset="0"/>
              </a:rPr>
              <a:t>Variables</a:t>
            </a:r>
          </a:p>
          <a:p>
            <a:r>
              <a:rPr lang="en-US" sz="1800" dirty="0">
                <a:latin typeface="Segoe UI" panose="020B0502040204020203" pitchFamily="34" charset="0"/>
                <a:cs typeface="Segoe UI" panose="020B0502040204020203" pitchFamily="34" charset="0"/>
              </a:rPr>
              <a:t>Function</a:t>
            </a:r>
          </a:p>
          <a:p>
            <a:r>
              <a:rPr lang="en-US" sz="1800" dirty="0">
                <a:latin typeface="Segoe UI" panose="020B0502040204020203" pitchFamily="34" charset="0"/>
                <a:cs typeface="Segoe UI" panose="020B0502040204020203" pitchFamily="34" charset="0"/>
              </a:rPr>
              <a:t>Resources</a:t>
            </a:r>
          </a:p>
          <a:p>
            <a:r>
              <a:rPr lang="en-US" sz="1800" dirty="0">
                <a:latin typeface="Segoe UI" panose="020B0502040204020203" pitchFamily="34" charset="0"/>
                <a:cs typeface="Segoe UI" panose="020B0502040204020203" pitchFamily="34" charset="0"/>
              </a:rPr>
              <a:t>Outputs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193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Understanding ARM Template</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ARM Templates file contains various key-value pairs in JSON format.</a:t>
            </a:r>
          </a:p>
          <a:p>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"$schema": "https://schema.management.azure.com/schemas/2015-01-01/</a:t>
            </a:r>
            <a:r>
              <a:rPr lang="en-IN" sz="1800" b="1" dirty="0" err="1">
                <a:latin typeface="Segoe UI" panose="020B0502040204020203" pitchFamily="34" charset="0"/>
                <a:cs typeface="Segoe UI" panose="020B0502040204020203" pitchFamily="34" charset="0"/>
              </a:rPr>
              <a:t>deploymentTemplate.json</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a:t>
            </a:r>
            <a:r>
              <a:rPr lang="en-IN" sz="1800" b="1" dirty="0" err="1">
                <a:latin typeface="Segoe UI" panose="020B0502040204020203" pitchFamily="34" charset="0"/>
                <a:cs typeface="Segoe UI" panose="020B0502040204020203" pitchFamily="34" charset="0"/>
              </a:rPr>
              <a:t>contentVersion</a:t>
            </a:r>
            <a:r>
              <a:rPr lang="en-IN" sz="1800" b="1" dirty="0">
                <a:latin typeface="Segoe UI" panose="020B0502040204020203" pitchFamily="34" charset="0"/>
                <a:cs typeface="Segoe UI" panose="020B0502040204020203" pitchFamily="34" charset="0"/>
              </a:rPr>
              <a:t>": "1.0.0",</a:t>
            </a:r>
          </a:p>
          <a:p>
            <a:r>
              <a:rPr lang="en-IN" sz="1800" b="1" dirty="0">
                <a:latin typeface="Segoe UI" panose="020B0502040204020203" pitchFamily="34" charset="0"/>
                <a:cs typeface="Segoe UI" panose="020B0502040204020203" pitchFamily="34" charset="0"/>
              </a:rPr>
              <a:t>"parameters":{},</a:t>
            </a:r>
          </a:p>
          <a:p>
            <a:r>
              <a:rPr lang="en-IN" sz="1800" b="1" dirty="0">
                <a:latin typeface="Segoe UI" panose="020B0502040204020203" pitchFamily="34" charset="0"/>
                <a:cs typeface="Segoe UI" panose="020B0502040204020203" pitchFamily="34" charset="0"/>
              </a:rPr>
              <a:t>"variables":{},</a:t>
            </a:r>
          </a:p>
          <a:p>
            <a:r>
              <a:rPr lang="en-IN" sz="1800" b="1" dirty="0">
                <a:latin typeface="Segoe UI" panose="020B0502040204020203" pitchFamily="34" charset="0"/>
                <a:cs typeface="Segoe UI" panose="020B0502040204020203" pitchFamily="34" charset="0"/>
              </a:rPr>
              <a:t>"functions":[],</a:t>
            </a:r>
          </a:p>
          <a:p>
            <a:r>
              <a:rPr lang="en-IN" sz="1800" b="1" dirty="0">
                <a:latin typeface="Segoe UI" panose="020B0502040204020203" pitchFamily="34" charset="0"/>
                <a:cs typeface="Segoe UI" panose="020B0502040204020203" pitchFamily="34" charset="0"/>
              </a:rPr>
              <a:t>"resources": [],</a:t>
            </a:r>
          </a:p>
          <a:p>
            <a:r>
              <a:rPr lang="en-IN" sz="1800" b="1" dirty="0">
                <a:latin typeface="Segoe UI" panose="020B0502040204020203" pitchFamily="34" charset="0"/>
                <a:cs typeface="Segoe UI" panose="020B0502040204020203" pitchFamily="34" charset="0"/>
              </a:rPr>
              <a:t>"outputs":{}</a:t>
            </a:r>
          </a:p>
          <a:p>
            <a:r>
              <a:rPr lang="en-IN" sz="1800"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4106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Schema – </a:t>
            </a:r>
            <a:r>
              <a:rPr lang="en-US" sz="1800" dirty="0">
                <a:latin typeface="Segoe UI" panose="020B0502040204020203" pitchFamily="34" charset="0"/>
                <a:cs typeface="Segoe UI" panose="020B0502040204020203" pitchFamily="34" charset="0"/>
              </a:rPr>
              <a:t>This ‘schema’ defines the location of the JSON file and specifies the version of the template language that you want to use in this template. This schema depends on the purpose of your deployment. Some schema types are listed below.</a:t>
            </a:r>
          </a:p>
          <a:p>
            <a:r>
              <a:rPr lang="en-US" sz="1800" dirty="0">
                <a:latin typeface="Segoe UI" panose="020B0502040204020203" pitchFamily="34" charset="0"/>
                <a:cs typeface="Segoe UI" panose="020B0502040204020203" pitchFamily="34" charset="0"/>
              </a:rPr>
              <a:t>Resource Group Deployment – https://schema.management.azure.com/schemas/2019-04-01/deploymentTemplate.json#</a:t>
            </a:r>
          </a:p>
          <a:p>
            <a:r>
              <a:rPr lang="en-US" sz="1800" dirty="0">
                <a:latin typeface="Segoe UI" panose="020B0502040204020203" pitchFamily="34" charset="0"/>
                <a:cs typeface="Segoe UI" panose="020B0502040204020203" pitchFamily="34" charset="0"/>
              </a:rPr>
              <a:t>Subscription Group Deployment – https://schema.management.azure.com/schemas/2018-05-01/subscriptionDeploymentTemplate.json#</a:t>
            </a:r>
          </a:p>
          <a:p>
            <a:r>
              <a:rPr lang="en-US" sz="1800" dirty="0">
                <a:latin typeface="Segoe UI" panose="020B0502040204020203" pitchFamily="34" charset="0"/>
                <a:cs typeface="Segoe UI" panose="020B0502040204020203" pitchFamily="34" charset="0"/>
              </a:rPr>
              <a:t>Management Group Deployment – https://schema.management.azure.com/schemas/2019-08-01/managementGroupDeploymentTemplate.json#</a:t>
            </a:r>
          </a:p>
          <a:p>
            <a:r>
              <a:rPr lang="en-US" sz="1800" dirty="0">
                <a:latin typeface="Segoe UI" panose="020B0502040204020203" pitchFamily="34" charset="0"/>
                <a:cs typeface="Segoe UI" panose="020B0502040204020203" pitchFamily="34" charset="0"/>
              </a:rPr>
              <a:t>Tenant Group Deployment – https://schema.management.azure.com/schemas/2019-08-01/tenantDeploymentTemplate.json#</a:t>
            </a:r>
          </a:p>
          <a:p>
            <a:r>
              <a:rPr lang="en-US" sz="1800" b="1" dirty="0">
                <a:latin typeface="Segoe UI" panose="020B0502040204020203" pitchFamily="34" charset="0"/>
                <a:cs typeface="Segoe UI" panose="020B0502040204020203" pitchFamily="34" charset="0"/>
              </a:rPr>
              <a:t>Content Version – </a:t>
            </a:r>
            <a:r>
              <a:rPr lang="en-US" sz="1800" dirty="0">
                <a:latin typeface="Segoe UI" panose="020B0502040204020203" pitchFamily="34" charset="0"/>
                <a:cs typeface="Segoe UI" panose="020B0502040204020203" pitchFamily="34" charset="0"/>
              </a:rPr>
              <a:t>It specifies the version of the templates. This version can be any number that you want to give to your template.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966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fontScale="55000" lnSpcReduction="20000"/>
          </a:bodyPr>
          <a:lstStyle/>
          <a:p>
            <a:r>
              <a:rPr lang="en-US" sz="3600" b="1" dirty="0">
                <a:latin typeface="Segoe UI" panose="020B0502040204020203" pitchFamily="34" charset="0"/>
                <a:cs typeface="Segoe UI" panose="020B0502040204020203" pitchFamily="34" charset="0"/>
              </a:rPr>
              <a:t>Parameters</a:t>
            </a:r>
          </a:p>
          <a:p>
            <a:r>
              <a:rPr lang="en-US" sz="3300" dirty="0">
                <a:latin typeface="Segoe UI" panose="020B0502040204020203" pitchFamily="34" charset="0"/>
                <a:cs typeface="Segoe UI" panose="020B0502040204020203" pitchFamily="34" charset="0"/>
              </a:rPr>
              <a:t>Parameters in templates define the configuration. These parameters are used in run time or during deployment. </a:t>
            </a:r>
          </a:p>
          <a:p>
            <a:r>
              <a:rPr lang="en-US" sz="3300" dirty="0">
                <a:latin typeface="Segoe UI" panose="020B0502040204020203" pitchFamily="34" charset="0"/>
                <a:cs typeface="Segoe UI" panose="020B0502040204020203" pitchFamily="34" charset="0"/>
              </a:rPr>
              <a:t>In a parameter, we need to define the name, type, values, and properties. We can also set some allowed values and default values to the parameters, so when a value is not passed during deployment, then the default or allowed values will be used. </a:t>
            </a:r>
          </a:p>
          <a:p>
            <a:r>
              <a:rPr lang="en-US" sz="3300" dirty="0">
                <a:latin typeface="Segoe UI" panose="020B0502040204020203" pitchFamily="34" charset="0"/>
                <a:cs typeface="Segoe UI" panose="020B0502040204020203" pitchFamily="34" charset="0"/>
              </a:rPr>
              <a:t>Below is an example of parameters that defines the type and the default value of username and password for the VM (Virtual Machine).</a:t>
            </a:r>
            <a:endParaRPr lang="en-IN" sz="3300" dirty="0">
              <a:latin typeface="Segoe UI" panose="020B0502040204020203" pitchFamily="34" charset="0"/>
              <a:cs typeface="Segoe UI" panose="020B0502040204020203" pitchFamily="34" charset="0"/>
            </a:endParaRPr>
          </a:p>
        </p:txBody>
      </p:sp>
      <p:sp>
        <p:nvSpPr>
          <p:cNvPr id="2" name="Content Placeholder 1">
            <a:extLst>
              <a:ext uri="{FF2B5EF4-FFF2-40B4-BE49-F238E27FC236}">
                <a16:creationId xmlns:a16="http://schemas.microsoft.com/office/drawing/2014/main" id="{93AEF991-F8F7-1A06-BF81-326C77ED8C4A}"/>
              </a:ext>
            </a:extLst>
          </p:cNvPr>
          <p:cNvSpPr>
            <a:spLocks noGrp="1"/>
          </p:cNvSpPr>
          <p:nvPr>
            <p:ph sz="quarter" idx="2"/>
          </p:nvPr>
        </p:nvSpPr>
        <p:spPr/>
        <p:txBody>
          <a:bodyPr>
            <a:normAutofit fontScale="55000" lnSpcReduction="20000"/>
          </a:bodyPr>
          <a:lstStyle/>
          <a:p>
            <a:r>
              <a:rPr lang="en-US" b="1" dirty="0"/>
              <a:t>"parameters": {</a:t>
            </a:r>
          </a:p>
          <a:p>
            <a:r>
              <a:rPr lang="en-US" b="1" dirty="0"/>
              <a:t> "</a:t>
            </a:r>
            <a:r>
              <a:rPr lang="en-US" b="1" dirty="0" err="1"/>
              <a:t>adminUsername</a:t>
            </a:r>
            <a:r>
              <a:rPr lang="en-US" b="1" dirty="0"/>
              <a:t>": {</a:t>
            </a:r>
          </a:p>
          <a:p>
            <a:r>
              <a:rPr lang="en-US" b="1" dirty="0"/>
              <a:t>  "type": "string",</a:t>
            </a:r>
          </a:p>
          <a:p>
            <a:r>
              <a:rPr lang="en-US" b="1" dirty="0"/>
              <a:t>  "</a:t>
            </a:r>
            <a:r>
              <a:rPr lang="en-US" b="1" dirty="0" err="1"/>
              <a:t>defaultValue</a:t>
            </a:r>
            <a:r>
              <a:rPr lang="en-US" b="1" dirty="0"/>
              <a:t>": "Admin",</a:t>
            </a:r>
          </a:p>
          <a:p>
            <a:r>
              <a:rPr lang="en-US" b="1" dirty="0"/>
              <a:t>  "metadata": {</a:t>
            </a:r>
          </a:p>
          <a:p>
            <a:r>
              <a:rPr lang="en-US" b="1" dirty="0"/>
              <a:t>   "description": "Username for the Virtual Machine."</a:t>
            </a:r>
          </a:p>
          <a:p>
            <a:r>
              <a:rPr lang="en-US" b="1" dirty="0"/>
              <a:t>    }</a:t>
            </a:r>
          </a:p>
          <a:p>
            <a:r>
              <a:rPr lang="en-US" b="1" dirty="0"/>
              <a:t>  },</a:t>
            </a:r>
          </a:p>
          <a:p>
            <a:r>
              <a:rPr lang="en-US" b="1" dirty="0"/>
              <a:t>  "</a:t>
            </a:r>
            <a:r>
              <a:rPr lang="en-US" b="1" dirty="0" err="1"/>
              <a:t>adminPassword</a:t>
            </a:r>
            <a:r>
              <a:rPr lang="en-US" b="1" dirty="0"/>
              <a:t>": {</a:t>
            </a:r>
          </a:p>
          <a:p>
            <a:r>
              <a:rPr lang="en-US" b="1" dirty="0"/>
              <a:t>   "type": "</a:t>
            </a:r>
            <a:r>
              <a:rPr lang="en-US" b="1" dirty="0" err="1"/>
              <a:t>securestring</a:t>
            </a:r>
            <a:r>
              <a:rPr lang="en-US" b="1" dirty="0"/>
              <a:t>",</a:t>
            </a:r>
          </a:p>
          <a:p>
            <a:r>
              <a:rPr lang="en-US" b="1" dirty="0"/>
              <a:t>   "</a:t>
            </a:r>
            <a:r>
              <a:rPr lang="en-US" b="1" dirty="0" err="1"/>
              <a:t>defaultValue</a:t>
            </a:r>
            <a:r>
              <a:rPr lang="en-US" b="1" dirty="0"/>
              <a:t>": "12345",</a:t>
            </a:r>
          </a:p>
          <a:p>
            <a:r>
              <a:rPr lang="en-US" b="1" dirty="0"/>
              <a:t>   "metadata": {</a:t>
            </a:r>
          </a:p>
          <a:p>
            <a:r>
              <a:rPr lang="en-US" b="1" dirty="0"/>
              <a:t>    "description": "Password for the Virtual Machine."</a:t>
            </a:r>
          </a:p>
          <a:p>
            <a:r>
              <a:rPr lang="en-US" b="1" dirty="0"/>
              <a:t>    }</a:t>
            </a:r>
          </a:p>
          <a:p>
            <a:r>
              <a:rPr lang="en-US" b="1" dirty="0"/>
              <a:t>  }</a:t>
            </a:r>
          </a:p>
          <a:p>
            <a:r>
              <a:rPr lang="en-US" b="1" dirty="0"/>
              <a:t>}</a:t>
            </a:r>
          </a:p>
        </p:txBody>
      </p:sp>
    </p:spTree>
    <p:extLst>
      <p:ext uri="{BB962C8B-B14F-4D97-AF65-F5344CB8AC3E}">
        <p14:creationId xmlns:p14="http://schemas.microsoft.com/office/powerpoint/2010/main" val="133133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ARM Template</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Variables</a:t>
            </a:r>
          </a:p>
          <a:p>
            <a:r>
              <a:rPr lang="en-US" sz="1800" dirty="0">
                <a:latin typeface="Segoe UI" panose="020B0502040204020203" pitchFamily="34" charset="0"/>
                <a:cs typeface="Segoe UI" panose="020B0502040204020203" pitchFamily="34" charset="0"/>
              </a:rPr>
              <a:t>Variables define values used throughout the template. In simple words, you can define a short name for a specific value that can be used anywhere in the template. Variables also become an advantage when you want to update all the values and references in a template. Then you can update the variable and its value only.</a:t>
            </a:r>
          </a:p>
          <a:p>
            <a:r>
              <a:rPr lang="en-IN" sz="1800" b="1" dirty="0">
                <a:latin typeface="Segoe UI" panose="020B0502040204020203" pitchFamily="34" charset="0"/>
                <a:cs typeface="Segoe UI" panose="020B0502040204020203" pitchFamily="34" charset="0"/>
              </a:rPr>
              <a:t>"variables": {</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nicName</a:t>
            </a:r>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myVMNic</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addressPrefix</a:t>
            </a:r>
            <a:r>
              <a:rPr lang="en-IN" sz="1800" b="1" dirty="0">
                <a:latin typeface="Segoe UI" panose="020B0502040204020203" pitchFamily="34" charset="0"/>
                <a:cs typeface="Segoe UI" panose="020B0502040204020203" pitchFamily="34" charset="0"/>
              </a:rPr>
              <a:t>": "10.0.0.0/16",</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subnetName</a:t>
            </a:r>
            <a:r>
              <a:rPr lang="en-IN" sz="1800" b="1" dirty="0">
                <a:latin typeface="Segoe UI" panose="020B0502040204020203" pitchFamily="34" charset="0"/>
                <a:cs typeface="Segoe UI" panose="020B0502040204020203" pitchFamily="34" charset="0"/>
              </a:rPr>
              <a:t>": "Subnet",</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subnetPrefix</a:t>
            </a:r>
            <a:r>
              <a:rPr lang="en-IN" sz="1800" b="1" dirty="0">
                <a:latin typeface="Segoe UI" panose="020B0502040204020203" pitchFamily="34" charset="0"/>
                <a:cs typeface="Segoe UI" panose="020B0502040204020203" pitchFamily="34" charset="0"/>
              </a:rPr>
              <a:t>": "10.0.0.0/24",</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publicIPAddressName</a:t>
            </a:r>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myPublicIP</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virtualNetworkName</a:t>
            </a:r>
            <a:r>
              <a:rPr lang="en-IN" sz="1800" b="1" dirty="0">
                <a:latin typeface="Segoe UI" panose="020B0502040204020203" pitchFamily="34" charset="0"/>
                <a:cs typeface="Segoe UI" panose="020B0502040204020203" pitchFamily="34" charset="0"/>
              </a:rPr>
              <a:t>": "</a:t>
            </a:r>
            <a:r>
              <a:rPr lang="en-IN" sz="1800" b="1" dirty="0" err="1">
                <a:latin typeface="Segoe UI" panose="020B0502040204020203" pitchFamily="34" charset="0"/>
                <a:cs typeface="Segoe UI" panose="020B0502040204020203" pitchFamily="34" charset="0"/>
              </a:rPr>
              <a:t>MyVNet</a:t>
            </a:r>
            <a:r>
              <a:rPr lang="en-IN" sz="1800" b="1" dirty="0">
                <a:latin typeface="Segoe UI" panose="020B0502040204020203" pitchFamily="34" charset="0"/>
                <a:cs typeface="Segoe UI" panose="020B0502040204020203" pitchFamily="34" charset="0"/>
              </a:rPr>
              <a:t>"</a:t>
            </a:r>
          </a:p>
          <a:p>
            <a:r>
              <a:rPr lang="en-IN" sz="1800"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69124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6666</TotalTime>
  <Words>1371</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Segoe UI</vt:lpstr>
      <vt:lpstr>Tw Cen MT</vt:lpstr>
      <vt:lpstr>Wingdings</vt:lpstr>
      <vt:lpstr>Wingdings 2</vt:lpstr>
      <vt:lpstr>Median</vt:lpstr>
      <vt:lpstr>Azure Resource Manager (ARM)</vt:lpstr>
      <vt:lpstr>Azure Resource Manager (ARM)</vt:lpstr>
      <vt:lpstr>Azure Resource Manager (ARM)</vt:lpstr>
      <vt:lpstr>Benefits of Using ARM Templates</vt:lpstr>
      <vt:lpstr>ARM Templates</vt:lpstr>
      <vt:lpstr>Understanding ARM Template</vt:lpstr>
      <vt:lpstr>ARM Template</vt:lpstr>
      <vt:lpstr>ARM Template</vt:lpstr>
      <vt:lpstr>ARM Template</vt:lpstr>
      <vt:lpstr>ARM Template</vt:lpstr>
      <vt:lpstr>ARM Template</vt:lpstr>
      <vt:lpstr>ARM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13</cp:revision>
  <dcterms:created xsi:type="dcterms:W3CDTF">2023-04-13T06:30:36Z</dcterms:created>
  <dcterms:modified xsi:type="dcterms:W3CDTF">2024-05-18T07:46:19Z</dcterms:modified>
</cp:coreProperties>
</file>