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95" r:id="rId2"/>
    <p:sldId id="294" r:id="rId3"/>
    <p:sldId id="296" r:id="rId4"/>
    <p:sldId id="297" r:id="rId5"/>
    <p:sldId id="298" r:id="rId6"/>
    <p:sldId id="299" r:id="rId7"/>
    <p:sldId id="300" r:id="rId8"/>
    <p:sldId id="301" r:id="rId9"/>
    <p:sldId id="302" r:id="rId10"/>
    <p:sldId id="30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380"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5/6/2024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5/6/2024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5/6/2024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5/6/2024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5/6/2024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5/6/2024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5/6/2024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alain@contoso.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Active Directory</a:t>
            </a:r>
          </a:p>
        </p:txBody>
      </p:sp>
      <p:sp>
        <p:nvSpPr>
          <p:cNvPr id="5" name="Content Placeholder 4"/>
          <p:cNvSpPr>
            <a:spLocks noGrp="1"/>
          </p:cNvSpPr>
          <p:nvPr>
            <p:ph sz="quarter" idx="1"/>
          </p:nvPr>
        </p:nvSpPr>
        <p:spPr/>
        <p:txBody>
          <a:bodyPr>
            <a:normAutofit/>
          </a:bodyPr>
          <a:lstStyle/>
          <a:p>
            <a:r>
              <a:rPr lang="en-US" sz="1600" dirty="0">
                <a:solidFill>
                  <a:srgbClr val="161616"/>
                </a:solidFill>
                <a:latin typeface="Segoe UI"/>
              </a:rPr>
              <a:t>Azure Active Directory, known as the Azure AD is Microsoft’s multi-tenant, cloud-based directory and identity management service.</a:t>
            </a:r>
          </a:p>
          <a:p>
            <a:r>
              <a:rPr lang="en-US" sz="1600" dirty="0">
                <a:solidFill>
                  <a:srgbClr val="161616"/>
                </a:solidFill>
                <a:latin typeface="Segoe UI"/>
              </a:rPr>
              <a:t>Azure Active Directory (Azure AD) is a cloud-based identity and access management service.</a:t>
            </a:r>
          </a:p>
          <a:p>
            <a:r>
              <a:rPr lang="en-US" sz="1600" dirty="0">
                <a:solidFill>
                  <a:srgbClr val="161616"/>
                </a:solidFill>
                <a:latin typeface="Segoe UI"/>
              </a:rPr>
              <a:t>If we want to manage access to the Azure Cloud application and associated resources then we need Azure AD.</a:t>
            </a:r>
          </a:p>
          <a:p>
            <a:r>
              <a:rPr lang="en-US" sz="1600" dirty="0">
                <a:latin typeface="Segoe UI" panose="020B0502040204020203" pitchFamily="34" charset="0"/>
                <a:cs typeface="Segoe UI" panose="020B0502040204020203" pitchFamily="34" charset="0"/>
              </a:rPr>
              <a:t>For an organization, Azure AD helps employees sign up to multiple services and access them anywhere over the cloud with a single set of login credentials.</a:t>
            </a:r>
          </a:p>
          <a:p>
            <a:r>
              <a:rPr lang="en-US" sz="1600" dirty="0">
                <a:latin typeface="Segoe UI" panose="020B0502040204020203" pitchFamily="34" charset="0"/>
                <a:cs typeface="Segoe UI" panose="020B0502040204020203" pitchFamily="34" charset="0"/>
              </a:rPr>
              <a:t>Azure AD is a Microsoft cloud-based identity and access management service, which helps your employees sign in and access resources in:</a:t>
            </a:r>
          </a:p>
          <a:p>
            <a:r>
              <a:rPr lang="en-US" sz="1600" dirty="0">
                <a:latin typeface="Segoe UI" panose="020B0502040204020203" pitchFamily="34" charset="0"/>
                <a:cs typeface="Segoe UI" panose="020B0502040204020203" pitchFamily="34" charset="0"/>
              </a:rPr>
              <a:t>1) External resources, such as Microsoft Office 365, the Azure portal, and thousands of other SaaS applications.</a:t>
            </a:r>
          </a:p>
          <a:p>
            <a:r>
              <a:rPr lang="en-US" sz="1600" dirty="0">
                <a:latin typeface="Segoe UI" panose="020B0502040204020203" pitchFamily="34" charset="0"/>
                <a:cs typeface="Segoe UI" panose="020B0502040204020203" pitchFamily="34" charset="0"/>
              </a:rPr>
              <a:t>2) Internal resources, such as apps on your corporate network and intranet, along with any cloud apps developed by your own organization.</a:t>
            </a:r>
          </a:p>
          <a:p>
            <a:r>
              <a:rPr lang="en-US" sz="1600" dirty="0">
                <a:latin typeface="Segoe UI" panose="020B0502040204020203" pitchFamily="34" charset="0"/>
                <a:cs typeface="Segoe UI" panose="020B0502040204020203" pitchFamily="34" charset="0"/>
              </a:rPr>
              <a:t>Windows Active Directory (AD) was the previous version of Azure AD.</a:t>
            </a:r>
          </a:p>
          <a:p>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268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Benefits Of Using Azure AD</a:t>
            </a:r>
            <a:endParaRPr lang="en-IN" sz="2400" dirty="0"/>
          </a:p>
        </p:txBody>
      </p:sp>
      <p:sp>
        <p:nvSpPr>
          <p:cNvPr id="5" name="Content Placeholder 4"/>
          <p:cNvSpPr>
            <a:spLocks noGrp="1"/>
          </p:cNvSpPr>
          <p:nvPr>
            <p:ph sz="quarter" idx="1"/>
          </p:nvPr>
        </p:nvSpPr>
        <p:spPr/>
        <p:txBody>
          <a:bodyPr>
            <a:normAutofit/>
          </a:bodyPr>
          <a:lstStyle/>
          <a:p>
            <a:r>
              <a:rPr lang="en-US" sz="1600" b="1" dirty="0">
                <a:latin typeface="Segoe UI" panose="020B0502040204020203" pitchFamily="34" charset="0"/>
                <a:cs typeface="Segoe UI" panose="020B0502040204020203" pitchFamily="34" charset="0"/>
              </a:rPr>
              <a:t>Data Protection: </a:t>
            </a:r>
            <a:r>
              <a:rPr lang="en-US" sz="1600" dirty="0">
                <a:latin typeface="Segoe UI" panose="020B0502040204020203" pitchFamily="34" charset="0"/>
                <a:cs typeface="Segoe UI" panose="020B0502040204020203" pitchFamily="34" charset="0"/>
              </a:rPr>
              <a:t>The protection of data will be increased by using Azure AD it will restrict the users, and services from accessing the resources which are available in Azure Cloud without permission.</a:t>
            </a:r>
          </a:p>
          <a:p>
            <a:r>
              <a:rPr lang="en-US" sz="1600" b="1" dirty="0">
                <a:latin typeface="Segoe UI" panose="020B0502040204020203" pitchFamily="34" charset="0"/>
                <a:cs typeface="Segoe UI" panose="020B0502040204020203" pitchFamily="34" charset="0"/>
              </a:rPr>
              <a:t>Remote Access: </a:t>
            </a:r>
            <a:r>
              <a:rPr lang="en-US" sz="1600" dirty="0">
                <a:latin typeface="Segoe UI" panose="020B0502040204020203" pitchFamily="34" charset="0"/>
                <a:cs typeface="Segoe UI" panose="020B0502040204020203" pitchFamily="34" charset="0"/>
              </a:rPr>
              <a:t>Once you created the user and give the credentials to the employee he can access Microsoft Azure from anywhere in the world without any threats.</a:t>
            </a:r>
          </a:p>
          <a:p>
            <a:r>
              <a:rPr lang="en-US" sz="1600" b="1" dirty="0">
                <a:latin typeface="Segoe UI" panose="020B0502040204020203" pitchFamily="34" charset="0"/>
                <a:cs typeface="Segoe UI" panose="020B0502040204020203" pitchFamily="34" charset="0"/>
              </a:rPr>
              <a:t>Easy Reset of Password: </a:t>
            </a:r>
            <a:r>
              <a:rPr lang="en-US" sz="1600" dirty="0">
                <a:latin typeface="Segoe UI" panose="020B0502040204020203" pitchFamily="34" charset="0"/>
                <a:cs typeface="Segoe UI" panose="020B0502040204020203" pitchFamily="34" charset="0"/>
              </a:rPr>
              <a:t>Azure AD will allow users to reset their password without any help from the IT desk by following some simple steps.</a:t>
            </a:r>
          </a:p>
          <a:p>
            <a:r>
              <a:rPr lang="en-US" sz="1600" b="1" dirty="0">
                <a:latin typeface="Segoe UI" panose="020B0502040204020203" pitchFamily="34" charset="0"/>
                <a:cs typeface="Segoe UI" panose="020B0502040204020203" pitchFamily="34" charset="0"/>
              </a:rPr>
              <a:t>Identity Protection and </a:t>
            </a:r>
            <a:r>
              <a:rPr lang="en-US" sz="1600" b="1" dirty="0" err="1">
                <a:latin typeface="Segoe UI" panose="020B0502040204020203" pitchFamily="34" charset="0"/>
                <a:cs typeface="Segoe UI" panose="020B0502040204020203" pitchFamily="34" charset="0"/>
              </a:rPr>
              <a:t>Grovence</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Azure AD will protect unusual logins you can manage the user accounts of multiple employees from a single place.</a:t>
            </a:r>
          </a:p>
          <a:p>
            <a:r>
              <a:rPr lang="en-US" sz="1600" b="1" dirty="0">
                <a:latin typeface="Segoe UI" panose="020B0502040204020203" pitchFamily="34" charset="0"/>
                <a:cs typeface="Segoe UI" panose="020B0502040204020203" pitchFamily="34" charset="0"/>
              </a:rPr>
              <a:t>Cost: </a:t>
            </a:r>
            <a:r>
              <a:rPr lang="en-US" sz="1600" dirty="0">
                <a:latin typeface="Segoe UI" panose="020B0502040204020203" pitchFamily="34" charset="0"/>
                <a:cs typeface="Segoe UI" panose="020B0502040204020203" pitchFamily="34" charset="0"/>
              </a:rPr>
              <a:t>Azure AD will charge only for the service you are going to use you can purchase the subscription plan based on your organization’s needs.</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4298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Why do we need Azure Active Directory?</a:t>
            </a:r>
            <a:endParaRPr lang="en-IN" sz="2400" dirty="0"/>
          </a:p>
        </p:txBody>
      </p:sp>
      <p:sp>
        <p:nvSpPr>
          <p:cNvPr id="5" name="Content Placeholder 4"/>
          <p:cNvSpPr>
            <a:spLocks noGrp="1"/>
          </p:cNvSpPr>
          <p:nvPr>
            <p:ph sz="quarter" idx="1"/>
          </p:nvPr>
        </p:nvSpPr>
        <p:spPr/>
        <p:txBody>
          <a:bodyPr>
            <a:normAutofit/>
          </a:bodyPr>
          <a:lstStyle/>
          <a:p>
            <a:r>
              <a:rPr lang="en-US" sz="1600" dirty="0">
                <a:solidFill>
                  <a:srgbClr val="161616"/>
                </a:solidFill>
                <a:latin typeface="Segoe UI"/>
              </a:rPr>
              <a:t>All employees in an organization need access to some Azure services to perform their tasks. </a:t>
            </a:r>
          </a:p>
          <a:p>
            <a:r>
              <a:rPr lang="en-US" sz="1600" dirty="0">
                <a:solidFill>
                  <a:srgbClr val="161616"/>
                </a:solidFill>
                <a:latin typeface="Segoe UI"/>
              </a:rPr>
              <a:t>They can access services like SQL database, machine learning, or Azure container services .</a:t>
            </a:r>
          </a:p>
          <a:p>
            <a:r>
              <a:rPr lang="en-US" sz="1600" dirty="0">
                <a:solidFill>
                  <a:srgbClr val="161616"/>
                </a:solidFill>
                <a:latin typeface="Segoe UI"/>
              </a:rPr>
              <a:t>When the administrator assigns them separate user id and password for each service. Employees, as well as administrators, often find it hard to manage multiple user logins at the same time. </a:t>
            </a:r>
          </a:p>
          <a:p>
            <a:r>
              <a:rPr lang="en-US" sz="1600" dirty="0">
                <a:solidFill>
                  <a:srgbClr val="161616"/>
                </a:solidFill>
                <a:latin typeface="Segoe UI"/>
              </a:rPr>
              <a:t>It creates more of a hassle for administrators working in an organization that involves more than 1000 employees. </a:t>
            </a:r>
          </a:p>
          <a:p>
            <a:r>
              <a:rPr lang="en-US" sz="1600" dirty="0">
                <a:solidFill>
                  <a:srgbClr val="161616"/>
                </a:solidFill>
                <a:latin typeface="Segoe UI"/>
              </a:rPr>
              <a:t>This is where Azure Active Directory (AD) comes into the picture. With Azure AD, the administrators can handle multiple user logins without any issue. </a:t>
            </a:r>
          </a:p>
          <a:p>
            <a:r>
              <a:rPr lang="en-US" sz="1600" dirty="0">
                <a:solidFill>
                  <a:srgbClr val="161616"/>
                </a:solidFill>
                <a:latin typeface="Segoe UI"/>
              </a:rPr>
              <a:t>Administrators need to assign a single username and password to access all the services they want. </a:t>
            </a:r>
            <a:endParaRPr lang="en-IN" sz="1600" dirty="0">
              <a:solidFill>
                <a:srgbClr val="161616"/>
              </a:solidFill>
              <a:latin typeface="Segoe UI"/>
            </a:endParaRPr>
          </a:p>
          <a:p>
            <a:endParaRPr lang="en-IN" sz="1400" dirty="0"/>
          </a:p>
        </p:txBody>
      </p:sp>
    </p:spTree>
    <p:extLst>
      <p:ext uri="{BB962C8B-B14F-4D97-AF65-F5344CB8AC3E}">
        <p14:creationId xmlns:p14="http://schemas.microsoft.com/office/powerpoint/2010/main" val="2358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Service Audience </a:t>
            </a:r>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There are three types of audiences in Azure active directory:</a:t>
            </a:r>
          </a:p>
          <a:p>
            <a:r>
              <a:rPr lang="en-US" sz="1600" dirty="0">
                <a:latin typeface="Segoe UI" panose="020B0502040204020203" pitchFamily="34" charset="0"/>
                <a:cs typeface="Segoe UI" panose="020B0502040204020203" pitchFamily="34" charset="0"/>
              </a:rPr>
              <a:t>IT administrators</a:t>
            </a:r>
          </a:p>
          <a:p>
            <a:r>
              <a:rPr lang="en-US" sz="1600" dirty="0">
                <a:latin typeface="Segoe UI" panose="020B0502040204020203" pitchFamily="34" charset="0"/>
                <a:cs typeface="Segoe UI" panose="020B0502040204020203" pitchFamily="34" charset="0"/>
              </a:rPr>
              <a:t>Application developers </a:t>
            </a:r>
          </a:p>
          <a:p>
            <a:r>
              <a:rPr lang="en-US" sz="1600" dirty="0">
                <a:latin typeface="Segoe UI" panose="020B0502040204020203" pitchFamily="34" charset="0"/>
                <a:cs typeface="Segoe UI" panose="020B0502040204020203" pitchFamily="34" charset="0"/>
              </a:rPr>
              <a:t>Online customers </a:t>
            </a:r>
          </a:p>
          <a:p>
            <a:r>
              <a:rPr lang="en-US" sz="1600" b="1" dirty="0">
                <a:latin typeface="Segoe UI" panose="020B0502040204020203" pitchFamily="34" charset="0"/>
                <a:cs typeface="Segoe UI" panose="020B0502040204020203" pitchFamily="34" charset="0"/>
              </a:rPr>
              <a:t>IT Administrators </a:t>
            </a:r>
          </a:p>
          <a:p>
            <a:r>
              <a:rPr lang="en-US" sz="1600" dirty="0">
                <a:latin typeface="Segoe UI" panose="020B0502040204020203" pitchFamily="34" charset="0"/>
                <a:cs typeface="Segoe UI" panose="020B0502040204020203" pitchFamily="34" charset="0"/>
              </a:rPr>
              <a:t>IT administrators take care of all the sign-in procedures. They also solve issues related to authentication.</a:t>
            </a:r>
          </a:p>
          <a:p>
            <a:r>
              <a:rPr lang="en-US" sz="1600" b="1" dirty="0">
                <a:latin typeface="Segoe UI" panose="020B0502040204020203" pitchFamily="34" charset="0"/>
                <a:cs typeface="Segoe UI" panose="020B0502040204020203" pitchFamily="34" charset="0"/>
              </a:rPr>
              <a:t>Application Developers </a:t>
            </a:r>
          </a:p>
          <a:p>
            <a:r>
              <a:rPr lang="en-US" sz="1600" dirty="0">
                <a:latin typeface="Segoe UI" panose="020B0502040204020203" pitchFamily="34" charset="0"/>
                <a:cs typeface="Segoe UI" panose="020B0502040204020203" pitchFamily="34" charset="0"/>
              </a:rPr>
              <a:t>Application developers use these services to build applications. Development becomes quick since there are many resources available.</a:t>
            </a:r>
          </a:p>
          <a:p>
            <a:r>
              <a:rPr lang="en-US" sz="1600" b="1" dirty="0">
                <a:latin typeface="Segoe UI" panose="020B0502040204020203" pitchFamily="34" charset="0"/>
                <a:cs typeface="Segoe UI" panose="020B0502040204020203" pitchFamily="34" charset="0"/>
              </a:rPr>
              <a:t>Online Customers </a:t>
            </a:r>
          </a:p>
          <a:p>
            <a:r>
              <a:rPr lang="en-US" sz="1600" dirty="0">
                <a:latin typeface="Segoe UI" panose="020B0502040204020203" pitchFamily="34" charset="0"/>
                <a:cs typeface="Segoe UI" panose="020B0502040204020203" pitchFamily="34" charset="0"/>
              </a:rPr>
              <a:t>They make use of services like Office 365, CRM services, and have all their demands catered immediately.</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3706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AD Terminology</a:t>
            </a:r>
          </a:p>
        </p:txBody>
      </p:sp>
      <p:sp>
        <p:nvSpPr>
          <p:cNvPr id="5" name="Content Placeholder 4"/>
          <p:cNvSpPr>
            <a:spLocks noGrp="1"/>
          </p:cNvSpPr>
          <p:nvPr>
            <p:ph sz="quarter" idx="1"/>
          </p:nvPr>
        </p:nvSpPr>
        <p:spPr/>
        <p:txBody>
          <a:bodyPr>
            <a:normAutofit lnSpcReduction="10000"/>
          </a:bodyPr>
          <a:lstStyle/>
          <a:p>
            <a:r>
              <a:rPr lang="en-US" sz="1600" b="1" dirty="0">
                <a:latin typeface="Segoe UI" panose="020B0502040204020203" pitchFamily="34" charset="0"/>
                <a:cs typeface="Segoe UI" panose="020B0502040204020203" pitchFamily="34" charset="0"/>
              </a:rPr>
              <a:t>Identity:</a:t>
            </a:r>
            <a:r>
              <a:rPr lang="en-US" sz="1600" dirty="0">
                <a:latin typeface="Segoe UI" panose="020B0502040204020203" pitchFamily="34" charset="0"/>
                <a:cs typeface="Segoe UI" panose="020B0502040204020203" pitchFamily="34" charset="0"/>
              </a:rPr>
              <a:t> A thing that can get authenticated. An identity can be a user with a username and password. Identities also include applications or other servers that might require authentication through secret keys or certificates.</a:t>
            </a:r>
          </a:p>
          <a:p>
            <a:r>
              <a:rPr lang="en-US" sz="1600" b="1" dirty="0">
                <a:latin typeface="Segoe UI" panose="020B0502040204020203" pitchFamily="34" charset="0"/>
                <a:cs typeface="Segoe UI" panose="020B0502040204020203" pitchFamily="34" charset="0"/>
              </a:rPr>
              <a:t>Account:</a:t>
            </a:r>
            <a:r>
              <a:rPr lang="en-US" sz="1600" dirty="0">
                <a:latin typeface="Segoe UI" panose="020B0502040204020203" pitchFamily="34" charset="0"/>
                <a:cs typeface="Segoe UI" panose="020B0502040204020203" pitchFamily="34" charset="0"/>
              </a:rPr>
              <a:t> An identity that has data associated with it. You can’t have an account without an identity.</a:t>
            </a:r>
          </a:p>
          <a:p>
            <a:r>
              <a:rPr lang="en-US" sz="1600" b="1" dirty="0">
                <a:latin typeface="Segoe UI" panose="020B0502040204020203" pitchFamily="34" charset="0"/>
                <a:cs typeface="Segoe UI" panose="020B0502040204020203" pitchFamily="34" charset="0"/>
              </a:rPr>
              <a:t>Azure AD Account: </a:t>
            </a:r>
            <a:r>
              <a:rPr lang="en-US" sz="1600" dirty="0">
                <a:latin typeface="Segoe UI" panose="020B0502040204020203" pitchFamily="34" charset="0"/>
                <a:cs typeface="Segoe UI" panose="020B0502040204020203" pitchFamily="34" charset="0"/>
              </a:rPr>
              <a:t>An identity created through Azure AD or another Microsoft cloud service, such as Microsoft 365. Identities are stored in Azure AD and accessible to your organization's cloud service subscriptions. This account is also sometimes called a Work or school account.</a:t>
            </a:r>
          </a:p>
          <a:p>
            <a:r>
              <a:rPr lang="en-US" sz="1600" b="1" dirty="0">
                <a:latin typeface="Segoe UI" panose="020B0502040204020203" pitchFamily="34" charset="0"/>
                <a:cs typeface="Segoe UI" panose="020B0502040204020203" pitchFamily="34" charset="0"/>
              </a:rPr>
              <a:t>Azure Tenant: </a:t>
            </a:r>
            <a:r>
              <a:rPr lang="en-US" sz="1600" dirty="0">
                <a:latin typeface="Segoe UI" panose="020B0502040204020203" pitchFamily="34" charset="0"/>
                <a:cs typeface="Segoe UI" panose="020B0502040204020203" pitchFamily="34" charset="0"/>
              </a:rPr>
              <a:t>A dedicated and trusted instance of Azure AD. The tenant is automatically created when your organization signs up for a Microsoft cloud service subscription. These subscriptions include Microsoft Azure, Microsoft Intune, or Microsoft 365. An Azure tenant represents a single organization.</a:t>
            </a:r>
          </a:p>
          <a:p>
            <a:r>
              <a:rPr lang="en-US" sz="1600" b="1" dirty="0">
                <a:latin typeface="Segoe UI" panose="020B0502040204020203" pitchFamily="34" charset="0"/>
                <a:cs typeface="Segoe UI" panose="020B0502040204020203" pitchFamily="34" charset="0"/>
              </a:rPr>
              <a:t>Single-tenant</a:t>
            </a:r>
            <a:r>
              <a:rPr lang="en-US" sz="1600" dirty="0">
                <a:latin typeface="Segoe UI" panose="020B0502040204020203" pitchFamily="34" charset="0"/>
                <a:cs typeface="Segoe UI" panose="020B0502040204020203" pitchFamily="34" charset="0"/>
              </a:rPr>
              <a:t>: Azure tenants that access other services in a dedicated environment are considered single tenant.</a:t>
            </a:r>
          </a:p>
          <a:p>
            <a:r>
              <a:rPr lang="en-US" sz="1600" b="1" dirty="0">
                <a:latin typeface="Segoe UI" panose="020B0502040204020203" pitchFamily="34" charset="0"/>
                <a:cs typeface="Segoe UI" panose="020B0502040204020203" pitchFamily="34" charset="0"/>
              </a:rPr>
              <a:t>Multi-tenant: </a:t>
            </a:r>
            <a:r>
              <a:rPr lang="en-US" sz="1600" dirty="0">
                <a:latin typeface="Segoe UI" panose="020B0502040204020203" pitchFamily="34" charset="0"/>
                <a:cs typeface="Segoe UI" panose="020B0502040204020203" pitchFamily="34" charset="0"/>
              </a:rPr>
              <a:t>Azure tenants that access other services in a shared environment, across multiple organizations, are considered multi-tenant.</a:t>
            </a:r>
          </a:p>
          <a:p>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9077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AD Terminology</a:t>
            </a:r>
          </a:p>
        </p:txBody>
      </p:sp>
      <p:sp>
        <p:nvSpPr>
          <p:cNvPr id="5" name="Content Placeholder 4"/>
          <p:cNvSpPr>
            <a:spLocks noGrp="1"/>
          </p:cNvSpPr>
          <p:nvPr>
            <p:ph sz="quarter" idx="1"/>
          </p:nvPr>
        </p:nvSpPr>
        <p:spPr/>
        <p:txBody>
          <a:bodyPr>
            <a:normAutofit/>
          </a:bodyPr>
          <a:lstStyle/>
          <a:p>
            <a:r>
              <a:rPr lang="en-US" sz="1600" b="1" dirty="0">
                <a:latin typeface="Segoe UI" panose="020B0502040204020203" pitchFamily="34" charset="0"/>
                <a:cs typeface="Segoe UI" panose="020B0502040204020203" pitchFamily="34" charset="0"/>
              </a:rPr>
              <a:t>Azure AD Directory: </a:t>
            </a:r>
            <a:r>
              <a:rPr lang="en-US" sz="1600" dirty="0">
                <a:latin typeface="Segoe UI" panose="020B0502040204020203" pitchFamily="34" charset="0"/>
                <a:cs typeface="Segoe UI" panose="020B0502040204020203" pitchFamily="34" charset="0"/>
              </a:rPr>
              <a:t>Each Azure tenant has a dedicated and trusted Azure AD directory. The Azure AD directory includes the tenant's users, groups, and apps and is used to perform identity and access management functions for tenant resources.</a:t>
            </a:r>
          </a:p>
          <a:p>
            <a:r>
              <a:rPr lang="en-US" sz="1600" b="1" dirty="0">
                <a:latin typeface="Segoe UI" panose="020B0502040204020203" pitchFamily="34" charset="0"/>
                <a:cs typeface="Segoe UI" panose="020B0502040204020203" pitchFamily="34" charset="0"/>
              </a:rPr>
              <a:t>Azure subscription: </a:t>
            </a:r>
            <a:r>
              <a:rPr lang="en-US" sz="1600" dirty="0">
                <a:latin typeface="Segoe UI" panose="020B0502040204020203" pitchFamily="34" charset="0"/>
                <a:cs typeface="Segoe UI" panose="020B0502040204020203" pitchFamily="34" charset="0"/>
              </a:rPr>
              <a:t>Used to pay for Azure cloud services. You can have many subscriptions and they're linked to a credit card.</a:t>
            </a:r>
          </a:p>
          <a:p>
            <a:r>
              <a:rPr lang="en-US" sz="1600" b="1" dirty="0">
                <a:latin typeface="Segoe UI" panose="020B0502040204020203" pitchFamily="34" charset="0"/>
                <a:cs typeface="Segoe UI" panose="020B0502040204020203" pitchFamily="34" charset="0"/>
              </a:rPr>
              <a:t>Custom domain: Every</a:t>
            </a:r>
            <a:r>
              <a:rPr lang="en-US" sz="1600" dirty="0">
                <a:latin typeface="Segoe UI" panose="020B0502040204020203" pitchFamily="34" charset="0"/>
                <a:cs typeface="Segoe UI" panose="020B0502040204020203" pitchFamily="34" charset="0"/>
              </a:rPr>
              <a:t> new Azure AD directory comes with an initial domain name, for example domainname.onmicrosoft.com. In addition to that initial name, you can also add your organization's domain names. Your organization's domain names include the names you use to do business and your users use to access your organization's resources, to the list. Adding custom domain names helps you to create user names that are familiar to your users, such as </a:t>
            </a:r>
            <a:r>
              <a:rPr lang="en-US" sz="1600" dirty="0">
                <a:latin typeface="Segoe UI" panose="020B0502040204020203" pitchFamily="34" charset="0"/>
                <a:cs typeface="Segoe UI" panose="020B0502040204020203" pitchFamily="34" charset="0"/>
                <a:hlinkClick r:id="rId2"/>
              </a:rPr>
              <a:t>alain@contoso.com</a:t>
            </a:r>
            <a:r>
              <a:rPr lang="en-US" sz="1600" dirty="0">
                <a:latin typeface="Segoe UI" panose="020B0502040204020203" pitchFamily="34" charset="0"/>
                <a:cs typeface="Segoe UI" panose="020B0502040204020203" pitchFamily="34" charset="0"/>
              </a:rPr>
              <a:t>.</a:t>
            </a:r>
          </a:p>
          <a:p>
            <a:r>
              <a:rPr lang="en-US" sz="1600" b="1" dirty="0">
                <a:latin typeface="Segoe UI" panose="020B0502040204020203" pitchFamily="34" charset="0"/>
                <a:cs typeface="Segoe UI" panose="020B0502040204020203" pitchFamily="34" charset="0"/>
              </a:rPr>
              <a:t>Microsoft account (also called, MSA):</a:t>
            </a:r>
            <a:r>
              <a:rPr lang="en-US" sz="1600" dirty="0">
                <a:latin typeface="Segoe UI" panose="020B0502040204020203" pitchFamily="34" charset="0"/>
                <a:cs typeface="Segoe UI" panose="020B0502040204020203" pitchFamily="34" charset="0"/>
              </a:rPr>
              <a:t>Personal accounts that provide access to your consumer-oriented Microsoft products and cloud services. These products and services include Outlook, OneDrive, Xbox LIVE, or Microsoft 365. Your Microsoft account is created and stored in the Microsoft consumer identity account system that's run by Microsoft.</a:t>
            </a:r>
            <a:endParaRPr lang="en-IN" sz="1600" dirty="0">
              <a:latin typeface="Segoe UI" panose="020B0502040204020203" pitchFamily="34" charset="0"/>
              <a:cs typeface="Segoe UI" panose="020B0502040204020203" pitchFamily="34" charset="0"/>
            </a:endParaRPr>
          </a:p>
          <a:p>
            <a:endParaRPr lang="en-US" sz="1600" dirty="0">
              <a:latin typeface="Segoe UI" panose="020B0502040204020203" pitchFamily="34" charset="0"/>
              <a:cs typeface="Segoe UI" panose="020B0502040204020203" pitchFamily="34" charset="0"/>
            </a:endParaRPr>
          </a:p>
          <a:p>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370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Features of Azure AD</a:t>
            </a:r>
          </a:p>
        </p:txBody>
      </p:sp>
      <p:sp>
        <p:nvSpPr>
          <p:cNvPr id="5" name="Content Placeholder 4"/>
          <p:cNvSpPr>
            <a:spLocks noGrp="1"/>
          </p:cNvSpPr>
          <p:nvPr>
            <p:ph sz="quarter" idx="1"/>
          </p:nvPr>
        </p:nvSpPr>
        <p:spPr/>
        <p:txBody>
          <a:bodyPr>
            <a:normAutofit/>
          </a:bodyPr>
          <a:lstStyle/>
          <a:p>
            <a:r>
              <a:rPr lang="en-US" sz="1600" b="1" dirty="0">
                <a:latin typeface="Segoe UI" panose="020B0502040204020203" pitchFamily="34" charset="0"/>
                <a:cs typeface="Segoe UI" panose="020B0502040204020203" pitchFamily="34" charset="0"/>
              </a:rPr>
              <a:t>Authentication: </a:t>
            </a:r>
            <a:r>
              <a:rPr lang="en-US" sz="1600" dirty="0">
                <a:latin typeface="Segoe UI" panose="020B0502040204020203" pitchFamily="34" charset="0"/>
                <a:cs typeface="Segoe UI" panose="020B0502040204020203" pitchFamily="34" charset="0"/>
              </a:rPr>
              <a:t>To access various services, identification verification is necessary. Including capabilities like multifactor authentication and self-service password reset is also part of Azure AD.</a:t>
            </a:r>
          </a:p>
          <a:p>
            <a:r>
              <a:rPr lang="en-US" sz="1600" b="1" dirty="0">
                <a:latin typeface="Segoe UI" panose="020B0502040204020203" pitchFamily="34" charset="0"/>
                <a:cs typeface="Segoe UI" panose="020B0502040204020203" pitchFamily="34" charset="0"/>
              </a:rPr>
              <a:t>Single sign-on: </a:t>
            </a:r>
            <a:r>
              <a:rPr lang="en-US" sz="1600" dirty="0">
                <a:latin typeface="Segoe UI" panose="020B0502040204020203" pitchFamily="34" charset="0"/>
                <a:cs typeface="Segoe UI" panose="020B0502040204020203" pitchFamily="34" charset="0"/>
              </a:rPr>
              <a:t>With single sign-on (SSO), you can log into various applications with just one login and password. </a:t>
            </a:r>
          </a:p>
          <a:p>
            <a:r>
              <a:rPr lang="en-US" sz="1600" b="1" dirty="0">
                <a:latin typeface="Segoe UI" panose="020B0502040204020203" pitchFamily="34" charset="0"/>
                <a:cs typeface="Segoe UI" panose="020B0502040204020203" pitchFamily="34" charset="0"/>
              </a:rPr>
              <a:t>Application management: </a:t>
            </a:r>
            <a:r>
              <a:rPr lang="en-US" sz="1600" dirty="0">
                <a:latin typeface="Segoe UI" panose="020B0502040204020203" pitchFamily="34" charset="0"/>
                <a:cs typeface="Segoe UI" panose="020B0502040204020203" pitchFamily="34" charset="0"/>
              </a:rPr>
              <a:t>Using Azure AD, you can manage both your on-premises and cloud-based apps.</a:t>
            </a:r>
          </a:p>
          <a:p>
            <a:r>
              <a:rPr lang="en-US" sz="1600" b="1" dirty="0">
                <a:latin typeface="Segoe UI" panose="020B0502040204020203" pitchFamily="34" charset="0"/>
                <a:cs typeface="Segoe UI" panose="020B0502040204020203" pitchFamily="34" charset="0"/>
              </a:rPr>
              <a:t>Device management: </a:t>
            </a:r>
            <a:r>
              <a:rPr lang="en-US" sz="1600" dirty="0">
                <a:latin typeface="Segoe UI" panose="020B0502040204020203" pitchFamily="34" charset="0"/>
                <a:cs typeface="Segoe UI" panose="020B0502040204020203" pitchFamily="34" charset="0"/>
              </a:rPr>
              <a:t>Azure AD provides the registration of devices in addition to accounts for specific individuals. It also enables device-based Conditional Access restrictions to limit access attempts to only those coming from known devices.</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515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Access To Azure Resources</a:t>
            </a:r>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It is a very difficult and important task for any organization to manage access to Azure resources.</a:t>
            </a:r>
          </a:p>
          <a:p>
            <a:r>
              <a:rPr lang="en-US" sz="1600" dirty="0">
                <a:latin typeface="Segoe UI" panose="020B0502040204020203" pitchFamily="34" charset="0"/>
                <a:cs typeface="Segoe UI" panose="020B0502040204020203" pitchFamily="34" charset="0"/>
              </a:rPr>
              <a:t>Role-based access control (RBAC) helps you manage who has access to Azure resources, what they can do with those resources, and what areas they have access to.</a:t>
            </a:r>
          </a:p>
          <a:p>
            <a:r>
              <a:rPr lang="en-US" sz="1600" dirty="0">
                <a:latin typeface="Segoe UI" panose="020B0502040204020203" pitchFamily="34" charset="0"/>
                <a:cs typeface="Segoe UI" panose="020B0502040204020203" pitchFamily="34" charset="0"/>
              </a:rPr>
              <a:t>RBAC is an authorization system built on Azure Resource Manager that provides fine-grained access management of Azure resources.</a:t>
            </a:r>
          </a:p>
          <a:p>
            <a:r>
              <a:rPr lang="en-US" sz="1600" dirty="0">
                <a:latin typeface="Segoe UI" panose="020B0502040204020203" pitchFamily="34" charset="0"/>
                <a:cs typeface="Segoe UI" panose="020B0502040204020203" pitchFamily="34" charset="0"/>
              </a:rPr>
              <a:t>We can segregate duties and the amount of access to the users in a team that they need to perform their tasks using RBAC.</a:t>
            </a:r>
          </a:p>
          <a:p>
            <a:r>
              <a:rPr lang="en-US" sz="1600" dirty="0">
                <a:latin typeface="Segoe UI" panose="020B0502040204020203" pitchFamily="34" charset="0"/>
                <a:cs typeface="Segoe UI" panose="020B0502040204020203" pitchFamily="34" charset="0"/>
              </a:rPr>
              <a:t>It’s a best practice to grant users the least privilege to get their work done.</a:t>
            </a:r>
          </a:p>
          <a:p>
            <a:endParaRPr lang="en-IN" sz="1600" dirty="0">
              <a:latin typeface="Segoe UI" panose="020B0502040204020203" pitchFamily="34" charset="0"/>
              <a:cs typeface="Segoe UI" panose="020B0502040204020203" pitchFamily="34" charset="0"/>
            </a:endParaRPr>
          </a:p>
        </p:txBody>
      </p:sp>
      <p:pic>
        <p:nvPicPr>
          <p:cNvPr id="2050" name="Picture 2" descr="Access control (RBAC)">
            <a:extLst>
              <a:ext uri="{FF2B5EF4-FFF2-40B4-BE49-F238E27FC236}">
                <a16:creationId xmlns:a16="http://schemas.microsoft.com/office/drawing/2014/main" id="{9EC54E09-8128-A856-5472-96BF5E07F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419600"/>
            <a:ext cx="61912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8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Users, Groups, And Roles</a:t>
            </a:r>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Users, Groups, And Roles are three features that play a major role while coming to Azure Active Directory.</a:t>
            </a:r>
          </a:p>
          <a:p>
            <a:r>
              <a:rPr lang="en-US" sz="1600" dirty="0">
                <a:latin typeface="Segoe UI" panose="020B0502040204020203" pitchFamily="34" charset="0"/>
                <a:cs typeface="Segoe UI" panose="020B0502040204020203" pitchFamily="34" charset="0"/>
              </a:rPr>
              <a:t>Using Azure Active Directory you can create a user or add the users to the groups and assign the roles to groups, users, and services.</a:t>
            </a:r>
          </a:p>
          <a:p>
            <a:endParaRPr lang="en-IN" sz="1600" dirty="0">
              <a:latin typeface="Segoe UI" panose="020B0502040204020203" pitchFamily="34" charset="0"/>
              <a:cs typeface="Segoe UI" panose="020B0502040204020203" pitchFamily="34" charset="0"/>
            </a:endParaRPr>
          </a:p>
        </p:txBody>
      </p:sp>
      <p:pic>
        <p:nvPicPr>
          <p:cNvPr id="1026" name="Picture 2" descr="Users, Groups and Roles ">
            <a:extLst>
              <a:ext uri="{FF2B5EF4-FFF2-40B4-BE49-F238E27FC236}">
                <a16:creationId xmlns:a16="http://schemas.microsoft.com/office/drawing/2014/main" id="{907471CB-4543-BEE8-1666-EA9C47932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124200"/>
            <a:ext cx="252412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3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Users, Groups, And Roles</a:t>
            </a:r>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Users</a:t>
            </a:r>
          </a:p>
          <a:p>
            <a:r>
              <a:rPr lang="en-US" sz="1600" dirty="0">
                <a:latin typeface="Segoe UI" panose="020B0502040204020203" pitchFamily="34" charset="0"/>
                <a:cs typeface="Segoe UI" panose="020B0502040204020203" pitchFamily="34" charset="0"/>
              </a:rPr>
              <a:t>By using the Azure AD of users feature you can create a new user with all the permissions required for the user like how many services he can access and the level of permissions he can have. </a:t>
            </a:r>
          </a:p>
          <a:p>
            <a:r>
              <a:rPr lang="en-US" sz="1600" dirty="0">
                <a:latin typeface="Segoe UI" panose="020B0502040204020203" pitchFamily="34" charset="0"/>
                <a:cs typeface="Segoe UI" panose="020B0502040204020203" pitchFamily="34" charset="0"/>
              </a:rPr>
              <a:t>The users can be employees of the same organization or they can be freelancers with very less amount permissions. And also can manage the permission to users for certain permission which they can perform on Virtual Machines, Azure functions, Azure Logic Apps and etc.</a:t>
            </a:r>
          </a:p>
          <a:p>
            <a:r>
              <a:rPr lang="en-US" sz="1600" dirty="0">
                <a:latin typeface="Segoe UI" panose="020B0502040204020203" pitchFamily="34" charset="0"/>
                <a:cs typeface="Segoe UI" panose="020B0502040204020203" pitchFamily="34" charset="0"/>
              </a:rPr>
              <a:t>Groups</a:t>
            </a:r>
          </a:p>
          <a:p>
            <a:r>
              <a:rPr lang="en-US" sz="1600" dirty="0">
                <a:latin typeface="Segoe UI" panose="020B0502040204020203" pitchFamily="34" charset="0"/>
                <a:cs typeface="Segoe UI" panose="020B0502040204020203" pitchFamily="34" charset="0"/>
              </a:rPr>
              <a:t>A group is a collection of users, and a single person can be a member of multiple groups. With the aid of groups, we can manage permissions for many users quickly and efficiently.</a:t>
            </a:r>
          </a:p>
          <a:p>
            <a:r>
              <a:rPr lang="en-US" sz="1600" dirty="0">
                <a:latin typeface="Segoe UI" panose="020B0502040204020203" pitchFamily="34" charset="0"/>
                <a:cs typeface="Segoe UI" panose="020B0502040204020203" pitchFamily="34" charset="0"/>
              </a:rPr>
              <a:t> Instead of managing the permissions individually, you can merge all the users into one group and maintain the permission in bulk.</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105207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16273</TotalTime>
  <Words>1388</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Tw Cen MT</vt:lpstr>
      <vt:lpstr>Wingdings</vt:lpstr>
      <vt:lpstr>Wingdings 2</vt:lpstr>
      <vt:lpstr>Median</vt:lpstr>
      <vt:lpstr>Azure Active Directory</vt:lpstr>
      <vt:lpstr>Why do we need Azure Active Directory?</vt:lpstr>
      <vt:lpstr>Service Audience </vt:lpstr>
      <vt:lpstr>Azure AD Terminology</vt:lpstr>
      <vt:lpstr>Azure AD Terminology</vt:lpstr>
      <vt:lpstr>Features of Azure AD</vt:lpstr>
      <vt:lpstr>Access To Azure Resources</vt:lpstr>
      <vt:lpstr>Users, Groups, And Roles</vt:lpstr>
      <vt:lpstr>Users, Groups, And Roles</vt:lpstr>
      <vt:lpstr>Benefits Of Using Azure 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 San</cp:lastModifiedBy>
  <cp:revision>126</cp:revision>
  <dcterms:created xsi:type="dcterms:W3CDTF">2006-08-16T00:00:00Z</dcterms:created>
  <dcterms:modified xsi:type="dcterms:W3CDTF">2024-05-06T14:59:36Z</dcterms:modified>
</cp:coreProperties>
</file>