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08" r:id="rId3"/>
    <p:sldId id="309" r:id="rId4"/>
    <p:sldId id="310" r:id="rId5"/>
    <p:sldId id="311" r:id="rId6"/>
    <p:sldId id="31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4A6-C553-25D3-62BA-78D5BA03E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AA737-3AB9-70CF-52F3-4B8F2AC0B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40E13-E215-31C1-997C-0B6E171E1F23}"/>
              </a:ext>
            </a:extLst>
          </p:cNvPr>
          <p:cNvSpPr>
            <a:spLocks noGrp="1"/>
          </p:cNvSpPr>
          <p:nvPr>
            <p:ph type="dt" sz="half" idx="10"/>
          </p:nvPr>
        </p:nvSpPr>
        <p:spPr/>
        <p:txBody>
          <a:bodyPr/>
          <a:lstStyle/>
          <a:p>
            <a:fld id="{0F1FE75B-83A8-4745-BB88-D0923493E807}" type="datetimeFigureOut">
              <a:rPr lang="en-US" smtClean="0"/>
              <a:t>5/20/2023</a:t>
            </a:fld>
            <a:endParaRPr lang="en-US"/>
          </a:p>
        </p:txBody>
      </p:sp>
      <p:sp>
        <p:nvSpPr>
          <p:cNvPr id="5" name="Footer Placeholder 4">
            <a:extLst>
              <a:ext uri="{FF2B5EF4-FFF2-40B4-BE49-F238E27FC236}">
                <a16:creationId xmlns:a16="http://schemas.microsoft.com/office/drawing/2014/main" id="{A3522929-4092-EF16-FE57-58B68BB1E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FF2EE-E2D8-F057-41E2-EC9E462307CA}"/>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921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F1EB-FABA-39AA-0274-3600692CA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465E31-E398-5051-70F6-A7F6E0E7B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C7689-14D2-BCC3-4509-DE742F6BF9D7}"/>
              </a:ext>
            </a:extLst>
          </p:cNvPr>
          <p:cNvSpPr>
            <a:spLocks noGrp="1"/>
          </p:cNvSpPr>
          <p:nvPr>
            <p:ph type="dt" sz="half" idx="10"/>
          </p:nvPr>
        </p:nvSpPr>
        <p:spPr/>
        <p:txBody>
          <a:bodyPr/>
          <a:lstStyle/>
          <a:p>
            <a:fld id="{0F1FE75B-83A8-4745-BB88-D0923493E807}" type="datetimeFigureOut">
              <a:rPr lang="en-US" smtClean="0"/>
              <a:t>5/20/2023</a:t>
            </a:fld>
            <a:endParaRPr lang="en-US"/>
          </a:p>
        </p:txBody>
      </p:sp>
      <p:sp>
        <p:nvSpPr>
          <p:cNvPr id="5" name="Footer Placeholder 4">
            <a:extLst>
              <a:ext uri="{FF2B5EF4-FFF2-40B4-BE49-F238E27FC236}">
                <a16:creationId xmlns:a16="http://schemas.microsoft.com/office/drawing/2014/main" id="{88F8C19D-9AB0-0091-BC00-E72303745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A015-2A88-C46C-B238-BEB0E518B61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8760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382B4-9D40-339F-34C9-93D7429BE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21B02-3BA5-4116-7304-0CA097B03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0400-BD10-78D5-5518-8CC27224B866}"/>
              </a:ext>
            </a:extLst>
          </p:cNvPr>
          <p:cNvSpPr>
            <a:spLocks noGrp="1"/>
          </p:cNvSpPr>
          <p:nvPr>
            <p:ph type="dt" sz="half" idx="10"/>
          </p:nvPr>
        </p:nvSpPr>
        <p:spPr/>
        <p:txBody>
          <a:bodyPr/>
          <a:lstStyle/>
          <a:p>
            <a:fld id="{0F1FE75B-83A8-4745-BB88-D0923493E807}" type="datetimeFigureOut">
              <a:rPr lang="en-US" smtClean="0"/>
              <a:t>5/20/2023</a:t>
            </a:fld>
            <a:endParaRPr lang="en-US"/>
          </a:p>
        </p:txBody>
      </p:sp>
      <p:sp>
        <p:nvSpPr>
          <p:cNvPr id="5" name="Footer Placeholder 4">
            <a:extLst>
              <a:ext uri="{FF2B5EF4-FFF2-40B4-BE49-F238E27FC236}">
                <a16:creationId xmlns:a16="http://schemas.microsoft.com/office/drawing/2014/main" id="{2D2E38EA-C69B-861D-1396-BBB399F38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A00A2-5D3E-88B4-0C6E-B20912847D8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34644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5/20/2023</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06020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775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5/20/2023</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867343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5/20/2023</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1253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5/20/2023</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5777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4391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34739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5/20/2023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60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45CE-E41B-E3D3-A83F-AC83ABE08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B1F26-2A4E-C67E-2AF1-60D231A32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6FA4-4EFC-C80A-2799-EEE45A59486D}"/>
              </a:ext>
            </a:extLst>
          </p:cNvPr>
          <p:cNvSpPr>
            <a:spLocks noGrp="1"/>
          </p:cNvSpPr>
          <p:nvPr>
            <p:ph type="dt" sz="half" idx="10"/>
          </p:nvPr>
        </p:nvSpPr>
        <p:spPr/>
        <p:txBody>
          <a:bodyPr/>
          <a:lstStyle/>
          <a:p>
            <a:fld id="{0F1FE75B-83A8-4745-BB88-D0923493E807}" type="datetimeFigureOut">
              <a:rPr lang="en-US" smtClean="0"/>
              <a:t>5/20/2023</a:t>
            </a:fld>
            <a:endParaRPr lang="en-US"/>
          </a:p>
        </p:txBody>
      </p:sp>
      <p:sp>
        <p:nvSpPr>
          <p:cNvPr id="5" name="Footer Placeholder 4">
            <a:extLst>
              <a:ext uri="{FF2B5EF4-FFF2-40B4-BE49-F238E27FC236}">
                <a16:creationId xmlns:a16="http://schemas.microsoft.com/office/drawing/2014/main" id="{6023B825-837F-A8E5-C00C-87E4C475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A7D69-C045-FB9D-9A96-7189CBDEB49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4035419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5/20/2023</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2210248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1055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5/20/2023</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927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E4-C8B0-41DA-F783-27328CA4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F5120-9CE4-0E42-70E1-3084EB7F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33A0-098B-CCEB-481E-3B5BCD954B68}"/>
              </a:ext>
            </a:extLst>
          </p:cNvPr>
          <p:cNvSpPr>
            <a:spLocks noGrp="1"/>
          </p:cNvSpPr>
          <p:nvPr>
            <p:ph type="dt" sz="half" idx="10"/>
          </p:nvPr>
        </p:nvSpPr>
        <p:spPr/>
        <p:txBody>
          <a:bodyPr/>
          <a:lstStyle/>
          <a:p>
            <a:fld id="{0F1FE75B-83A8-4745-BB88-D0923493E807}" type="datetimeFigureOut">
              <a:rPr lang="en-US" smtClean="0"/>
              <a:t>5/20/2023</a:t>
            </a:fld>
            <a:endParaRPr lang="en-US"/>
          </a:p>
        </p:txBody>
      </p:sp>
      <p:sp>
        <p:nvSpPr>
          <p:cNvPr id="5" name="Footer Placeholder 4">
            <a:extLst>
              <a:ext uri="{FF2B5EF4-FFF2-40B4-BE49-F238E27FC236}">
                <a16:creationId xmlns:a16="http://schemas.microsoft.com/office/drawing/2014/main" id="{52D8A532-E15B-6FE9-ED45-C31FE684E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74C1D-99D8-301E-1DEE-38C2FB11170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3843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B173-3FD7-B3DD-92AF-38060EE25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FC1D4-C326-C20E-A1E8-09887A705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C90431-D5DB-AF91-F52C-7AB78A8EC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36611-8C79-FFD8-D08A-22683D809A5C}"/>
              </a:ext>
            </a:extLst>
          </p:cNvPr>
          <p:cNvSpPr>
            <a:spLocks noGrp="1"/>
          </p:cNvSpPr>
          <p:nvPr>
            <p:ph type="dt" sz="half" idx="10"/>
          </p:nvPr>
        </p:nvSpPr>
        <p:spPr/>
        <p:txBody>
          <a:bodyPr/>
          <a:lstStyle/>
          <a:p>
            <a:fld id="{0F1FE75B-83A8-4745-BB88-D0923493E807}" type="datetimeFigureOut">
              <a:rPr lang="en-US" smtClean="0"/>
              <a:t>5/20/2023</a:t>
            </a:fld>
            <a:endParaRPr lang="en-US"/>
          </a:p>
        </p:txBody>
      </p:sp>
      <p:sp>
        <p:nvSpPr>
          <p:cNvPr id="6" name="Footer Placeholder 5">
            <a:extLst>
              <a:ext uri="{FF2B5EF4-FFF2-40B4-BE49-F238E27FC236}">
                <a16:creationId xmlns:a16="http://schemas.microsoft.com/office/drawing/2014/main" id="{05E6840F-F819-B6BE-7836-7FE42FF15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CF148-5FBD-AC17-FBE3-E3C99D223832}"/>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432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E0F-6017-ABA9-5B50-050F657AAD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15ED9-A816-1EA9-F7B3-9FE325D87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FF13F-449F-77C7-99D6-069599DE4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6C180-5DF4-1C56-30F3-A260F5D87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ED476-21AF-E244-5DE1-B890AA754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4CC48-DA9D-485B-3FFE-67E417596343}"/>
              </a:ext>
            </a:extLst>
          </p:cNvPr>
          <p:cNvSpPr>
            <a:spLocks noGrp="1"/>
          </p:cNvSpPr>
          <p:nvPr>
            <p:ph type="dt" sz="half" idx="10"/>
          </p:nvPr>
        </p:nvSpPr>
        <p:spPr/>
        <p:txBody>
          <a:bodyPr/>
          <a:lstStyle/>
          <a:p>
            <a:fld id="{0F1FE75B-83A8-4745-BB88-D0923493E807}" type="datetimeFigureOut">
              <a:rPr lang="en-US" smtClean="0"/>
              <a:t>5/20/2023</a:t>
            </a:fld>
            <a:endParaRPr lang="en-US"/>
          </a:p>
        </p:txBody>
      </p:sp>
      <p:sp>
        <p:nvSpPr>
          <p:cNvPr id="8" name="Footer Placeholder 7">
            <a:extLst>
              <a:ext uri="{FF2B5EF4-FFF2-40B4-BE49-F238E27FC236}">
                <a16:creationId xmlns:a16="http://schemas.microsoft.com/office/drawing/2014/main" id="{A22B112B-A999-148D-03EC-A45554C49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267FE-608D-7AD7-3D4C-04A1040E8F66}"/>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13725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A9A-426C-A529-B634-D1F20792A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E9A5ED-CB91-286E-2076-990940762B38}"/>
              </a:ext>
            </a:extLst>
          </p:cNvPr>
          <p:cNvSpPr>
            <a:spLocks noGrp="1"/>
          </p:cNvSpPr>
          <p:nvPr>
            <p:ph type="dt" sz="half" idx="10"/>
          </p:nvPr>
        </p:nvSpPr>
        <p:spPr/>
        <p:txBody>
          <a:bodyPr/>
          <a:lstStyle/>
          <a:p>
            <a:fld id="{0F1FE75B-83A8-4745-BB88-D0923493E807}" type="datetimeFigureOut">
              <a:rPr lang="en-US" smtClean="0"/>
              <a:t>5/20/2023</a:t>
            </a:fld>
            <a:endParaRPr lang="en-US"/>
          </a:p>
        </p:txBody>
      </p:sp>
      <p:sp>
        <p:nvSpPr>
          <p:cNvPr id="4" name="Footer Placeholder 3">
            <a:extLst>
              <a:ext uri="{FF2B5EF4-FFF2-40B4-BE49-F238E27FC236}">
                <a16:creationId xmlns:a16="http://schemas.microsoft.com/office/drawing/2014/main" id="{6CDF85D9-BE42-89AA-817B-EBB30A514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CE925-317A-F8E6-3EC7-E8036E6FFC37}"/>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16275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23125-4ACE-74D4-E71E-08C39C4568D6}"/>
              </a:ext>
            </a:extLst>
          </p:cNvPr>
          <p:cNvSpPr>
            <a:spLocks noGrp="1"/>
          </p:cNvSpPr>
          <p:nvPr>
            <p:ph type="dt" sz="half" idx="10"/>
          </p:nvPr>
        </p:nvSpPr>
        <p:spPr/>
        <p:txBody>
          <a:bodyPr/>
          <a:lstStyle/>
          <a:p>
            <a:fld id="{0F1FE75B-83A8-4745-BB88-D0923493E807}" type="datetimeFigureOut">
              <a:rPr lang="en-US" smtClean="0"/>
              <a:t>5/20/2023</a:t>
            </a:fld>
            <a:endParaRPr lang="en-US"/>
          </a:p>
        </p:txBody>
      </p:sp>
      <p:sp>
        <p:nvSpPr>
          <p:cNvPr id="3" name="Footer Placeholder 2">
            <a:extLst>
              <a:ext uri="{FF2B5EF4-FFF2-40B4-BE49-F238E27FC236}">
                <a16:creationId xmlns:a16="http://schemas.microsoft.com/office/drawing/2014/main" id="{84B6F69D-D161-F3B1-A0DC-60D161B2E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44C1A-D0B0-C63E-F35B-75A536A6F32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7007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5A41-DF8F-F8D3-3412-F886A17E4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E0574-3AA9-A34D-7F2A-84BBD86F2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57D1E-DB57-DE87-E212-2CC362065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8AA2B-D1E0-0C3A-0F12-62C0633E075F}"/>
              </a:ext>
            </a:extLst>
          </p:cNvPr>
          <p:cNvSpPr>
            <a:spLocks noGrp="1"/>
          </p:cNvSpPr>
          <p:nvPr>
            <p:ph type="dt" sz="half" idx="10"/>
          </p:nvPr>
        </p:nvSpPr>
        <p:spPr/>
        <p:txBody>
          <a:bodyPr/>
          <a:lstStyle/>
          <a:p>
            <a:fld id="{0F1FE75B-83A8-4745-BB88-D0923493E807}" type="datetimeFigureOut">
              <a:rPr lang="en-US" smtClean="0"/>
              <a:t>5/20/2023</a:t>
            </a:fld>
            <a:endParaRPr lang="en-US"/>
          </a:p>
        </p:txBody>
      </p:sp>
      <p:sp>
        <p:nvSpPr>
          <p:cNvPr id="6" name="Footer Placeholder 5">
            <a:extLst>
              <a:ext uri="{FF2B5EF4-FFF2-40B4-BE49-F238E27FC236}">
                <a16:creationId xmlns:a16="http://schemas.microsoft.com/office/drawing/2014/main" id="{EE62C657-777B-1A1D-BC86-1DD083C5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F8112-3841-5B02-DE44-DFC585714A1E}"/>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4460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00C4-01C8-88A9-6296-8D38D6BFE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4467-2225-9C5A-89A7-41E29CE17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37C82-7321-F3F9-6DFE-863F144A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1C069-93E9-7B00-6EB3-25F332EBFD98}"/>
              </a:ext>
            </a:extLst>
          </p:cNvPr>
          <p:cNvSpPr>
            <a:spLocks noGrp="1"/>
          </p:cNvSpPr>
          <p:nvPr>
            <p:ph type="dt" sz="half" idx="10"/>
          </p:nvPr>
        </p:nvSpPr>
        <p:spPr/>
        <p:txBody>
          <a:bodyPr/>
          <a:lstStyle/>
          <a:p>
            <a:fld id="{0F1FE75B-83A8-4745-BB88-D0923493E807}" type="datetimeFigureOut">
              <a:rPr lang="en-US" smtClean="0"/>
              <a:t>5/20/2023</a:t>
            </a:fld>
            <a:endParaRPr lang="en-US"/>
          </a:p>
        </p:txBody>
      </p:sp>
      <p:sp>
        <p:nvSpPr>
          <p:cNvPr id="6" name="Footer Placeholder 5">
            <a:extLst>
              <a:ext uri="{FF2B5EF4-FFF2-40B4-BE49-F238E27FC236}">
                <a16:creationId xmlns:a16="http://schemas.microsoft.com/office/drawing/2014/main" id="{8B2556A3-8291-23E5-F52E-0FC518AFC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0C935-194F-EC97-D29C-4DA6794D097B}"/>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6547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9BC5D-C830-F2D2-3EA5-1B5ED613D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3CD79-4168-D4E2-7ABE-AB4A9365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81807-0EFD-8968-172C-4FE062E8D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E75B-83A8-4745-BB88-D0923493E807}" type="datetimeFigureOut">
              <a:rPr lang="en-US" smtClean="0"/>
              <a:t>5/20/2023</a:t>
            </a:fld>
            <a:endParaRPr lang="en-US"/>
          </a:p>
        </p:txBody>
      </p:sp>
      <p:sp>
        <p:nvSpPr>
          <p:cNvPr id="5" name="Footer Placeholder 4">
            <a:extLst>
              <a:ext uri="{FF2B5EF4-FFF2-40B4-BE49-F238E27FC236}">
                <a16:creationId xmlns:a16="http://schemas.microsoft.com/office/drawing/2014/main" id="{80FFC8B2-3E08-005C-6275-BE373A4B9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1BBC2-5DDB-ABD2-2695-5454A5705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0BFCD-A17D-4B3A-9585-B6DA65786CE5}" type="slidenum">
              <a:rPr lang="en-US" smtClean="0"/>
              <a:t>‹#›</a:t>
            </a:fld>
            <a:endParaRPr lang="en-US"/>
          </a:p>
        </p:txBody>
      </p:sp>
    </p:spTree>
    <p:extLst>
      <p:ext uri="{BB962C8B-B14F-4D97-AF65-F5344CB8AC3E}">
        <p14:creationId xmlns:p14="http://schemas.microsoft.com/office/powerpoint/2010/main" val="389916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5/20/2023</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75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IN" sz="2400" dirty="0"/>
              <a:t>Azure CDN</a:t>
            </a:r>
          </a:p>
        </p:txBody>
      </p:sp>
      <p:sp>
        <p:nvSpPr>
          <p:cNvPr id="5" name="Content Placeholder 4"/>
          <p:cNvSpPr>
            <a:spLocks noGrp="1"/>
          </p:cNvSpPr>
          <p:nvPr>
            <p:ph sz="quarter" idx="1"/>
          </p:nvPr>
        </p:nvSpPr>
        <p:spPr/>
        <p:txBody>
          <a:bodyPr>
            <a:normAutofit lnSpcReduction="10000"/>
          </a:bodyPr>
          <a:lstStyle/>
          <a:p>
            <a:r>
              <a:rPr lang="en-US" sz="1800" dirty="0">
                <a:latin typeface="Segoe UI" panose="020B0502040204020203" pitchFamily="34" charset="0"/>
                <a:cs typeface="Segoe UI" panose="020B0502040204020203" pitchFamily="34" charset="0"/>
              </a:rPr>
              <a:t>Caching is one of the ways for performance improvement. </a:t>
            </a:r>
          </a:p>
          <a:p>
            <a:r>
              <a:rPr lang="en-US" sz="1800" dirty="0">
                <a:latin typeface="Segoe UI" panose="020B0502040204020203" pitchFamily="34" charset="0"/>
                <a:cs typeface="Segoe UI" panose="020B0502040204020203" pitchFamily="34" charset="0"/>
              </a:rPr>
              <a:t>Microsoft Azure uses caching to increase the speed of cloud services.</a:t>
            </a:r>
          </a:p>
          <a:p>
            <a:r>
              <a:rPr lang="en-US" sz="1800" dirty="0">
                <a:latin typeface="Segoe UI" panose="020B0502040204020203" pitchFamily="34" charset="0"/>
                <a:cs typeface="Segoe UI" panose="020B0502040204020203" pitchFamily="34" charset="0"/>
              </a:rPr>
              <a:t>Azure CDN is typically used for delivering static content such as Images, Videos, Style sheets, documents, files, Client-side scripts and HTML pages to customers using servers that are closest to users.</a:t>
            </a:r>
          </a:p>
          <a:p>
            <a:r>
              <a:rPr lang="en-US" sz="1800" dirty="0">
                <a:latin typeface="Segoe UI" panose="020B0502040204020203" pitchFamily="34" charset="0"/>
                <a:cs typeface="Segoe UI" panose="020B0502040204020203" pitchFamily="34" charset="0"/>
              </a:rPr>
              <a:t>A CDN is a network of servers that can deliver web contents to users quickly and efficiently.</a:t>
            </a:r>
          </a:p>
          <a:p>
            <a:r>
              <a:rPr lang="en-US" sz="1800" dirty="0">
                <a:latin typeface="Segoe UI" panose="020B0502040204020203" pitchFamily="34" charset="0"/>
                <a:cs typeface="Segoe UI" panose="020B0502040204020203" pitchFamily="34" charset="0"/>
              </a:rPr>
              <a:t>It is a global solution for a content delivery network(CDN) with low latency for delivering high bandwidth content.</a:t>
            </a:r>
          </a:p>
          <a:p>
            <a:r>
              <a:rPr lang="en-US" sz="1800" dirty="0">
                <a:latin typeface="Segoe UI" panose="020B0502040204020203" pitchFamily="34" charset="0"/>
                <a:cs typeface="Segoe UI" panose="020B0502040204020203" pitchFamily="34" charset="0"/>
              </a:rPr>
              <a:t>Azure CDNs uses a distributed network of servers to deliver high bandwidth content and it caches the content of users and stores the content on servers closest to the end-users which helps in reducing latency.</a:t>
            </a:r>
          </a:p>
          <a:p>
            <a:r>
              <a:rPr lang="en-US" sz="1800" dirty="0">
                <a:latin typeface="Segoe UI" panose="020B0502040204020203" pitchFamily="34" charset="0"/>
                <a:cs typeface="Segoe UI" panose="020B0502040204020203" pitchFamily="34" charset="0"/>
              </a:rPr>
              <a:t>Azure CDN mostly uses caching to improve performance by some dynamic data. </a:t>
            </a:r>
          </a:p>
          <a:p>
            <a:r>
              <a:rPr lang="en-US" sz="1800" dirty="0">
                <a:latin typeface="Segoe UI" panose="020B0502040204020203" pitchFamily="34" charset="0"/>
                <a:cs typeface="Segoe UI" panose="020B0502040204020203" pitchFamily="34" charset="0"/>
              </a:rPr>
              <a:t>Content delivery networks help to store video files in edge servers so that global users can access the same.</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885688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IN" sz="2400" dirty="0"/>
              <a:t>Azure CDN Features</a:t>
            </a:r>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Fast content delivery: </a:t>
            </a:r>
            <a:r>
              <a:rPr lang="en-US" sz="1800" dirty="0">
                <a:latin typeface="Segoe UI" panose="020B0502040204020203" pitchFamily="34" charset="0"/>
                <a:cs typeface="Segoe UI" panose="020B0502040204020203" pitchFamily="34" charset="0"/>
              </a:rPr>
              <a:t>Caching static content at locations near to the user base improves the speed with which user requests can be completed.</a:t>
            </a:r>
          </a:p>
          <a:p>
            <a:r>
              <a:rPr lang="en-US" sz="1800" b="1" dirty="0">
                <a:latin typeface="Segoe UI" panose="020B0502040204020203" pitchFamily="34" charset="0"/>
                <a:cs typeface="Segoe UI" panose="020B0502040204020203" pitchFamily="34" charset="0"/>
              </a:rPr>
              <a:t>High availability and highly reliable uptime: </a:t>
            </a:r>
            <a:r>
              <a:rPr lang="en-US" sz="1800" dirty="0">
                <a:latin typeface="Segoe UI" panose="020B0502040204020203" pitchFamily="34" charset="0"/>
                <a:cs typeface="Segoe UI" panose="020B0502040204020203" pitchFamily="34" charset="0"/>
              </a:rPr>
              <a:t>This really speeds up loading times while providing best-in-class security. The availability of Azure CDN is a crucial aspect that contributes to its use. The service is available all around the world and the uptime is extremely consistent.</a:t>
            </a:r>
          </a:p>
          <a:p>
            <a:r>
              <a:rPr lang="en-US" sz="1800" b="1" dirty="0">
                <a:latin typeface="Segoe UI" panose="020B0502040204020203" pitchFamily="34" charset="0"/>
                <a:cs typeface="Segoe UI" panose="020B0502040204020203" pitchFamily="34" charset="0"/>
              </a:rPr>
              <a:t>Significant increase in load times: </a:t>
            </a:r>
            <a:r>
              <a:rPr lang="en-US" sz="1800" dirty="0">
                <a:latin typeface="Segoe UI" panose="020B0502040204020203" pitchFamily="34" charset="0"/>
                <a:cs typeface="Segoe UI" panose="020B0502040204020203" pitchFamily="34" charset="0"/>
              </a:rPr>
              <a:t>The vast network of edge servers from Microsoft Azure, makes up for significant increase in load times for applications that serve global audiences.</a:t>
            </a:r>
          </a:p>
          <a:p>
            <a:r>
              <a:rPr lang="en-US" sz="1800" b="1" dirty="0">
                <a:latin typeface="Segoe UI" panose="020B0502040204020203" pitchFamily="34" charset="0"/>
                <a:cs typeface="Segoe UI" panose="020B0502040204020203" pitchFamily="34" charset="0"/>
              </a:rPr>
              <a:t>Easy to set up and manage: </a:t>
            </a:r>
            <a:r>
              <a:rPr lang="en-US" sz="1800" dirty="0">
                <a:latin typeface="Segoe UI" panose="020B0502040204020203" pitchFamily="34" charset="0"/>
                <a:cs typeface="Segoe UI" panose="020B0502040204020203" pitchFamily="34" charset="0"/>
              </a:rPr>
              <a:t>Azure CDN leverages Microsoft’s global presence to deliver content at astonishing speeds all the while remaining very easy to set up with low maintenance requirements.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015679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How to use Azure CDN?</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When a user requests data from a website, the DNS sends this request the appropriate POP, which is usually the one that is geographically closest to the user. If the requested data is not present in a server on the POP, the server requests the data from the origin server. The origin can be a resource in Azure. The data is sent to the server in the request location and is cached there and returned. The user will then get this cached data.</a:t>
            </a:r>
          </a:p>
          <a:p>
            <a:endParaRPr lang="en-US" sz="1800" dirty="0">
              <a:latin typeface="Segoe UI" panose="020B0502040204020203" pitchFamily="34" charset="0"/>
              <a:cs typeface="Segoe UI" panose="020B0502040204020203" pitchFamily="34" charset="0"/>
            </a:endParaRPr>
          </a:p>
          <a:p>
            <a:r>
              <a:rPr lang="en-US" sz="1800" dirty="0">
                <a:latin typeface="Segoe UI" panose="020B0502040204020203" pitchFamily="34" charset="0"/>
                <a:cs typeface="Segoe UI" panose="020B0502040204020203" pitchFamily="34" charset="0"/>
              </a:rPr>
              <a:t>The advantage of caching this data is that any number of users who request the same kind of data from then will get a cached copy of the data until its life cycle in the POP server is over. This makes for the efficient delivery of content to the users.</a:t>
            </a:r>
          </a:p>
          <a:p>
            <a:endParaRPr lang="en-US" sz="1800" dirty="0">
              <a:latin typeface="Segoe UI" panose="020B0502040204020203" pitchFamily="34" charset="0"/>
              <a:cs typeface="Segoe UI" panose="020B0502040204020203" pitchFamily="34" charset="0"/>
            </a:endParaRPr>
          </a:p>
          <a:p>
            <a:r>
              <a:rPr lang="en-US" sz="1800" dirty="0">
                <a:latin typeface="Segoe UI" panose="020B0502040204020203" pitchFamily="34" charset="0"/>
                <a:cs typeface="Segoe UI" panose="020B0502040204020203" pitchFamily="34" charset="0"/>
              </a:rPr>
              <a:t>Caching is done on static content only but Azure CDN can also deliver dynamic content at high speeds through dynamic site acceleration.</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95621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Why use Azure CDN?</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 large percentage of web traffic is static content such as images, text, videos, etc. So, delivering content for all requests coming into the origin server will be hectic for the server. Instead, if the content is cached in locations near the users, the load on the origin server can be transferred to these globally-located POPs. This reduces the need of having to keep powerful and costly infrastructure for the origin server.</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9311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Advantages of Azure CDN</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The main advantages of using Azure CDN are:</a:t>
            </a:r>
          </a:p>
          <a:p>
            <a:endParaRPr lang="en-US" sz="1800" dirty="0">
              <a:latin typeface="Segoe UI" panose="020B0502040204020203" pitchFamily="34" charset="0"/>
              <a:cs typeface="Segoe UI" panose="020B0502040204020203" pitchFamily="34" charset="0"/>
            </a:endParaRPr>
          </a:p>
          <a:p>
            <a:r>
              <a:rPr lang="en-US" sz="1800" dirty="0">
                <a:latin typeface="Segoe UI" panose="020B0502040204020203" pitchFamily="34" charset="0"/>
                <a:cs typeface="Segoe UI" panose="020B0502040204020203" pitchFamily="34" charset="0"/>
              </a:rPr>
              <a:t>High performance in delivering web content</a:t>
            </a:r>
          </a:p>
          <a:p>
            <a:r>
              <a:rPr lang="en-US" sz="1800" dirty="0">
                <a:latin typeface="Segoe UI" panose="020B0502040204020203" pitchFamily="34" charset="0"/>
                <a:cs typeface="Segoe UI" panose="020B0502040204020203" pitchFamily="34" charset="0"/>
              </a:rPr>
              <a:t>No need to spend high amounts for setting up infrastructure</a:t>
            </a:r>
          </a:p>
          <a:p>
            <a:r>
              <a:rPr lang="en-US" sz="1800" dirty="0">
                <a:latin typeface="Segoe UI" panose="020B0502040204020203" pitchFamily="34" charset="0"/>
                <a:cs typeface="Segoe UI" panose="020B0502040204020203" pitchFamily="34" charset="0"/>
              </a:rPr>
              <a:t>Easy configuration and maintenance</a:t>
            </a:r>
          </a:p>
          <a:p>
            <a:r>
              <a:rPr lang="en-US" sz="1800" dirty="0">
                <a:latin typeface="Segoe UI" panose="020B0502040204020203" pitchFamily="34" charset="0"/>
                <a:cs typeface="Segoe UI" panose="020B0502040204020203" pitchFamily="34" charset="0"/>
              </a:rPr>
              <a:t>Decrease load on the main server and offload it to the edge servers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3742563"/>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1185</TotalTime>
  <Words>615</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5</vt:i4>
      </vt:variant>
    </vt:vector>
  </HeadingPairs>
  <TitlesOfParts>
    <vt:vector size="14" baseType="lpstr">
      <vt:lpstr>Arial</vt:lpstr>
      <vt:lpstr>Calibri</vt:lpstr>
      <vt:lpstr>Calibri Light</vt:lpstr>
      <vt:lpstr>Segoe UI</vt:lpstr>
      <vt:lpstr>Tw Cen MT</vt:lpstr>
      <vt:lpstr>Wingdings</vt:lpstr>
      <vt:lpstr>Wingdings 2</vt:lpstr>
      <vt:lpstr>Office Theme</vt:lpstr>
      <vt:lpstr>Median</vt:lpstr>
      <vt:lpstr>Azure CDN</vt:lpstr>
      <vt:lpstr>Azure CDN Features</vt:lpstr>
      <vt:lpstr>How to use Azure CDN?</vt:lpstr>
      <vt:lpstr>Why use Azure CDN?</vt:lpstr>
      <vt:lpstr>Advantages of Azure CDN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c:title>
  <dc:creator>San San</dc:creator>
  <cp:lastModifiedBy>San San</cp:lastModifiedBy>
  <cp:revision>12</cp:revision>
  <dcterms:created xsi:type="dcterms:W3CDTF">2023-04-13T06:30:36Z</dcterms:created>
  <dcterms:modified xsi:type="dcterms:W3CDTF">2023-05-20T04:23:20Z</dcterms:modified>
</cp:coreProperties>
</file>