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8" r:id="rId3"/>
    <p:sldId id="309" r:id="rId4"/>
    <p:sldId id="310" r:id="rId5"/>
    <p:sldId id="311" r:id="rId6"/>
    <p:sldId id="312" r:id="rId7"/>
    <p:sldId id="31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14A6-C553-25D3-62BA-78D5BA03E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BAA737-3AB9-70CF-52F3-4B8F2AC0B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40E13-E215-31C1-997C-0B6E171E1F23}"/>
              </a:ext>
            </a:extLst>
          </p:cNvPr>
          <p:cNvSpPr>
            <a:spLocks noGrp="1"/>
          </p:cNvSpPr>
          <p:nvPr>
            <p:ph type="dt" sz="half" idx="10"/>
          </p:nvPr>
        </p:nvSpPr>
        <p:spPr/>
        <p:txBody>
          <a:bodyPr/>
          <a:lstStyle/>
          <a:p>
            <a:fld id="{0F1FE75B-83A8-4745-BB88-D0923493E807}" type="datetimeFigureOut">
              <a:rPr lang="en-US" smtClean="0"/>
              <a:t>5/10/2023</a:t>
            </a:fld>
            <a:endParaRPr lang="en-US"/>
          </a:p>
        </p:txBody>
      </p:sp>
      <p:sp>
        <p:nvSpPr>
          <p:cNvPr id="5" name="Footer Placeholder 4">
            <a:extLst>
              <a:ext uri="{FF2B5EF4-FFF2-40B4-BE49-F238E27FC236}">
                <a16:creationId xmlns:a16="http://schemas.microsoft.com/office/drawing/2014/main" id="{A3522929-4092-EF16-FE57-58B68BB1E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FF2EE-E2D8-F057-41E2-EC9E462307CA}"/>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921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F1EB-FABA-39AA-0274-3600692CA4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465E31-E398-5051-70F6-A7F6E0E7B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C7689-14D2-BCC3-4509-DE742F6BF9D7}"/>
              </a:ext>
            </a:extLst>
          </p:cNvPr>
          <p:cNvSpPr>
            <a:spLocks noGrp="1"/>
          </p:cNvSpPr>
          <p:nvPr>
            <p:ph type="dt" sz="half" idx="10"/>
          </p:nvPr>
        </p:nvSpPr>
        <p:spPr/>
        <p:txBody>
          <a:bodyPr/>
          <a:lstStyle/>
          <a:p>
            <a:fld id="{0F1FE75B-83A8-4745-BB88-D0923493E807}" type="datetimeFigureOut">
              <a:rPr lang="en-US" smtClean="0"/>
              <a:t>5/10/2023</a:t>
            </a:fld>
            <a:endParaRPr lang="en-US"/>
          </a:p>
        </p:txBody>
      </p:sp>
      <p:sp>
        <p:nvSpPr>
          <p:cNvPr id="5" name="Footer Placeholder 4">
            <a:extLst>
              <a:ext uri="{FF2B5EF4-FFF2-40B4-BE49-F238E27FC236}">
                <a16:creationId xmlns:a16="http://schemas.microsoft.com/office/drawing/2014/main" id="{88F8C19D-9AB0-0091-BC00-E72303745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A015-2A88-C46C-B238-BEB0E518B61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87603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382B4-9D40-339F-34C9-93D7429BE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21B02-3BA5-4116-7304-0CA097B03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0400-BD10-78D5-5518-8CC27224B866}"/>
              </a:ext>
            </a:extLst>
          </p:cNvPr>
          <p:cNvSpPr>
            <a:spLocks noGrp="1"/>
          </p:cNvSpPr>
          <p:nvPr>
            <p:ph type="dt" sz="half" idx="10"/>
          </p:nvPr>
        </p:nvSpPr>
        <p:spPr/>
        <p:txBody>
          <a:bodyPr/>
          <a:lstStyle/>
          <a:p>
            <a:fld id="{0F1FE75B-83A8-4745-BB88-D0923493E807}" type="datetimeFigureOut">
              <a:rPr lang="en-US" smtClean="0"/>
              <a:t>5/10/2023</a:t>
            </a:fld>
            <a:endParaRPr lang="en-US"/>
          </a:p>
        </p:txBody>
      </p:sp>
      <p:sp>
        <p:nvSpPr>
          <p:cNvPr id="5" name="Footer Placeholder 4">
            <a:extLst>
              <a:ext uri="{FF2B5EF4-FFF2-40B4-BE49-F238E27FC236}">
                <a16:creationId xmlns:a16="http://schemas.microsoft.com/office/drawing/2014/main" id="{2D2E38EA-C69B-861D-1396-BBB399F38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A00A2-5D3E-88B4-0C6E-B20912847D8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34644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1D8BD707-D9CF-40AE-B4C6-C98DA3205C09}" type="datetimeFigureOut">
              <a:rPr lang="en-US" smtClean="0"/>
              <a:pPr/>
              <a:t>5/10/2023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06020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7753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5/10/2023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867343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5/10/2023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31253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5/10/2023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25777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4391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34739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60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45CE-E41B-E3D3-A83F-AC83ABE08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B1F26-2A4E-C67E-2AF1-60D231A32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46FA4-4EFC-C80A-2799-EEE45A59486D}"/>
              </a:ext>
            </a:extLst>
          </p:cNvPr>
          <p:cNvSpPr>
            <a:spLocks noGrp="1"/>
          </p:cNvSpPr>
          <p:nvPr>
            <p:ph type="dt" sz="half" idx="10"/>
          </p:nvPr>
        </p:nvSpPr>
        <p:spPr/>
        <p:txBody>
          <a:bodyPr/>
          <a:lstStyle/>
          <a:p>
            <a:fld id="{0F1FE75B-83A8-4745-BB88-D0923493E807}" type="datetimeFigureOut">
              <a:rPr lang="en-US" smtClean="0"/>
              <a:t>5/10/2023</a:t>
            </a:fld>
            <a:endParaRPr lang="en-US"/>
          </a:p>
        </p:txBody>
      </p:sp>
      <p:sp>
        <p:nvSpPr>
          <p:cNvPr id="5" name="Footer Placeholder 4">
            <a:extLst>
              <a:ext uri="{FF2B5EF4-FFF2-40B4-BE49-F238E27FC236}">
                <a16:creationId xmlns:a16="http://schemas.microsoft.com/office/drawing/2014/main" id="{6023B825-837F-A8E5-C00C-87E4C475D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A7D69-C045-FB9D-9A96-7189CBDEB49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4035419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1D8BD707-D9CF-40AE-B4C6-C98DA3205C09}" type="datetimeFigureOut">
              <a:rPr lang="en-US" smtClean="0"/>
              <a:pPr/>
              <a:t>5/10/2023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2210248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1055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1D8BD707-D9CF-40AE-B4C6-C98DA3205C09}" type="datetimeFigureOut">
              <a:rPr lang="en-US" smtClean="0"/>
              <a:pPr/>
              <a:t>5/10/2023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9927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E4-C8B0-41DA-F783-27328CA4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F5120-9CE4-0E42-70E1-3084EB7F0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633A0-098B-CCEB-481E-3B5BCD954B68}"/>
              </a:ext>
            </a:extLst>
          </p:cNvPr>
          <p:cNvSpPr>
            <a:spLocks noGrp="1"/>
          </p:cNvSpPr>
          <p:nvPr>
            <p:ph type="dt" sz="half" idx="10"/>
          </p:nvPr>
        </p:nvSpPr>
        <p:spPr/>
        <p:txBody>
          <a:bodyPr/>
          <a:lstStyle/>
          <a:p>
            <a:fld id="{0F1FE75B-83A8-4745-BB88-D0923493E807}" type="datetimeFigureOut">
              <a:rPr lang="en-US" smtClean="0"/>
              <a:t>5/10/2023</a:t>
            </a:fld>
            <a:endParaRPr lang="en-US"/>
          </a:p>
        </p:txBody>
      </p:sp>
      <p:sp>
        <p:nvSpPr>
          <p:cNvPr id="5" name="Footer Placeholder 4">
            <a:extLst>
              <a:ext uri="{FF2B5EF4-FFF2-40B4-BE49-F238E27FC236}">
                <a16:creationId xmlns:a16="http://schemas.microsoft.com/office/drawing/2014/main" id="{52D8A532-E15B-6FE9-ED45-C31FE684E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74C1D-99D8-301E-1DEE-38C2FB11170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38438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B173-3FD7-B3DD-92AF-38060EE25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FC1D4-C326-C20E-A1E8-09887A705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C90431-D5DB-AF91-F52C-7AB78A8EC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36611-8C79-FFD8-D08A-22683D809A5C}"/>
              </a:ext>
            </a:extLst>
          </p:cNvPr>
          <p:cNvSpPr>
            <a:spLocks noGrp="1"/>
          </p:cNvSpPr>
          <p:nvPr>
            <p:ph type="dt" sz="half" idx="10"/>
          </p:nvPr>
        </p:nvSpPr>
        <p:spPr/>
        <p:txBody>
          <a:bodyPr/>
          <a:lstStyle/>
          <a:p>
            <a:fld id="{0F1FE75B-83A8-4745-BB88-D0923493E807}" type="datetimeFigureOut">
              <a:rPr lang="en-US" smtClean="0"/>
              <a:t>5/10/2023</a:t>
            </a:fld>
            <a:endParaRPr lang="en-US"/>
          </a:p>
        </p:txBody>
      </p:sp>
      <p:sp>
        <p:nvSpPr>
          <p:cNvPr id="6" name="Footer Placeholder 5">
            <a:extLst>
              <a:ext uri="{FF2B5EF4-FFF2-40B4-BE49-F238E27FC236}">
                <a16:creationId xmlns:a16="http://schemas.microsoft.com/office/drawing/2014/main" id="{05E6840F-F819-B6BE-7836-7FE42FF15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CF148-5FBD-AC17-FBE3-E3C99D223832}"/>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432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7E0F-6017-ABA9-5B50-050F657AAD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15ED9-A816-1EA9-F7B3-9FE325D87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FF13F-449F-77C7-99D6-069599DE4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6C180-5DF4-1C56-30F3-A260F5D87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ED476-21AF-E244-5DE1-B890AA754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4CC48-DA9D-485B-3FFE-67E417596343}"/>
              </a:ext>
            </a:extLst>
          </p:cNvPr>
          <p:cNvSpPr>
            <a:spLocks noGrp="1"/>
          </p:cNvSpPr>
          <p:nvPr>
            <p:ph type="dt" sz="half" idx="10"/>
          </p:nvPr>
        </p:nvSpPr>
        <p:spPr/>
        <p:txBody>
          <a:bodyPr/>
          <a:lstStyle/>
          <a:p>
            <a:fld id="{0F1FE75B-83A8-4745-BB88-D0923493E807}" type="datetimeFigureOut">
              <a:rPr lang="en-US" smtClean="0"/>
              <a:t>5/10/2023</a:t>
            </a:fld>
            <a:endParaRPr lang="en-US"/>
          </a:p>
        </p:txBody>
      </p:sp>
      <p:sp>
        <p:nvSpPr>
          <p:cNvPr id="8" name="Footer Placeholder 7">
            <a:extLst>
              <a:ext uri="{FF2B5EF4-FFF2-40B4-BE49-F238E27FC236}">
                <a16:creationId xmlns:a16="http://schemas.microsoft.com/office/drawing/2014/main" id="{A22B112B-A999-148D-03EC-A45554C49B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2267FE-608D-7AD7-3D4C-04A1040E8F66}"/>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13725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7A9A-426C-A529-B634-D1F20792A9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E9A5ED-CB91-286E-2076-990940762B38}"/>
              </a:ext>
            </a:extLst>
          </p:cNvPr>
          <p:cNvSpPr>
            <a:spLocks noGrp="1"/>
          </p:cNvSpPr>
          <p:nvPr>
            <p:ph type="dt" sz="half" idx="10"/>
          </p:nvPr>
        </p:nvSpPr>
        <p:spPr/>
        <p:txBody>
          <a:bodyPr/>
          <a:lstStyle/>
          <a:p>
            <a:fld id="{0F1FE75B-83A8-4745-BB88-D0923493E807}" type="datetimeFigureOut">
              <a:rPr lang="en-US" smtClean="0"/>
              <a:t>5/10/2023</a:t>
            </a:fld>
            <a:endParaRPr lang="en-US"/>
          </a:p>
        </p:txBody>
      </p:sp>
      <p:sp>
        <p:nvSpPr>
          <p:cNvPr id="4" name="Footer Placeholder 3">
            <a:extLst>
              <a:ext uri="{FF2B5EF4-FFF2-40B4-BE49-F238E27FC236}">
                <a16:creationId xmlns:a16="http://schemas.microsoft.com/office/drawing/2014/main" id="{6CDF85D9-BE42-89AA-817B-EBB30A514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CE925-317A-F8E6-3EC7-E8036E6FFC37}"/>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16275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23125-4ACE-74D4-E71E-08C39C4568D6}"/>
              </a:ext>
            </a:extLst>
          </p:cNvPr>
          <p:cNvSpPr>
            <a:spLocks noGrp="1"/>
          </p:cNvSpPr>
          <p:nvPr>
            <p:ph type="dt" sz="half" idx="10"/>
          </p:nvPr>
        </p:nvSpPr>
        <p:spPr/>
        <p:txBody>
          <a:bodyPr/>
          <a:lstStyle/>
          <a:p>
            <a:fld id="{0F1FE75B-83A8-4745-BB88-D0923493E807}" type="datetimeFigureOut">
              <a:rPr lang="en-US" smtClean="0"/>
              <a:t>5/10/2023</a:t>
            </a:fld>
            <a:endParaRPr lang="en-US"/>
          </a:p>
        </p:txBody>
      </p:sp>
      <p:sp>
        <p:nvSpPr>
          <p:cNvPr id="3" name="Footer Placeholder 2">
            <a:extLst>
              <a:ext uri="{FF2B5EF4-FFF2-40B4-BE49-F238E27FC236}">
                <a16:creationId xmlns:a16="http://schemas.microsoft.com/office/drawing/2014/main" id="{84B6F69D-D161-F3B1-A0DC-60D161B2E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D44C1A-D0B0-C63E-F35B-75A536A6F32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7007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5A41-DF8F-F8D3-3412-F886A17E4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E0574-3AA9-A34D-7F2A-84BBD86F2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57D1E-DB57-DE87-E212-2CC362065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8AA2B-D1E0-0C3A-0F12-62C0633E075F}"/>
              </a:ext>
            </a:extLst>
          </p:cNvPr>
          <p:cNvSpPr>
            <a:spLocks noGrp="1"/>
          </p:cNvSpPr>
          <p:nvPr>
            <p:ph type="dt" sz="half" idx="10"/>
          </p:nvPr>
        </p:nvSpPr>
        <p:spPr/>
        <p:txBody>
          <a:bodyPr/>
          <a:lstStyle/>
          <a:p>
            <a:fld id="{0F1FE75B-83A8-4745-BB88-D0923493E807}" type="datetimeFigureOut">
              <a:rPr lang="en-US" smtClean="0"/>
              <a:t>5/10/2023</a:t>
            </a:fld>
            <a:endParaRPr lang="en-US"/>
          </a:p>
        </p:txBody>
      </p:sp>
      <p:sp>
        <p:nvSpPr>
          <p:cNvPr id="6" name="Footer Placeholder 5">
            <a:extLst>
              <a:ext uri="{FF2B5EF4-FFF2-40B4-BE49-F238E27FC236}">
                <a16:creationId xmlns:a16="http://schemas.microsoft.com/office/drawing/2014/main" id="{EE62C657-777B-1A1D-BC86-1DD083C5A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F8112-3841-5B02-DE44-DFC585714A1E}"/>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44601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00C4-01C8-88A9-6296-8D38D6BFE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A4467-2225-9C5A-89A7-41E29CE17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37C82-7321-F3F9-6DFE-863F144A1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1C069-93E9-7B00-6EB3-25F332EBFD98}"/>
              </a:ext>
            </a:extLst>
          </p:cNvPr>
          <p:cNvSpPr>
            <a:spLocks noGrp="1"/>
          </p:cNvSpPr>
          <p:nvPr>
            <p:ph type="dt" sz="half" idx="10"/>
          </p:nvPr>
        </p:nvSpPr>
        <p:spPr/>
        <p:txBody>
          <a:bodyPr/>
          <a:lstStyle/>
          <a:p>
            <a:fld id="{0F1FE75B-83A8-4745-BB88-D0923493E807}" type="datetimeFigureOut">
              <a:rPr lang="en-US" smtClean="0"/>
              <a:t>5/10/2023</a:t>
            </a:fld>
            <a:endParaRPr lang="en-US"/>
          </a:p>
        </p:txBody>
      </p:sp>
      <p:sp>
        <p:nvSpPr>
          <p:cNvPr id="6" name="Footer Placeholder 5">
            <a:extLst>
              <a:ext uri="{FF2B5EF4-FFF2-40B4-BE49-F238E27FC236}">
                <a16:creationId xmlns:a16="http://schemas.microsoft.com/office/drawing/2014/main" id="{8B2556A3-8291-23E5-F52E-0FC518AFC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0C935-194F-EC97-D29C-4DA6794D097B}"/>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65476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9BC5D-C830-F2D2-3EA5-1B5ED613D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3CD79-4168-D4E2-7ABE-AB4A9365F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81807-0EFD-8968-172C-4FE062E8D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E75B-83A8-4745-BB88-D0923493E807}" type="datetimeFigureOut">
              <a:rPr lang="en-US" smtClean="0"/>
              <a:t>5/10/2023</a:t>
            </a:fld>
            <a:endParaRPr lang="en-US"/>
          </a:p>
        </p:txBody>
      </p:sp>
      <p:sp>
        <p:nvSpPr>
          <p:cNvPr id="5" name="Footer Placeholder 4">
            <a:extLst>
              <a:ext uri="{FF2B5EF4-FFF2-40B4-BE49-F238E27FC236}">
                <a16:creationId xmlns:a16="http://schemas.microsoft.com/office/drawing/2014/main" id="{80FFC8B2-3E08-005C-6275-BE373A4B9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A1BBC2-5DDB-ABD2-2695-5454A5705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0BFCD-A17D-4B3A-9585-B6DA65786CE5}" type="slidenum">
              <a:rPr lang="en-US" smtClean="0"/>
              <a:t>‹#›</a:t>
            </a:fld>
            <a:endParaRPr lang="en-US"/>
          </a:p>
        </p:txBody>
      </p:sp>
    </p:spTree>
    <p:extLst>
      <p:ext uri="{BB962C8B-B14F-4D97-AF65-F5344CB8AC3E}">
        <p14:creationId xmlns:p14="http://schemas.microsoft.com/office/powerpoint/2010/main" val="3899161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5/10/2023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7757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learn.microsoft.com/en-us/cli/azure/install-azure-cli-windows?tabs=azure-cli"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IN" sz="2400" dirty="0"/>
              <a:t>Azure CLI</a:t>
            </a: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CLI is useful to create the resources or monitor the resources on the Microsoft Azure cloud platform.</a:t>
            </a:r>
          </a:p>
          <a:p>
            <a:r>
              <a:rPr lang="en-US" sz="1800" dirty="0">
                <a:latin typeface="Segoe UI" panose="020B0502040204020203" pitchFamily="34" charset="0"/>
                <a:cs typeface="Segoe UI" panose="020B0502040204020203" pitchFamily="34" charset="0"/>
              </a:rPr>
              <a:t>we can run, manage any Azure service via Azure CLI.</a:t>
            </a:r>
          </a:p>
          <a:p>
            <a:r>
              <a:rPr lang="en-US" sz="1800" dirty="0">
                <a:latin typeface="Segoe UI" panose="020B0502040204020203" pitchFamily="34" charset="0"/>
                <a:cs typeface="Segoe UI" panose="020B0502040204020203" pitchFamily="34" charset="0"/>
              </a:rPr>
              <a:t> The major proposal for designing is to support the automation technique. It is very easy to work with. There is no restriction with any programming language.</a:t>
            </a:r>
          </a:p>
          <a:p>
            <a:r>
              <a:rPr lang="en-US" sz="1800" dirty="0">
                <a:latin typeface="Segoe UI" panose="020B0502040204020203" pitchFamily="34" charset="0"/>
                <a:cs typeface="Segoe UI" panose="020B0502040204020203" pitchFamily="34" charset="0"/>
              </a:rPr>
              <a:t>It is compatible with all programming languages. Majorly the Azure CLI will work on both the Linux as well as Windows platforms. </a:t>
            </a:r>
          </a:p>
          <a:p>
            <a:r>
              <a:rPr lang="en-US" sz="1800" dirty="0">
                <a:latin typeface="Segoe UI" panose="020B0502040204020203" pitchFamily="34" charset="0"/>
                <a:cs typeface="Segoe UI" panose="020B0502040204020203" pitchFamily="34" charset="0"/>
              </a:rPr>
              <a:t>It is very lightweight and easy to use. It will provide quick access to all the Azure services.</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568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Get Started with Azure CLI</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 Azure CLI is useful to access the Azure cloud platform services. It will help to manage or create the resources on the Azure platform. </a:t>
            </a:r>
          </a:p>
          <a:p>
            <a:r>
              <a:rPr lang="en-US" sz="1800" dirty="0">
                <a:latin typeface="Segoe UI" panose="020B0502040204020203" pitchFamily="34" charset="0"/>
                <a:cs typeface="Segoe UI" panose="020B0502040204020203" pitchFamily="34" charset="0"/>
              </a:rPr>
              <a:t>On the Azure dashboard, we are getting the cloud shell window. The cloud shell is providing the CLI functionality.</a:t>
            </a:r>
          </a:p>
          <a:p>
            <a:r>
              <a:rPr lang="en-US" sz="1800" dirty="0">
                <a:latin typeface="Segoe UI" panose="020B0502040204020203" pitchFamily="34" charset="0"/>
                <a:cs typeface="Segoe UI" panose="020B0502040204020203" pitchFamily="34" charset="0"/>
              </a:rPr>
              <a:t> In the default way, the Azure cloud shell is providing the PowerShell as well as the bash CLI prompt. </a:t>
            </a:r>
          </a:p>
          <a:p>
            <a:r>
              <a:rPr lang="en-US" sz="1800" dirty="0">
                <a:latin typeface="Segoe UI" panose="020B0502040204020203" pitchFamily="34" charset="0"/>
                <a:cs typeface="Segoe UI" panose="020B0502040204020203" pitchFamily="34" charset="0"/>
              </a:rPr>
              <a:t>As per the requirement, we need to choose the shell window.</a:t>
            </a:r>
          </a:p>
          <a:p>
            <a:r>
              <a:rPr lang="en-US" sz="1800" dirty="0">
                <a:latin typeface="Segoe UI" panose="020B0502040204020203" pitchFamily="34" charset="0"/>
                <a:cs typeface="Segoe UI" panose="020B0502040204020203" pitchFamily="34" charset="0"/>
              </a:rPr>
              <a:t>It will depend on the application or project requirement also. Which type of shell window do we need to choose on the browser level? In some cases, we have seen that choosing the bash or PowerShell window. It will also depend on the developer or admin.</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511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Get Started with Azure CLI</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 </a:t>
            </a:r>
            <a:endParaRPr lang="en-IN" sz="18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CBBECED0-0410-2874-611F-D4661B224640}"/>
              </a:ext>
            </a:extLst>
          </p:cNvPr>
          <p:cNvPicPr>
            <a:picLocks noChangeAspect="1"/>
          </p:cNvPicPr>
          <p:nvPr/>
        </p:nvPicPr>
        <p:blipFill>
          <a:blip r:embed="rId2"/>
          <a:stretch>
            <a:fillRect/>
          </a:stretch>
        </p:blipFill>
        <p:spPr>
          <a:xfrm>
            <a:off x="1824718" y="1758043"/>
            <a:ext cx="7441660" cy="3140528"/>
          </a:xfrm>
          <a:prstGeom prst="rect">
            <a:avLst/>
          </a:prstGeom>
        </p:spPr>
      </p:pic>
    </p:spTree>
    <p:extLst>
      <p:ext uri="{BB962C8B-B14F-4D97-AF65-F5344CB8AC3E}">
        <p14:creationId xmlns:p14="http://schemas.microsoft.com/office/powerpoint/2010/main" val="247888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Get Started with Azure CLI</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Once we will click on the Azure cloud shell. The first time, it will ask which type of shell prompt we need to use. It will be bash or the PowerShell one. </a:t>
            </a:r>
          </a:p>
          <a:p>
            <a:r>
              <a:rPr lang="en-US" sz="1800" dirty="0">
                <a:latin typeface="Segoe UI" panose="020B0502040204020203" pitchFamily="34" charset="0"/>
                <a:cs typeface="Segoe UI" panose="020B0502040204020203" pitchFamily="34" charset="0"/>
              </a:rPr>
              <a:t>As per the requirement or the application use, we need to choose the best option for it. </a:t>
            </a:r>
          </a:p>
          <a:p>
            <a:r>
              <a:rPr lang="en-US" sz="1800" dirty="0">
                <a:latin typeface="Segoe UI" panose="020B0502040204020203" pitchFamily="34" charset="0"/>
                <a:cs typeface="Segoe UI" panose="020B0502040204020203" pitchFamily="34" charset="0"/>
              </a:rPr>
              <a:t>To explore it more, we need to choose the bash CLI or the PowerShell CLI. As per the below screenshot, we have chosen the bash CLI window. Now in the same bash CLI window, we can trigger the different command or the query on the Azure cloud environment.</a:t>
            </a:r>
          </a:p>
          <a:p>
            <a:endParaRPr lang="en-IN" sz="18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5192F0DB-668B-62D3-B7FC-EB6AD0496A16}"/>
              </a:ext>
            </a:extLst>
          </p:cNvPr>
          <p:cNvPicPr>
            <a:picLocks noChangeAspect="1"/>
          </p:cNvPicPr>
          <p:nvPr/>
        </p:nvPicPr>
        <p:blipFill rotWithShape="1">
          <a:blip r:embed="rId2"/>
          <a:srcRect t="51798" r="-297"/>
          <a:stretch/>
        </p:blipFill>
        <p:spPr>
          <a:xfrm>
            <a:off x="1730829" y="3429000"/>
            <a:ext cx="7990114" cy="2590800"/>
          </a:xfrm>
          <a:prstGeom prst="rect">
            <a:avLst/>
          </a:prstGeom>
        </p:spPr>
      </p:pic>
    </p:spTree>
    <p:extLst>
      <p:ext uri="{BB962C8B-B14F-4D97-AF65-F5344CB8AC3E}">
        <p14:creationId xmlns:p14="http://schemas.microsoft.com/office/powerpoint/2010/main" val="222129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How to Install Azure CLI</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There are different ways to install the Azure CLI on different operating systems like on Linux or windows. </a:t>
            </a:r>
          </a:p>
          <a:p>
            <a:r>
              <a:rPr lang="en-US" sz="1800" dirty="0">
                <a:latin typeface="Segoe UI" panose="020B0502040204020203" pitchFamily="34" charset="0"/>
                <a:cs typeface="Segoe UI" panose="020B0502040204020203" pitchFamily="34" charset="0"/>
              </a:rPr>
              <a:t>But as per the requirement or convenience, we need to choose on which platform we need to deploy or run it. Here, we are using the Linux platform.</a:t>
            </a:r>
          </a:p>
          <a:p>
            <a:r>
              <a:rPr lang="en-US" sz="1800" dirty="0">
                <a:latin typeface="Segoe UI" panose="020B0502040204020203" pitchFamily="34" charset="0"/>
                <a:cs typeface="Segoe UI" panose="020B0502040204020203" pitchFamily="34" charset="0"/>
              </a:rPr>
              <a:t>Azure CLI Windows installation:</a:t>
            </a:r>
          </a:p>
          <a:p>
            <a:r>
              <a:rPr lang="en-IN" sz="1800" dirty="0">
                <a:latin typeface="Segoe UI" panose="020B0502040204020203" pitchFamily="34" charset="0"/>
                <a:cs typeface="Segoe UI" panose="020B0502040204020203" pitchFamily="34" charset="0"/>
                <a:hlinkClick r:id="rId2"/>
              </a:rPr>
              <a:t>https://learn.microsoft.com/en-us/cli/azure/install-azure-cli-windows?tabs=azure-cli</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796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Azure CLI vs Azure PowerShell</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CLI and Azure PowerShell are command-line tools that enable you to create and manage Azure resources. Both are cross-platform, installable on Windows, macOS, and Linux.</a:t>
            </a:r>
          </a:p>
          <a:p>
            <a:r>
              <a:rPr lang="en-US" sz="1800" b="1" dirty="0">
                <a:latin typeface="Segoe UI" panose="020B0502040204020203" pitchFamily="34" charset="0"/>
                <a:cs typeface="Segoe UI" panose="020B0502040204020203" pitchFamily="34" charset="0"/>
              </a:rPr>
              <a:t>Azure CLI</a:t>
            </a:r>
          </a:p>
          <a:p>
            <a:r>
              <a:rPr lang="en-US" sz="1800" dirty="0">
                <a:latin typeface="Segoe UI" panose="020B0502040204020203" pitchFamily="34" charset="0"/>
                <a:cs typeface="Segoe UI" panose="020B0502040204020203" pitchFamily="34" charset="0"/>
              </a:rPr>
              <a:t>Cross-platform command-line interface, installable on Windows, macOS, Linux</a:t>
            </a:r>
          </a:p>
          <a:p>
            <a:r>
              <a:rPr lang="en-US" sz="1800" dirty="0">
                <a:latin typeface="Segoe UI" panose="020B0502040204020203" pitchFamily="34" charset="0"/>
                <a:cs typeface="Segoe UI" panose="020B0502040204020203" pitchFamily="34" charset="0"/>
              </a:rPr>
              <a:t>Runs in Windows PowerShell, Cmd, or Bash and other Unix shells.</a:t>
            </a:r>
          </a:p>
          <a:p>
            <a:r>
              <a:rPr lang="en-US" sz="1800" b="1" dirty="0">
                <a:latin typeface="Segoe UI" panose="020B0502040204020203" pitchFamily="34" charset="0"/>
                <a:cs typeface="Segoe UI" panose="020B0502040204020203" pitchFamily="34" charset="0"/>
              </a:rPr>
              <a:t>Azure PowerShell</a:t>
            </a:r>
            <a:endParaRPr lang="en-US" sz="1800" dirty="0">
              <a:latin typeface="Segoe UI" panose="020B0502040204020203" pitchFamily="34" charset="0"/>
              <a:cs typeface="Segoe UI" panose="020B0502040204020203" pitchFamily="34" charset="0"/>
            </a:endParaRPr>
          </a:p>
          <a:p>
            <a:r>
              <a:rPr lang="en-US" sz="1800" dirty="0">
                <a:latin typeface="Segoe UI" panose="020B0502040204020203" pitchFamily="34" charset="0"/>
                <a:cs typeface="Segoe UI" panose="020B0502040204020203" pitchFamily="34" charset="0"/>
              </a:rPr>
              <a:t>Cross-platform PowerShell module, runs on Windows, macOS, Linux</a:t>
            </a:r>
          </a:p>
          <a:p>
            <a:r>
              <a:rPr lang="en-US" sz="1800" dirty="0">
                <a:latin typeface="Segoe UI" panose="020B0502040204020203" pitchFamily="34" charset="0"/>
                <a:cs typeface="Segoe UI" panose="020B0502040204020203" pitchFamily="34" charset="0"/>
              </a:rPr>
              <a:t>Requires Windows PowerShell or PowerShell</a:t>
            </a:r>
          </a:p>
          <a:p>
            <a:r>
              <a:rPr lang="en-IN" sz="1800" b="1" dirty="0">
                <a:latin typeface="Segoe UI" panose="020B0502040204020203" pitchFamily="34" charset="0"/>
                <a:cs typeface="Segoe UI" panose="020B0502040204020203" pitchFamily="34" charset="0"/>
              </a:rPr>
              <a:t>Different shell environments</a:t>
            </a:r>
          </a:p>
          <a:p>
            <a:endParaRPr lang="en-IN" sz="1800" b="1" dirty="0">
              <a:latin typeface="Segoe UI" panose="020B0502040204020203" pitchFamily="34" charset="0"/>
              <a:cs typeface="Segoe UI" panose="020B0502040204020203" pitchFamily="34" charset="0"/>
            </a:endParaRPr>
          </a:p>
        </p:txBody>
      </p:sp>
      <p:graphicFrame>
        <p:nvGraphicFramePr>
          <p:cNvPr id="2" name="Table 2">
            <a:extLst>
              <a:ext uri="{FF2B5EF4-FFF2-40B4-BE49-F238E27FC236}">
                <a16:creationId xmlns:a16="http://schemas.microsoft.com/office/drawing/2014/main" id="{0E47EF54-E443-553F-F21F-1858D1CBE861}"/>
              </a:ext>
            </a:extLst>
          </p:cNvPr>
          <p:cNvGraphicFramePr>
            <a:graphicFrameLocks noGrp="1"/>
          </p:cNvGraphicFramePr>
          <p:nvPr>
            <p:extLst>
              <p:ext uri="{D42A27DB-BD31-4B8C-83A1-F6EECF244321}">
                <p14:modId xmlns:p14="http://schemas.microsoft.com/office/powerpoint/2010/main" val="2053691117"/>
              </p:ext>
            </p:extLst>
          </p:nvPr>
        </p:nvGraphicFramePr>
        <p:xfrm>
          <a:off x="2188464" y="4737100"/>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01375557"/>
                    </a:ext>
                  </a:extLst>
                </a:gridCol>
                <a:gridCol w="2709333">
                  <a:extLst>
                    <a:ext uri="{9D8B030D-6E8A-4147-A177-3AD203B41FA5}">
                      <a16:colId xmlns:a16="http://schemas.microsoft.com/office/drawing/2014/main" val="851798637"/>
                    </a:ext>
                  </a:extLst>
                </a:gridCol>
                <a:gridCol w="2709333">
                  <a:extLst>
                    <a:ext uri="{9D8B030D-6E8A-4147-A177-3AD203B41FA5}">
                      <a16:colId xmlns:a16="http://schemas.microsoft.com/office/drawing/2014/main" val="2192935900"/>
                    </a:ext>
                  </a:extLst>
                </a:gridCol>
              </a:tblGrid>
              <a:tr h="370840">
                <a:tc>
                  <a:txBody>
                    <a:bodyPr/>
                    <a:lstStyle/>
                    <a:p>
                      <a:pPr algn="l" fontAlgn="t"/>
                      <a:r>
                        <a:rPr lang="en-US" dirty="0">
                          <a:effectLst/>
                        </a:rPr>
                        <a:t>Shell Environment</a:t>
                      </a:r>
                    </a:p>
                  </a:txBody>
                  <a:tcPr/>
                </a:tc>
                <a:tc>
                  <a:txBody>
                    <a:bodyPr/>
                    <a:lstStyle/>
                    <a:p>
                      <a:pPr algn="ctr" fontAlgn="t"/>
                      <a:r>
                        <a:rPr lang="en-US" dirty="0">
                          <a:effectLst/>
                        </a:rPr>
                        <a:t>Azure CLI</a:t>
                      </a:r>
                    </a:p>
                  </a:txBody>
                  <a:tcPr/>
                </a:tc>
                <a:tc>
                  <a:txBody>
                    <a:bodyPr/>
                    <a:lstStyle/>
                    <a:p>
                      <a:pPr algn="ctr" fontAlgn="t"/>
                      <a:r>
                        <a:rPr lang="en-US">
                          <a:effectLst/>
                        </a:rPr>
                        <a:t>Azure PowerShell</a:t>
                      </a:r>
                    </a:p>
                  </a:txBody>
                  <a:tcPr/>
                </a:tc>
                <a:extLst>
                  <a:ext uri="{0D108BD9-81ED-4DB2-BD59-A6C34878D82A}">
                    <a16:rowId xmlns:a16="http://schemas.microsoft.com/office/drawing/2014/main" val="3268961830"/>
                  </a:ext>
                </a:extLst>
              </a:tr>
              <a:tr h="370840">
                <a:tc>
                  <a:txBody>
                    <a:bodyPr/>
                    <a:lstStyle/>
                    <a:p>
                      <a:pPr algn="l" fontAlgn="t"/>
                      <a:r>
                        <a:rPr lang="en-US">
                          <a:effectLst/>
                        </a:rPr>
                        <a:t>Cmd</a:t>
                      </a:r>
                    </a:p>
                  </a:txBody>
                  <a:tcPr/>
                </a:tc>
                <a:tc>
                  <a:txBody>
                    <a:bodyPr/>
                    <a:lstStyle/>
                    <a:p>
                      <a:pPr algn="ctr" fontAlgn="t"/>
                      <a:r>
                        <a:rPr lang="en-US">
                          <a:effectLst/>
                        </a:rPr>
                        <a:t>Yes</a:t>
                      </a:r>
                    </a:p>
                  </a:txBody>
                  <a:tcPr/>
                </a:tc>
                <a:tc>
                  <a:txBody>
                    <a:bodyPr/>
                    <a:lstStyle/>
                    <a:p>
                      <a:pPr algn="ctr" fontAlgn="t"/>
                      <a:endParaRPr lang="en-US">
                        <a:effectLst/>
                      </a:endParaRPr>
                    </a:p>
                  </a:txBody>
                  <a:tcPr/>
                </a:tc>
                <a:extLst>
                  <a:ext uri="{0D108BD9-81ED-4DB2-BD59-A6C34878D82A}">
                    <a16:rowId xmlns:a16="http://schemas.microsoft.com/office/drawing/2014/main" val="579823863"/>
                  </a:ext>
                </a:extLst>
              </a:tr>
              <a:tr h="370840">
                <a:tc>
                  <a:txBody>
                    <a:bodyPr/>
                    <a:lstStyle/>
                    <a:p>
                      <a:pPr algn="l" fontAlgn="t"/>
                      <a:r>
                        <a:rPr lang="en-US">
                          <a:effectLst/>
                        </a:rPr>
                        <a:t>Bash</a:t>
                      </a:r>
                    </a:p>
                  </a:txBody>
                  <a:tcPr/>
                </a:tc>
                <a:tc>
                  <a:txBody>
                    <a:bodyPr/>
                    <a:lstStyle/>
                    <a:p>
                      <a:pPr algn="ctr" fontAlgn="t"/>
                      <a:r>
                        <a:rPr lang="en-US">
                          <a:effectLst/>
                        </a:rPr>
                        <a:t>Yes</a:t>
                      </a:r>
                    </a:p>
                  </a:txBody>
                  <a:tcPr/>
                </a:tc>
                <a:tc>
                  <a:txBody>
                    <a:bodyPr/>
                    <a:lstStyle/>
                    <a:p>
                      <a:pPr algn="ctr" fontAlgn="t"/>
                      <a:endParaRPr lang="en-US">
                        <a:effectLst/>
                      </a:endParaRPr>
                    </a:p>
                  </a:txBody>
                  <a:tcPr/>
                </a:tc>
                <a:extLst>
                  <a:ext uri="{0D108BD9-81ED-4DB2-BD59-A6C34878D82A}">
                    <a16:rowId xmlns:a16="http://schemas.microsoft.com/office/drawing/2014/main" val="816759120"/>
                  </a:ext>
                </a:extLst>
              </a:tr>
              <a:tr h="370840">
                <a:tc>
                  <a:txBody>
                    <a:bodyPr/>
                    <a:lstStyle/>
                    <a:p>
                      <a:pPr algn="l" fontAlgn="t"/>
                      <a:r>
                        <a:rPr lang="en-US">
                          <a:effectLst/>
                        </a:rPr>
                        <a:t>Windows PowerShell</a:t>
                      </a:r>
                    </a:p>
                  </a:txBody>
                  <a:tcPr/>
                </a:tc>
                <a:tc>
                  <a:txBody>
                    <a:bodyPr/>
                    <a:lstStyle/>
                    <a:p>
                      <a:pPr algn="ctr" fontAlgn="t"/>
                      <a:r>
                        <a:rPr lang="en-US">
                          <a:effectLst/>
                        </a:rPr>
                        <a:t>Yes</a:t>
                      </a:r>
                    </a:p>
                  </a:txBody>
                  <a:tcPr/>
                </a:tc>
                <a:tc>
                  <a:txBody>
                    <a:bodyPr/>
                    <a:lstStyle/>
                    <a:p>
                      <a:pPr algn="ctr" fontAlgn="t"/>
                      <a:r>
                        <a:rPr lang="en-US">
                          <a:effectLst/>
                        </a:rPr>
                        <a:t>Yes</a:t>
                      </a:r>
                    </a:p>
                  </a:txBody>
                  <a:tcPr/>
                </a:tc>
                <a:extLst>
                  <a:ext uri="{0D108BD9-81ED-4DB2-BD59-A6C34878D82A}">
                    <a16:rowId xmlns:a16="http://schemas.microsoft.com/office/drawing/2014/main" val="817443905"/>
                  </a:ext>
                </a:extLst>
              </a:tr>
              <a:tr h="370840">
                <a:tc>
                  <a:txBody>
                    <a:bodyPr/>
                    <a:lstStyle/>
                    <a:p>
                      <a:pPr algn="l" fontAlgn="t"/>
                      <a:r>
                        <a:rPr lang="en-US">
                          <a:effectLst/>
                        </a:rPr>
                        <a:t>PowerShell</a:t>
                      </a:r>
                    </a:p>
                  </a:txBody>
                  <a:tcPr/>
                </a:tc>
                <a:tc>
                  <a:txBody>
                    <a:bodyPr/>
                    <a:lstStyle/>
                    <a:p>
                      <a:pPr algn="ctr" fontAlgn="t"/>
                      <a:r>
                        <a:rPr lang="en-US">
                          <a:effectLst/>
                        </a:rPr>
                        <a:t>Yes</a:t>
                      </a:r>
                    </a:p>
                  </a:txBody>
                  <a:tcPr/>
                </a:tc>
                <a:tc>
                  <a:txBody>
                    <a:bodyPr/>
                    <a:lstStyle/>
                    <a:p>
                      <a:pPr algn="ctr" fontAlgn="t"/>
                      <a:r>
                        <a:rPr lang="en-US" dirty="0">
                          <a:effectLst/>
                        </a:rPr>
                        <a:t>Yes</a:t>
                      </a:r>
                    </a:p>
                  </a:txBody>
                  <a:tcPr/>
                </a:tc>
                <a:extLst>
                  <a:ext uri="{0D108BD9-81ED-4DB2-BD59-A6C34878D82A}">
                    <a16:rowId xmlns:a16="http://schemas.microsoft.com/office/drawing/2014/main" val="2822213188"/>
                  </a:ext>
                </a:extLst>
              </a:tr>
            </a:tbl>
          </a:graphicData>
        </a:graphic>
      </p:graphicFrame>
    </p:spTree>
    <p:extLst>
      <p:ext uri="{BB962C8B-B14F-4D97-AF65-F5344CB8AC3E}">
        <p14:creationId xmlns:p14="http://schemas.microsoft.com/office/powerpoint/2010/main" val="2979571926"/>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1277</TotalTime>
  <Words>548</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Calibri</vt:lpstr>
      <vt:lpstr>Calibri Light</vt:lpstr>
      <vt:lpstr>Segoe UI</vt:lpstr>
      <vt:lpstr>Tw Cen MT</vt:lpstr>
      <vt:lpstr>Wingdings</vt:lpstr>
      <vt:lpstr>Wingdings 2</vt:lpstr>
      <vt:lpstr>Office Theme</vt:lpstr>
      <vt:lpstr>Median</vt:lpstr>
      <vt:lpstr>Azure CLI</vt:lpstr>
      <vt:lpstr>Get Started with Azure CLI</vt:lpstr>
      <vt:lpstr>Get Started with Azure CLI</vt:lpstr>
      <vt:lpstr>Get Started with Azure CLI</vt:lpstr>
      <vt:lpstr>How to Install Azure CLI</vt:lpstr>
      <vt:lpstr>Azure CLI vs Azure PowerShell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c:title>
  <dc:creator>San San</dc:creator>
  <cp:lastModifiedBy>San San</cp:lastModifiedBy>
  <cp:revision>16</cp:revision>
  <dcterms:created xsi:type="dcterms:W3CDTF">2023-04-13T06:30:36Z</dcterms:created>
  <dcterms:modified xsi:type="dcterms:W3CDTF">2023-05-10T08:27:16Z</dcterms:modified>
</cp:coreProperties>
</file>