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20"/>
  </p:notesMasterIdLst>
  <p:sldIdLst>
    <p:sldId id="306" r:id="rId2"/>
    <p:sldId id="307" r:id="rId3"/>
    <p:sldId id="294" r:id="rId4"/>
    <p:sldId id="295" r:id="rId5"/>
    <p:sldId id="296" r:id="rId6"/>
    <p:sldId id="303" r:id="rId7"/>
    <p:sldId id="297" r:id="rId8"/>
    <p:sldId id="309" r:id="rId9"/>
    <p:sldId id="308" r:id="rId10"/>
    <p:sldId id="298" r:id="rId11"/>
    <p:sldId id="299" r:id="rId12"/>
    <p:sldId id="300" r:id="rId13"/>
    <p:sldId id="301" r:id="rId14"/>
    <p:sldId id="302" r:id="rId15"/>
    <p:sldId id="304" r:id="rId16"/>
    <p:sldId id="305" r:id="rId17"/>
    <p:sldId id="310" r:id="rId18"/>
    <p:sldId id="31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CEA628-D2F0-4D31-B3FD-D1BBF7B673CC}" type="datetimeFigureOut">
              <a:rPr lang="en-US" smtClean="0"/>
              <a:t>4/11/2023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A261A-63B8-4EE2-BA2D-33EE7BE97B0D}" type="slidenum">
              <a:rPr lang="en-US" smtClean="0"/>
              <a:t>‹#›</a:t>
            </a:fld>
            <a:endParaRPr lang="en-US"/>
          </a:p>
        </p:txBody>
      </p:sp>
    </p:spTree>
    <p:extLst>
      <p:ext uri="{BB962C8B-B14F-4D97-AF65-F5344CB8AC3E}">
        <p14:creationId xmlns:p14="http://schemas.microsoft.com/office/powerpoint/2010/main" val="202380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9A261A-63B8-4EE2-BA2D-33EE7BE97B0D}" type="slidenum">
              <a:rPr lang="en-US" smtClean="0"/>
              <a:t>1</a:t>
            </a:fld>
            <a:endParaRPr lang="en-US"/>
          </a:p>
        </p:txBody>
      </p:sp>
    </p:spTree>
    <p:extLst>
      <p:ext uri="{BB962C8B-B14F-4D97-AF65-F5344CB8AC3E}">
        <p14:creationId xmlns:p14="http://schemas.microsoft.com/office/powerpoint/2010/main" val="584379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9A261A-63B8-4EE2-BA2D-33EE7BE97B0D}" type="slidenum">
              <a:rPr lang="en-US" smtClean="0"/>
              <a:t>11</a:t>
            </a:fld>
            <a:endParaRPr lang="en-US"/>
          </a:p>
        </p:txBody>
      </p:sp>
    </p:spTree>
    <p:extLst>
      <p:ext uri="{BB962C8B-B14F-4D97-AF65-F5344CB8AC3E}">
        <p14:creationId xmlns:p14="http://schemas.microsoft.com/office/powerpoint/2010/main" val="1967908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9A261A-63B8-4EE2-BA2D-33EE7BE97B0D}" type="slidenum">
              <a:rPr lang="en-US" smtClean="0"/>
              <a:t>12</a:t>
            </a:fld>
            <a:endParaRPr lang="en-US"/>
          </a:p>
        </p:txBody>
      </p:sp>
    </p:spTree>
    <p:extLst>
      <p:ext uri="{BB962C8B-B14F-4D97-AF65-F5344CB8AC3E}">
        <p14:creationId xmlns:p14="http://schemas.microsoft.com/office/powerpoint/2010/main" val="3370430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9A261A-63B8-4EE2-BA2D-33EE7BE97B0D}" type="slidenum">
              <a:rPr lang="en-US" smtClean="0"/>
              <a:t>13</a:t>
            </a:fld>
            <a:endParaRPr lang="en-US"/>
          </a:p>
        </p:txBody>
      </p:sp>
    </p:spTree>
    <p:extLst>
      <p:ext uri="{BB962C8B-B14F-4D97-AF65-F5344CB8AC3E}">
        <p14:creationId xmlns:p14="http://schemas.microsoft.com/office/powerpoint/2010/main" val="2044567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9A261A-63B8-4EE2-BA2D-33EE7BE97B0D}" type="slidenum">
              <a:rPr lang="en-US" smtClean="0"/>
              <a:t>14</a:t>
            </a:fld>
            <a:endParaRPr lang="en-US"/>
          </a:p>
        </p:txBody>
      </p:sp>
    </p:spTree>
    <p:extLst>
      <p:ext uri="{BB962C8B-B14F-4D97-AF65-F5344CB8AC3E}">
        <p14:creationId xmlns:p14="http://schemas.microsoft.com/office/powerpoint/2010/main" val="1113125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9A261A-63B8-4EE2-BA2D-33EE7BE97B0D}" type="slidenum">
              <a:rPr lang="en-US" smtClean="0"/>
              <a:t>15</a:t>
            </a:fld>
            <a:endParaRPr lang="en-US"/>
          </a:p>
        </p:txBody>
      </p:sp>
    </p:spTree>
    <p:extLst>
      <p:ext uri="{BB962C8B-B14F-4D97-AF65-F5344CB8AC3E}">
        <p14:creationId xmlns:p14="http://schemas.microsoft.com/office/powerpoint/2010/main" val="813689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9A261A-63B8-4EE2-BA2D-33EE7BE97B0D}" type="slidenum">
              <a:rPr lang="en-US" smtClean="0"/>
              <a:t>16</a:t>
            </a:fld>
            <a:endParaRPr lang="en-US"/>
          </a:p>
        </p:txBody>
      </p:sp>
    </p:spTree>
    <p:extLst>
      <p:ext uri="{BB962C8B-B14F-4D97-AF65-F5344CB8AC3E}">
        <p14:creationId xmlns:p14="http://schemas.microsoft.com/office/powerpoint/2010/main" val="3684719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9A261A-63B8-4EE2-BA2D-33EE7BE97B0D}" type="slidenum">
              <a:rPr lang="en-US" smtClean="0"/>
              <a:t>17</a:t>
            </a:fld>
            <a:endParaRPr lang="en-US"/>
          </a:p>
        </p:txBody>
      </p:sp>
    </p:spTree>
    <p:extLst>
      <p:ext uri="{BB962C8B-B14F-4D97-AF65-F5344CB8AC3E}">
        <p14:creationId xmlns:p14="http://schemas.microsoft.com/office/powerpoint/2010/main" val="4087834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9A261A-63B8-4EE2-BA2D-33EE7BE97B0D}" type="slidenum">
              <a:rPr lang="en-US" smtClean="0"/>
              <a:t>18</a:t>
            </a:fld>
            <a:endParaRPr lang="en-US"/>
          </a:p>
        </p:txBody>
      </p:sp>
    </p:spTree>
    <p:extLst>
      <p:ext uri="{BB962C8B-B14F-4D97-AF65-F5344CB8AC3E}">
        <p14:creationId xmlns:p14="http://schemas.microsoft.com/office/powerpoint/2010/main" val="1812980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9A261A-63B8-4EE2-BA2D-33EE7BE97B0D}" type="slidenum">
              <a:rPr lang="en-US" smtClean="0"/>
              <a:t>2</a:t>
            </a:fld>
            <a:endParaRPr lang="en-US"/>
          </a:p>
        </p:txBody>
      </p:sp>
    </p:spTree>
    <p:extLst>
      <p:ext uri="{BB962C8B-B14F-4D97-AF65-F5344CB8AC3E}">
        <p14:creationId xmlns:p14="http://schemas.microsoft.com/office/powerpoint/2010/main" val="3747188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9A261A-63B8-4EE2-BA2D-33EE7BE97B0D}" type="slidenum">
              <a:rPr lang="en-US" smtClean="0"/>
              <a:t>3</a:t>
            </a:fld>
            <a:endParaRPr lang="en-US"/>
          </a:p>
        </p:txBody>
      </p:sp>
    </p:spTree>
    <p:extLst>
      <p:ext uri="{BB962C8B-B14F-4D97-AF65-F5344CB8AC3E}">
        <p14:creationId xmlns:p14="http://schemas.microsoft.com/office/powerpoint/2010/main" val="2101342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9A261A-63B8-4EE2-BA2D-33EE7BE97B0D}" type="slidenum">
              <a:rPr lang="en-US" smtClean="0"/>
              <a:t>5</a:t>
            </a:fld>
            <a:endParaRPr lang="en-US"/>
          </a:p>
        </p:txBody>
      </p:sp>
    </p:spTree>
    <p:extLst>
      <p:ext uri="{BB962C8B-B14F-4D97-AF65-F5344CB8AC3E}">
        <p14:creationId xmlns:p14="http://schemas.microsoft.com/office/powerpoint/2010/main" val="903276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9A261A-63B8-4EE2-BA2D-33EE7BE97B0D}" type="slidenum">
              <a:rPr lang="en-US" smtClean="0"/>
              <a:t>6</a:t>
            </a:fld>
            <a:endParaRPr lang="en-US"/>
          </a:p>
        </p:txBody>
      </p:sp>
    </p:spTree>
    <p:extLst>
      <p:ext uri="{BB962C8B-B14F-4D97-AF65-F5344CB8AC3E}">
        <p14:creationId xmlns:p14="http://schemas.microsoft.com/office/powerpoint/2010/main" val="1200100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9A261A-63B8-4EE2-BA2D-33EE7BE97B0D}" type="slidenum">
              <a:rPr lang="en-US" smtClean="0"/>
              <a:t>7</a:t>
            </a:fld>
            <a:endParaRPr lang="en-US"/>
          </a:p>
        </p:txBody>
      </p:sp>
    </p:spTree>
    <p:extLst>
      <p:ext uri="{BB962C8B-B14F-4D97-AF65-F5344CB8AC3E}">
        <p14:creationId xmlns:p14="http://schemas.microsoft.com/office/powerpoint/2010/main" val="3261589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9A261A-63B8-4EE2-BA2D-33EE7BE97B0D}" type="slidenum">
              <a:rPr lang="en-US" smtClean="0"/>
              <a:t>8</a:t>
            </a:fld>
            <a:endParaRPr lang="en-US"/>
          </a:p>
        </p:txBody>
      </p:sp>
    </p:spTree>
    <p:extLst>
      <p:ext uri="{BB962C8B-B14F-4D97-AF65-F5344CB8AC3E}">
        <p14:creationId xmlns:p14="http://schemas.microsoft.com/office/powerpoint/2010/main" val="2342911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9A261A-63B8-4EE2-BA2D-33EE7BE97B0D}" type="slidenum">
              <a:rPr lang="en-US" smtClean="0"/>
              <a:t>9</a:t>
            </a:fld>
            <a:endParaRPr lang="en-US"/>
          </a:p>
        </p:txBody>
      </p:sp>
    </p:spTree>
    <p:extLst>
      <p:ext uri="{BB962C8B-B14F-4D97-AF65-F5344CB8AC3E}">
        <p14:creationId xmlns:p14="http://schemas.microsoft.com/office/powerpoint/2010/main" val="2110706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9A261A-63B8-4EE2-BA2D-33EE7BE97B0D}" type="slidenum">
              <a:rPr lang="en-US" smtClean="0"/>
              <a:t>10</a:t>
            </a:fld>
            <a:endParaRPr lang="en-US"/>
          </a:p>
        </p:txBody>
      </p:sp>
    </p:spTree>
    <p:extLst>
      <p:ext uri="{BB962C8B-B14F-4D97-AF65-F5344CB8AC3E}">
        <p14:creationId xmlns:p14="http://schemas.microsoft.com/office/powerpoint/2010/main" val="2862698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3B4EA9-79A7-4AED-8EB6-3AE7A4A9B26E}"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3F2DB-257F-40AE-A592-1D105AE7B87F}" type="slidenum">
              <a:rPr lang="en-US" smtClean="0"/>
              <a:t>‹#›</a:t>
            </a:fld>
            <a:endParaRPr lang="en-US"/>
          </a:p>
        </p:txBody>
      </p:sp>
    </p:spTree>
    <p:extLst>
      <p:ext uri="{BB962C8B-B14F-4D97-AF65-F5344CB8AC3E}">
        <p14:creationId xmlns:p14="http://schemas.microsoft.com/office/powerpoint/2010/main" val="1805290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3B4EA9-79A7-4AED-8EB6-3AE7A4A9B26E}"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3F2DB-257F-40AE-A592-1D105AE7B87F}" type="slidenum">
              <a:rPr lang="en-US" smtClean="0"/>
              <a:t>‹#›</a:t>
            </a:fld>
            <a:endParaRPr lang="en-US"/>
          </a:p>
        </p:txBody>
      </p:sp>
    </p:spTree>
    <p:extLst>
      <p:ext uri="{BB962C8B-B14F-4D97-AF65-F5344CB8AC3E}">
        <p14:creationId xmlns:p14="http://schemas.microsoft.com/office/powerpoint/2010/main" val="2740623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3B4EA9-79A7-4AED-8EB6-3AE7A4A9B26E}"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3F2DB-257F-40AE-A592-1D105AE7B87F}" type="slidenum">
              <a:rPr lang="en-US" smtClean="0"/>
              <a:t>‹#›</a:t>
            </a:fld>
            <a:endParaRPr lang="en-US"/>
          </a:p>
        </p:txBody>
      </p:sp>
    </p:spTree>
    <p:extLst>
      <p:ext uri="{BB962C8B-B14F-4D97-AF65-F5344CB8AC3E}">
        <p14:creationId xmlns:p14="http://schemas.microsoft.com/office/powerpoint/2010/main" val="424410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3B4EA9-79A7-4AED-8EB6-3AE7A4A9B26E}"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3F2DB-257F-40AE-A592-1D105AE7B87F}"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34293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3B4EA9-79A7-4AED-8EB6-3AE7A4A9B26E}"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3F2DB-257F-40AE-A592-1D105AE7B87F}" type="slidenum">
              <a:rPr lang="en-US" smtClean="0"/>
              <a:t>‹#›</a:t>
            </a:fld>
            <a:endParaRPr lang="en-US"/>
          </a:p>
        </p:txBody>
      </p:sp>
    </p:spTree>
    <p:extLst>
      <p:ext uri="{BB962C8B-B14F-4D97-AF65-F5344CB8AC3E}">
        <p14:creationId xmlns:p14="http://schemas.microsoft.com/office/powerpoint/2010/main" val="3789526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13B4EA9-79A7-4AED-8EB6-3AE7A4A9B26E}"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A3F2DB-257F-40AE-A592-1D105AE7B87F}" type="slidenum">
              <a:rPr lang="en-US" smtClean="0"/>
              <a:t>‹#›</a:t>
            </a:fld>
            <a:endParaRPr lang="en-US"/>
          </a:p>
        </p:txBody>
      </p:sp>
    </p:spTree>
    <p:extLst>
      <p:ext uri="{BB962C8B-B14F-4D97-AF65-F5344CB8AC3E}">
        <p14:creationId xmlns:p14="http://schemas.microsoft.com/office/powerpoint/2010/main" val="3751042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13B4EA9-79A7-4AED-8EB6-3AE7A4A9B26E}"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A3F2DB-257F-40AE-A592-1D105AE7B87F}" type="slidenum">
              <a:rPr lang="en-US" smtClean="0"/>
              <a:t>‹#›</a:t>
            </a:fld>
            <a:endParaRPr lang="en-US"/>
          </a:p>
        </p:txBody>
      </p:sp>
    </p:spTree>
    <p:extLst>
      <p:ext uri="{BB962C8B-B14F-4D97-AF65-F5344CB8AC3E}">
        <p14:creationId xmlns:p14="http://schemas.microsoft.com/office/powerpoint/2010/main" val="4271098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3B4EA9-79A7-4AED-8EB6-3AE7A4A9B26E}"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3F2DB-257F-40AE-A592-1D105AE7B87F}" type="slidenum">
              <a:rPr lang="en-US" smtClean="0"/>
              <a:t>‹#›</a:t>
            </a:fld>
            <a:endParaRPr lang="en-US"/>
          </a:p>
        </p:txBody>
      </p:sp>
    </p:spTree>
    <p:extLst>
      <p:ext uri="{BB962C8B-B14F-4D97-AF65-F5344CB8AC3E}">
        <p14:creationId xmlns:p14="http://schemas.microsoft.com/office/powerpoint/2010/main" val="3693298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3B4EA9-79A7-4AED-8EB6-3AE7A4A9B26E}"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3F2DB-257F-40AE-A592-1D105AE7B87F}" type="slidenum">
              <a:rPr lang="en-US" smtClean="0"/>
              <a:t>‹#›</a:t>
            </a:fld>
            <a:endParaRPr lang="en-US"/>
          </a:p>
        </p:txBody>
      </p:sp>
    </p:spTree>
    <p:extLst>
      <p:ext uri="{BB962C8B-B14F-4D97-AF65-F5344CB8AC3E}">
        <p14:creationId xmlns:p14="http://schemas.microsoft.com/office/powerpoint/2010/main" val="36192070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3B4EA9-79A7-4AED-8EB6-3AE7A4A9B26E}"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3F2DB-257F-40AE-A592-1D105AE7B87F}" type="slidenum">
              <a:rPr lang="en-US" smtClean="0"/>
              <a:t>‹#›</a:t>
            </a:fld>
            <a:endParaRPr lang="en-US"/>
          </a:p>
        </p:txBody>
      </p:sp>
    </p:spTree>
    <p:extLst>
      <p:ext uri="{BB962C8B-B14F-4D97-AF65-F5344CB8AC3E}">
        <p14:creationId xmlns:p14="http://schemas.microsoft.com/office/powerpoint/2010/main" val="242563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3B4EA9-79A7-4AED-8EB6-3AE7A4A9B26E}"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3F2DB-257F-40AE-A592-1D105AE7B87F}" type="slidenum">
              <a:rPr lang="en-US" smtClean="0"/>
              <a:t>‹#›</a:t>
            </a:fld>
            <a:endParaRPr lang="en-US"/>
          </a:p>
        </p:txBody>
      </p:sp>
    </p:spTree>
    <p:extLst>
      <p:ext uri="{BB962C8B-B14F-4D97-AF65-F5344CB8AC3E}">
        <p14:creationId xmlns:p14="http://schemas.microsoft.com/office/powerpoint/2010/main" val="2573527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B4EA9-79A7-4AED-8EB6-3AE7A4A9B26E}"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3F2DB-257F-40AE-A592-1D105AE7B87F}" type="slidenum">
              <a:rPr lang="en-US" smtClean="0"/>
              <a:t>‹#›</a:t>
            </a:fld>
            <a:endParaRPr lang="en-US"/>
          </a:p>
        </p:txBody>
      </p:sp>
    </p:spTree>
    <p:extLst>
      <p:ext uri="{BB962C8B-B14F-4D97-AF65-F5344CB8AC3E}">
        <p14:creationId xmlns:p14="http://schemas.microsoft.com/office/powerpoint/2010/main" val="22762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3B4EA9-79A7-4AED-8EB6-3AE7A4A9B26E}"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3F2DB-257F-40AE-A592-1D105AE7B87F}" type="slidenum">
              <a:rPr lang="en-US" smtClean="0"/>
              <a:t>‹#›</a:t>
            </a:fld>
            <a:endParaRPr lang="en-US"/>
          </a:p>
        </p:txBody>
      </p:sp>
    </p:spTree>
    <p:extLst>
      <p:ext uri="{BB962C8B-B14F-4D97-AF65-F5344CB8AC3E}">
        <p14:creationId xmlns:p14="http://schemas.microsoft.com/office/powerpoint/2010/main" val="1300671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3B4EA9-79A7-4AED-8EB6-3AE7A4A9B26E}"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3F2DB-257F-40AE-A592-1D105AE7B87F}" type="slidenum">
              <a:rPr lang="en-US" smtClean="0"/>
              <a:t>‹#›</a:t>
            </a:fld>
            <a:endParaRPr lang="en-US"/>
          </a:p>
        </p:txBody>
      </p:sp>
    </p:spTree>
    <p:extLst>
      <p:ext uri="{BB962C8B-B14F-4D97-AF65-F5344CB8AC3E}">
        <p14:creationId xmlns:p14="http://schemas.microsoft.com/office/powerpoint/2010/main" val="3444357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3B4EA9-79A7-4AED-8EB6-3AE7A4A9B26E}"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A3F2DB-257F-40AE-A592-1D105AE7B87F}" type="slidenum">
              <a:rPr lang="en-US" smtClean="0"/>
              <a:t>‹#›</a:t>
            </a:fld>
            <a:endParaRPr lang="en-US"/>
          </a:p>
        </p:txBody>
      </p:sp>
    </p:spTree>
    <p:extLst>
      <p:ext uri="{BB962C8B-B14F-4D97-AF65-F5344CB8AC3E}">
        <p14:creationId xmlns:p14="http://schemas.microsoft.com/office/powerpoint/2010/main" val="4289804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13B4EA9-79A7-4AED-8EB6-3AE7A4A9B26E}" type="datetimeFigureOut">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A3F2DB-257F-40AE-A592-1D105AE7B87F}" type="slidenum">
              <a:rPr lang="en-US" smtClean="0"/>
              <a:t>‹#›</a:t>
            </a:fld>
            <a:endParaRPr lang="en-US"/>
          </a:p>
        </p:txBody>
      </p:sp>
    </p:spTree>
    <p:extLst>
      <p:ext uri="{BB962C8B-B14F-4D97-AF65-F5344CB8AC3E}">
        <p14:creationId xmlns:p14="http://schemas.microsoft.com/office/powerpoint/2010/main" val="740628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3B4EA9-79A7-4AED-8EB6-3AE7A4A9B26E}"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3F2DB-257F-40AE-A592-1D105AE7B87F}" type="slidenum">
              <a:rPr lang="en-US" smtClean="0"/>
              <a:t>‹#›</a:t>
            </a:fld>
            <a:endParaRPr lang="en-US"/>
          </a:p>
        </p:txBody>
      </p:sp>
    </p:spTree>
    <p:extLst>
      <p:ext uri="{BB962C8B-B14F-4D97-AF65-F5344CB8AC3E}">
        <p14:creationId xmlns:p14="http://schemas.microsoft.com/office/powerpoint/2010/main" val="1209336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3B4EA9-79A7-4AED-8EB6-3AE7A4A9B26E}"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3F2DB-257F-40AE-A592-1D105AE7B87F}" type="slidenum">
              <a:rPr lang="en-US" smtClean="0"/>
              <a:t>‹#›</a:t>
            </a:fld>
            <a:endParaRPr lang="en-US"/>
          </a:p>
        </p:txBody>
      </p:sp>
    </p:spTree>
    <p:extLst>
      <p:ext uri="{BB962C8B-B14F-4D97-AF65-F5344CB8AC3E}">
        <p14:creationId xmlns:p14="http://schemas.microsoft.com/office/powerpoint/2010/main" val="3350815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13B4EA9-79A7-4AED-8EB6-3AE7A4A9B26E}" type="datetimeFigureOut">
              <a:rPr lang="en-US" smtClean="0"/>
              <a:t>4/11/2023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DA3F2DB-257F-40AE-A592-1D105AE7B87F}" type="slidenum">
              <a:rPr lang="en-US" smtClean="0"/>
              <a:t>‹#›</a:t>
            </a:fld>
            <a:endParaRPr lang="en-US"/>
          </a:p>
        </p:txBody>
      </p:sp>
    </p:spTree>
    <p:extLst>
      <p:ext uri="{BB962C8B-B14F-4D97-AF65-F5344CB8AC3E}">
        <p14:creationId xmlns:p14="http://schemas.microsoft.com/office/powerpoint/2010/main" val="1645117440"/>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global-infrastructure/geographi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75" y="618518"/>
            <a:ext cx="10364451" cy="747946"/>
          </a:xfrm>
        </p:spPr>
        <p:txBody>
          <a:bodyPr>
            <a:normAutofit/>
          </a:bodyPr>
          <a:lstStyle/>
          <a:p>
            <a:pPr algn="l"/>
            <a:r>
              <a:rPr lang="en-IN" sz="2400" dirty="0"/>
              <a:t>Azure</a:t>
            </a:r>
          </a:p>
        </p:txBody>
      </p:sp>
      <p:sp>
        <p:nvSpPr>
          <p:cNvPr id="5" name="Content Placeholder 4"/>
          <p:cNvSpPr>
            <a:spLocks noGrp="1"/>
          </p:cNvSpPr>
          <p:nvPr>
            <p:ph sz="quarter" idx="13"/>
          </p:nvPr>
        </p:nvSpPr>
        <p:spPr>
          <a:xfrm>
            <a:off x="795194" y="1366464"/>
            <a:ext cx="9785376" cy="4587280"/>
          </a:xfrm>
        </p:spPr>
        <p:txBody>
          <a:bodyPr>
            <a:normAutofit/>
          </a:bodyPr>
          <a:lstStyle/>
          <a:p>
            <a:pPr>
              <a:buFont typeface="Wingdings" panose="05000000000000000000" pitchFamily="2" charset="2"/>
              <a:buChar char="q"/>
            </a:pPr>
            <a:r>
              <a:rPr lang="en-US" sz="1800" b="0" i="0" cap="none" dirty="0">
                <a:solidFill>
                  <a:srgbClr val="333333"/>
                </a:solidFill>
                <a:effectLst/>
                <a:latin typeface="Segoe UI" panose="020B0502040204020203" pitchFamily="34" charset="0"/>
                <a:cs typeface="Segoe UI" panose="020B0502040204020203" pitchFamily="34" charset="0"/>
              </a:rPr>
              <a:t>To understand azure better, we need to understand azure global infrastructure specific terms like</a:t>
            </a:r>
          </a:p>
          <a:p>
            <a:pPr algn="l">
              <a:buFont typeface="+mj-lt"/>
              <a:buAutoNum type="arabicPeriod"/>
            </a:pPr>
            <a:r>
              <a:rPr lang="en-US" sz="1600" b="0" i="0" dirty="0">
                <a:solidFill>
                  <a:srgbClr val="333333"/>
                </a:solidFill>
                <a:effectLst/>
                <a:latin typeface="PT Serif" panose="020A0603040505020204" pitchFamily="18" charset="0"/>
              </a:rPr>
              <a:t>Datacenters</a:t>
            </a:r>
          </a:p>
          <a:p>
            <a:pPr algn="l">
              <a:buFont typeface="+mj-lt"/>
              <a:buAutoNum type="arabicPeriod"/>
            </a:pPr>
            <a:r>
              <a:rPr lang="en-US" sz="1600" b="0" i="0" dirty="0">
                <a:solidFill>
                  <a:srgbClr val="333333"/>
                </a:solidFill>
                <a:effectLst/>
                <a:latin typeface="PT Serif" panose="020A0603040505020204" pitchFamily="18" charset="0"/>
              </a:rPr>
              <a:t>Regions</a:t>
            </a:r>
          </a:p>
          <a:p>
            <a:pPr algn="l">
              <a:buFont typeface="+mj-lt"/>
              <a:buAutoNum type="arabicPeriod"/>
            </a:pPr>
            <a:r>
              <a:rPr lang="en-US" sz="1600" b="0" i="0" dirty="0">
                <a:solidFill>
                  <a:srgbClr val="333333"/>
                </a:solidFill>
                <a:effectLst/>
                <a:latin typeface="PT Serif" panose="020A0603040505020204" pitchFamily="18" charset="0"/>
              </a:rPr>
              <a:t>Region Pairs</a:t>
            </a:r>
          </a:p>
          <a:p>
            <a:pPr algn="l">
              <a:buFont typeface="+mj-lt"/>
              <a:buAutoNum type="arabicPeriod"/>
            </a:pPr>
            <a:r>
              <a:rPr lang="en-US" sz="1600" b="0" i="0" dirty="0">
                <a:solidFill>
                  <a:srgbClr val="333333"/>
                </a:solidFill>
                <a:effectLst/>
                <a:latin typeface="PT Serif" panose="020A0603040505020204" pitchFamily="18" charset="0"/>
              </a:rPr>
              <a:t>Availability Zones and</a:t>
            </a:r>
          </a:p>
          <a:p>
            <a:pPr algn="l">
              <a:buFont typeface="+mj-lt"/>
              <a:buAutoNum type="arabicPeriod"/>
            </a:pPr>
            <a:r>
              <a:rPr lang="en-US" sz="1600" b="0" i="0" dirty="0">
                <a:solidFill>
                  <a:srgbClr val="333333"/>
                </a:solidFill>
                <a:effectLst/>
                <a:latin typeface="PT Serif" panose="020A0603040505020204" pitchFamily="18" charset="0"/>
              </a:rPr>
              <a:t>Geographies</a:t>
            </a:r>
          </a:p>
          <a:p>
            <a:pPr algn="l">
              <a:buFont typeface="+mj-lt"/>
              <a:buAutoNum type="arabicPeriod"/>
            </a:pPr>
            <a:endParaRPr lang="en-US" sz="1600" b="0" i="0" dirty="0">
              <a:solidFill>
                <a:srgbClr val="333333"/>
              </a:solidFill>
              <a:effectLst/>
              <a:latin typeface="PT Serif" panose="020A0603040505020204" pitchFamily="18" charset="0"/>
            </a:endParaRPr>
          </a:p>
          <a:p>
            <a:pPr>
              <a:buFont typeface="Wingdings" panose="05000000000000000000" pitchFamily="2" charset="2"/>
              <a:buChar char="q"/>
            </a:pPr>
            <a:endParaRPr lang="en-IN" sz="1800" cap="none" dirty="0">
              <a:latin typeface="Segoe UI" panose="020B0502040204020203" pitchFamily="34" charset="0"/>
              <a:cs typeface="Segoe UI" panose="020B0502040204020203" pitchFamily="34" charset="0"/>
            </a:endParaRPr>
          </a:p>
        </p:txBody>
      </p:sp>
      <p:pic>
        <p:nvPicPr>
          <p:cNvPr id="1026" name="Picture 2" descr="What are Azure Data Centers">
            <a:extLst>
              <a:ext uri="{FF2B5EF4-FFF2-40B4-BE49-F238E27FC236}">
                <a16:creationId xmlns:a16="http://schemas.microsoft.com/office/drawing/2014/main" id="{43D53761-415D-E705-1865-0E5CB2CFF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404" y="1763162"/>
            <a:ext cx="5942634" cy="3793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339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75" y="618517"/>
            <a:ext cx="10364451" cy="809591"/>
          </a:xfrm>
        </p:spPr>
        <p:txBody>
          <a:bodyPr/>
          <a:lstStyle/>
          <a:p>
            <a:r>
              <a:rPr lang="en-US" dirty="0"/>
              <a:t>Azure regions</a:t>
            </a:r>
          </a:p>
        </p:txBody>
      </p:sp>
      <p:pic>
        <p:nvPicPr>
          <p:cNvPr id="2" name="Content Placeholder 1" descr="Global map of available Azure regions as of June 2020.">
            <a:extLst>
              <a:ext uri="{FF2B5EF4-FFF2-40B4-BE49-F238E27FC236}">
                <a16:creationId xmlns:a16="http://schemas.microsoft.com/office/drawing/2014/main" id="{857E7A48-295E-C970-3531-CB333C1A63CA}"/>
              </a:ext>
            </a:extLst>
          </p:cNvPr>
          <p:cNvPicPr>
            <a:picLocks noGrp="1" noChangeAspect="1"/>
          </p:cNvPicPr>
          <p:nvPr>
            <p:ph sz="quarter" idx="13"/>
          </p:nvPr>
        </p:nvPicPr>
        <p:blipFill>
          <a:blip r:embed="rId3" cstate="print">
            <a:extLst>
              <a:ext uri="{28A0092B-C50C-407E-A947-70E740481C1C}">
                <a14:useLocalDpi xmlns:a14="http://schemas.microsoft.com/office/drawing/2010/main" val="0"/>
              </a:ext>
            </a:extLst>
          </a:blip>
          <a:srcRect/>
          <a:stretch>
            <a:fillRect/>
          </a:stretch>
        </p:blipFill>
        <p:spPr bwMode="auto">
          <a:xfrm>
            <a:off x="1268590" y="1699545"/>
            <a:ext cx="10111424" cy="4793722"/>
          </a:xfrm>
          <a:prstGeom prst="rect">
            <a:avLst/>
          </a:prstGeom>
          <a:noFill/>
          <a:ln>
            <a:noFill/>
          </a:ln>
        </p:spPr>
      </p:pic>
    </p:spTree>
    <p:extLst>
      <p:ext uri="{BB962C8B-B14F-4D97-AF65-F5344CB8AC3E}">
        <p14:creationId xmlns:p14="http://schemas.microsoft.com/office/powerpoint/2010/main" val="1478217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75" y="618517"/>
            <a:ext cx="10364451" cy="809591"/>
          </a:xfrm>
        </p:spPr>
        <p:txBody>
          <a:bodyPr/>
          <a:lstStyle/>
          <a:p>
            <a:r>
              <a:rPr lang="en-US" dirty="0"/>
              <a:t>Azure regions</a:t>
            </a:r>
          </a:p>
        </p:txBody>
      </p:sp>
      <p:sp>
        <p:nvSpPr>
          <p:cNvPr id="6" name="Content Placeholder 5">
            <a:extLst>
              <a:ext uri="{FF2B5EF4-FFF2-40B4-BE49-F238E27FC236}">
                <a16:creationId xmlns:a16="http://schemas.microsoft.com/office/drawing/2014/main" id="{2117DCCD-76B2-A73C-9705-A6B3F8866764}"/>
              </a:ext>
            </a:extLst>
          </p:cNvPr>
          <p:cNvSpPr>
            <a:spLocks noGrp="1"/>
          </p:cNvSpPr>
          <p:nvPr>
            <p:ph sz="quarter" idx="13"/>
          </p:nvPr>
        </p:nvSpPr>
        <p:spPr>
          <a:xfrm>
            <a:off x="913774" y="1428108"/>
            <a:ext cx="10363826" cy="4363091"/>
          </a:xfrm>
        </p:spPr>
        <p:txBody>
          <a:bodyPr>
            <a:normAutofit fontScale="92500" lnSpcReduction="20000"/>
          </a:bodyPr>
          <a:lstStyle/>
          <a:p>
            <a:pPr marL="0" indent="0">
              <a:buNone/>
            </a:pPr>
            <a:r>
              <a:rPr lang="en-US" sz="1800" b="1" cap="none" dirty="0">
                <a:latin typeface="Segoe UI" panose="020B0502040204020203" pitchFamily="34" charset="0"/>
                <a:cs typeface="Segoe UI" panose="020B0502040204020203" pitchFamily="34" charset="0"/>
              </a:rPr>
              <a:t>Why are regions important?</a:t>
            </a:r>
          </a:p>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Azure has more global regions than any other cloud provider. These regions give you the flexibility to bring applications closer to your users no matter where they are. </a:t>
            </a:r>
          </a:p>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Global regions provide better scalability and redundancy. They also preserve data residency for your services.</a:t>
            </a:r>
          </a:p>
          <a:p>
            <a:pPr marL="0" indent="0">
              <a:buNone/>
            </a:pPr>
            <a:r>
              <a:rPr lang="en-US" sz="1800" b="1" cap="none" dirty="0">
                <a:latin typeface="Segoe UI" panose="020B0502040204020203" pitchFamily="34" charset="0"/>
                <a:cs typeface="Segoe UI" panose="020B0502040204020203" pitchFamily="34" charset="0"/>
              </a:rPr>
              <a:t>Special Azure regions</a:t>
            </a:r>
          </a:p>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Azure has specialized regions that you might want to use when you build out your applications for compliance or legal purposes. A few examples include:</a:t>
            </a:r>
          </a:p>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US DoD Central, US Gov Virginia, US Gov Iowa and more: These regions are physical and logical network-isolated instances of Azure for U.S. government agencies and partners. These datacenters are operated by screened U.S. personnel and include additional compliance certifications.</a:t>
            </a:r>
          </a:p>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China East, China North, and more: These regions are available through a unique partnership between Microsoft and 21Vianet, whereby Microsoft doesn't directly maintain the datacenters.</a:t>
            </a:r>
          </a:p>
          <a:p>
            <a:pPr>
              <a:buFont typeface="Wingdings" panose="05000000000000000000" pitchFamily="2" charset="2"/>
              <a:buChar char="q"/>
            </a:pPr>
            <a:endParaRPr lang="en-US" sz="1800" cap="none"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80377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75" y="618517"/>
            <a:ext cx="10364451" cy="809591"/>
          </a:xfrm>
        </p:spPr>
        <p:txBody>
          <a:bodyPr/>
          <a:lstStyle/>
          <a:p>
            <a:r>
              <a:rPr lang="en-US" dirty="0"/>
              <a:t>Azure Geographies</a:t>
            </a:r>
          </a:p>
        </p:txBody>
      </p:sp>
      <p:sp>
        <p:nvSpPr>
          <p:cNvPr id="6" name="Content Placeholder 5">
            <a:extLst>
              <a:ext uri="{FF2B5EF4-FFF2-40B4-BE49-F238E27FC236}">
                <a16:creationId xmlns:a16="http://schemas.microsoft.com/office/drawing/2014/main" id="{2117DCCD-76B2-A73C-9705-A6B3F8866764}"/>
              </a:ext>
            </a:extLst>
          </p:cNvPr>
          <p:cNvSpPr>
            <a:spLocks noGrp="1"/>
          </p:cNvSpPr>
          <p:nvPr>
            <p:ph sz="quarter" idx="13"/>
          </p:nvPr>
        </p:nvSpPr>
        <p:spPr>
          <a:xfrm>
            <a:off x="914399" y="1428108"/>
            <a:ext cx="10363826" cy="4363091"/>
          </a:xfrm>
        </p:spPr>
        <p:txBody>
          <a:bodyPr>
            <a:normAutofit/>
          </a:bodyPr>
          <a:lstStyle/>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Azure Geography is an area of the world that contains at one or more azure regions.</a:t>
            </a:r>
          </a:p>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For example, India is a geography. Similarly United States and United Kingdom are geographies. </a:t>
            </a:r>
          </a:p>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In simple terms, an Azure geography is an area of the world that contains one or more Azure regions.</a:t>
            </a:r>
          </a:p>
          <a:p>
            <a:pPr>
              <a:buFont typeface="Wingdings" panose="05000000000000000000" pitchFamily="2" charset="2"/>
              <a:buChar char="q"/>
            </a:pPr>
            <a:endParaRPr lang="en-US" sz="1800" cap="none"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5AF9AD02-B1E2-47A8-F75A-60058251D5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0302" y="3013915"/>
            <a:ext cx="8620017" cy="3225567"/>
          </a:xfrm>
          <a:prstGeom prst="rect">
            <a:avLst/>
          </a:prstGeom>
          <a:noFill/>
          <a:ln>
            <a:noFill/>
          </a:ln>
        </p:spPr>
      </p:pic>
    </p:spTree>
    <p:extLst>
      <p:ext uri="{BB962C8B-B14F-4D97-AF65-F5344CB8AC3E}">
        <p14:creationId xmlns:p14="http://schemas.microsoft.com/office/powerpoint/2010/main" val="586333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75" y="618517"/>
            <a:ext cx="10364451" cy="809591"/>
          </a:xfrm>
        </p:spPr>
        <p:txBody>
          <a:bodyPr/>
          <a:lstStyle/>
          <a:p>
            <a:r>
              <a:rPr lang="en-US" dirty="0"/>
              <a:t>Azure Geographies</a:t>
            </a:r>
          </a:p>
        </p:txBody>
      </p:sp>
      <p:sp>
        <p:nvSpPr>
          <p:cNvPr id="6" name="Content Placeholder 5">
            <a:extLst>
              <a:ext uri="{FF2B5EF4-FFF2-40B4-BE49-F238E27FC236}">
                <a16:creationId xmlns:a16="http://schemas.microsoft.com/office/drawing/2014/main" id="{2117DCCD-76B2-A73C-9705-A6B3F8866764}"/>
              </a:ext>
            </a:extLst>
          </p:cNvPr>
          <p:cNvSpPr>
            <a:spLocks noGrp="1"/>
          </p:cNvSpPr>
          <p:nvPr>
            <p:ph sz="quarter" idx="13"/>
          </p:nvPr>
        </p:nvSpPr>
        <p:spPr>
          <a:xfrm>
            <a:off x="913774" y="1428108"/>
            <a:ext cx="10363826" cy="4363091"/>
          </a:xfrm>
        </p:spPr>
        <p:txBody>
          <a:bodyPr>
            <a:normAutofit/>
          </a:bodyPr>
          <a:lstStyle/>
          <a:p>
            <a:pPr marL="0" indent="0">
              <a:buNone/>
            </a:pPr>
            <a:r>
              <a:rPr lang="en-US" sz="1800" b="1" cap="none" dirty="0">
                <a:latin typeface="Segoe UI" panose="020B0502040204020203" pitchFamily="34" charset="0"/>
                <a:cs typeface="Segoe UI" panose="020B0502040204020203" pitchFamily="34" charset="0"/>
              </a:rPr>
              <a:t>Why Geographies</a:t>
            </a:r>
          </a:p>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regulated data like financial, health care or credit data may not be allowed to leave the country.</a:t>
            </a:r>
          </a:p>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Legally your organization is required to store such data in the same country where the operations are being carried out. </a:t>
            </a:r>
          </a:p>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So, if you select a geography like India for example, Azure ensures your data is not stored outside of India. Similarly if you select United States, the data stays inside the states. </a:t>
            </a:r>
          </a:p>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You have complete control on which geographies you want your data and applications to be deployed. You can be assured, Microsoft will not store customer data outside the geography you specify</a:t>
            </a:r>
          </a:p>
          <a:p>
            <a:pPr>
              <a:buFont typeface="Wingdings" panose="05000000000000000000" pitchFamily="2" charset="2"/>
              <a:buChar char="q"/>
            </a:pPr>
            <a:r>
              <a:rPr lang="de-DE" sz="1800" cap="none" dirty="0">
                <a:latin typeface="Segoe UI" panose="020B0502040204020203" pitchFamily="34" charset="0"/>
                <a:cs typeface="Segoe UI" panose="020B0502040204020203" pitchFamily="34" charset="0"/>
                <a:hlinkClick r:id="rId3"/>
              </a:rPr>
              <a:t>https://azure.microsoft.com/en-us/global-infrastructure/geographies/</a:t>
            </a:r>
            <a:endParaRPr lang="en-US" sz="1800" cap="none" dirty="0">
              <a:latin typeface="Segoe UI" panose="020B0502040204020203" pitchFamily="34" charset="0"/>
              <a:cs typeface="Segoe UI" panose="020B0502040204020203" pitchFamily="34" charset="0"/>
            </a:endParaRPr>
          </a:p>
          <a:p>
            <a:pPr>
              <a:buFont typeface="Wingdings" panose="05000000000000000000" pitchFamily="2" charset="2"/>
              <a:buChar char="q"/>
            </a:pPr>
            <a:endParaRPr lang="en-US" sz="1800" cap="none"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0279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75" y="618517"/>
            <a:ext cx="10364451" cy="809591"/>
          </a:xfrm>
        </p:spPr>
        <p:txBody>
          <a:bodyPr/>
          <a:lstStyle/>
          <a:p>
            <a:r>
              <a:rPr lang="en-US" dirty="0"/>
              <a:t>Azure availability zones</a:t>
            </a:r>
          </a:p>
        </p:txBody>
      </p:sp>
      <p:sp>
        <p:nvSpPr>
          <p:cNvPr id="6" name="Content Placeholder 5">
            <a:extLst>
              <a:ext uri="{FF2B5EF4-FFF2-40B4-BE49-F238E27FC236}">
                <a16:creationId xmlns:a16="http://schemas.microsoft.com/office/drawing/2014/main" id="{2117DCCD-76B2-A73C-9705-A6B3F8866764}"/>
              </a:ext>
            </a:extLst>
          </p:cNvPr>
          <p:cNvSpPr>
            <a:spLocks noGrp="1"/>
          </p:cNvSpPr>
          <p:nvPr>
            <p:ph sz="quarter" idx="13"/>
          </p:nvPr>
        </p:nvSpPr>
        <p:spPr>
          <a:xfrm>
            <a:off x="913774" y="1428108"/>
            <a:ext cx="10363826" cy="4363091"/>
          </a:xfrm>
        </p:spPr>
        <p:txBody>
          <a:bodyPr>
            <a:normAutofit fontScale="92500" lnSpcReduction="20000"/>
          </a:bodyPr>
          <a:lstStyle/>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An Azure Availability Zone is a unique physical location within an Azure region.</a:t>
            </a:r>
          </a:p>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Each Availability Zone is made up of one or more datacenters with independent power, cooling, and networking</a:t>
            </a:r>
          </a:p>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Not all Regions have Availability Zones.</a:t>
            </a:r>
          </a:p>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Regions that support Availability Zones have a minimum of three separate zones to ensure resiliency(to recover quickly from difficulties).</a:t>
            </a:r>
          </a:p>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If one of the Availability Zones has gone down for some reason, we still have our applications and data available from the rest of the two Availability Zones.</a:t>
            </a:r>
          </a:p>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There is a physical separation between each Availability Zone and it is this separation that protects our applications and data from Datacenter failures. </a:t>
            </a:r>
          </a:p>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With Availability Zones, Azure offers industry best 99.99% VM uptime SLA.</a:t>
            </a:r>
          </a:p>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Availability zones are connected through high-speed, private fiber-optic networks.</a:t>
            </a:r>
          </a:p>
        </p:txBody>
      </p:sp>
    </p:spTree>
    <p:extLst>
      <p:ext uri="{BB962C8B-B14F-4D97-AF65-F5344CB8AC3E}">
        <p14:creationId xmlns:p14="http://schemas.microsoft.com/office/powerpoint/2010/main" val="698077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75" y="618517"/>
            <a:ext cx="10364451" cy="809591"/>
          </a:xfrm>
        </p:spPr>
        <p:txBody>
          <a:bodyPr/>
          <a:lstStyle/>
          <a:p>
            <a:r>
              <a:rPr lang="en-US" dirty="0"/>
              <a:t>Azure availability zones</a:t>
            </a:r>
          </a:p>
        </p:txBody>
      </p:sp>
      <p:pic>
        <p:nvPicPr>
          <p:cNvPr id="2050" name="Picture 2" descr="azure availability zones explained">
            <a:extLst>
              <a:ext uri="{FF2B5EF4-FFF2-40B4-BE49-F238E27FC236}">
                <a16:creationId xmlns:a16="http://schemas.microsoft.com/office/drawing/2014/main" id="{C4153FF4-4E45-E47B-55C3-CC259BE660AF}"/>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1303961" y="1839770"/>
            <a:ext cx="38100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579F155-72CE-312B-E1E4-1A07FAE8151A}"/>
              </a:ext>
            </a:extLst>
          </p:cNvPr>
          <p:cNvPicPr>
            <a:picLocks noChangeAspect="1"/>
          </p:cNvPicPr>
          <p:nvPr/>
        </p:nvPicPr>
        <p:blipFill>
          <a:blip r:embed="rId4"/>
          <a:stretch>
            <a:fillRect/>
          </a:stretch>
        </p:blipFill>
        <p:spPr>
          <a:xfrm>
            <a:off x="5774076" y="1839770"/>
            <a:ext cx="5712432" cy="3846909"/>
          </a:xfrm>
          <a:prstGeom prst="rect">
            <a:avLst/>
          </a:prstGeom>
        </p:spPr>
      </p:pic>
    </p:spTree>
    <p:extLst>
      <p:ext uri="{BB962C8B-B14F-4D97-AF65-F5344CB8AC3E}">
        <p14:creationId xmlns:p14="http://schemas.microsoft.com/office/powerpoint/2010/main" val="2821296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75" y="618517"/>
            <a:ext cx="10364451" cy="809591"/>
          </a:xfrm>
        </p:spPr>
        <p:txBody>
          <a:bodyPr/>
          <a:lstStyle/>
          <a:p>
            <a:r>
              <a:rPr lang="en-US" dirty="0"/>
              <a:t>Azure availability zones</a:t>
            </a:r>
          </a:p>
        </p:txBody>
      </p:sp>
      <p:sp>
        <p:nvSpPr>
          <p:cNvPr id="6" name="Content Placeholder 5">
            <a:extLst>
              <a:ext uri="{FF2B5EF4-FFF2-40B4-BE49-F238E27FC236}">
                <a16:creationId xmlns:a16="http://schemas.microsoft.com/office/drawing/2014/main" id="{2117DCCD-76B2-A73C-9705-A6B3F8866764}"/>
              </a:ext>
            </a:extLst>
          </p:cNvPr>
          <p:cNvSpPr>
            <a:spLocks noGrp="1"/>
          </p:cNvSpPr>
          <p:nvPr>
            <p:ph sz="quarter" idx="13"/>
          </p:nvPr>
        </p:nvSpPr>
        <p:spPr>
          <a:xfrm>
            <a:off x="913774" y="1428108"/>
            <a:ext cx="10363826" cy="4363091"/>
          </a:xfrm>
        </p:spPr>
        <p:txBody>
          <a:bodyPr>
            <a:normAutofit/>
          </a:bodyPr>
          <a:lstStyle/>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Azure services that support availability zones fall into three categories:</a:t>
            </a:r>
          </a:p>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Zonal services: You pin the resource to a specific zone (for example, VMs, managed disks, IP addresses).</a:t>
            </a:r>
          </a:p>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Zone-redundant services: The platform replicates automatically across zones (for example, zone-redundant storage, SQL Database).</a:t>
            </a:r>
          </a:p>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Non-regional services: Services are always available from Azure geographies and are resilient to zone-wide outages as well as region-wide outages.</a:t>
            </a:r>
          </a:p>
          <a:p>
            <a:pPr>
              <a:buFont typeface="Wingdings" panose="05000000000000000000" pitchFamily="2" charset="2"/>
              <a:buChar char="q"/>
            </a:pPr>
            <a:endParaRPr lang="en-US" sz="1800" cap="none"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09388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75" y="618517"/>
            <a:ext cx="10364451" cy="809591"/>
          </a:xfrm>
        </p:spPr>
        <p:txBody>
          <a:bodyPr/>
          <a:lstStyle/>
          <a:p>
            <a:r>
              <a:rPr lang="en-US" dirty="0"/>
              <a:t>Azure  region pair</a:t>
            </a:r>
          </a:p>
        </p:txBody>
      </p:sp>
      <p:sp>
        <p:nvSpPr>
          <p:cNvPr id="6" name="Content Placeholder 5">
            <a:extLst>
              <a:ext uri="{FF2B5EF4-FFF2-40B4-BE49-F238E27FC236}">
                <a16:creationId xmlns:a16="http://schemas.microsoft.com/office/drawing/2014/main" id="{2117DCCD-76B2-A73C-9705-A6B3F8866764}"/>
              </a:ext>
            </a:extLst>
          </p:cNvPr>
          <p:cNvSpPr>
            <a:spLocks noGrp="1"/>
          </p:cNvSpPr>
          <p:nvPr>
            <p:ph sz="quarter" idx="13"/>
          </p:nvPr>
        </p:nvSpPr>
        <p:spPr>
          <a:xfrm>
            <a:off x="913774" y="1428108"/>
            <a:ext cx="10363826" cy="4363091"/>
          </a:xfrm>
        </p:spPr>
        <p:txBody>
          <a:bodyPr>
            <a:normAutofit/>
          </a:bodyPr>
          <a:lstStyle/>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Azure regional pair consists of two regions within the same geography.</a:t>
            </a:r>
          </a:p>
          <a:p>
            <a:pPr>
              <a:buFont typeface="Wingdings" panose="05000000000000000000" pitchFamily="2" charset="2"/>
              <a:buChar char="q"/>
            </a:pPr>
            <a:endParaRPr lang="en-US" sz="1800" cap="none" dirty="0">
              <a:latin typeface="Segoe UI" panose="020B0502040204020203" pitchFamily="34" charset="0"/>
              <a:cs typeface="Segoe UI" panose="020B0502040204020203" pitchFamily="34" charset="0"/>
            </a:endParaRPr>
          </a:p>
          <a:p>
            <a:pPr>
              <a:buFont typeface="Wingdings" panose="05000000000000000000" pitchFamily="2" charset="2"/>
              <a:buChar char="q"/>
            </a:pPr>
            <a:endParaRPr lang="en-US" sz="1800" cap="none" dirty="0">
              <a:latin typeface="Segoe UI" panose="020B0502040204020203" pitchFamily="34" charset="0"/>
              <a:cs typeface="Segoe UI" panose="020B0502040204020203" pitchFamily="34" charset="0"/>
            </a:endParaRPr>
          </a:p>
          <a:p>
            <a:pPr>
              <a:buFont typeface="Wingdings" panose="05000000000000000000" pitchFamily="2" charset="2"/>
              <a:buChar char="q"/>
            </a:pPr>
            <a:endParaRPr lang="en-US" sz="1800" cap="none" dirty="0">
              <a:latin typeface="Segoe UI" panose="020B0502040204020203" pitchFamily="34" charset="0"/>
              <a:cs typeface="Segoe UI" panose="020B0502040204020203" pitchFamily="34" charset="0"/>
            </a:endParaRPr>
          </a:p>
          <a:p>
            <a:pPr>
              <a:buFont typeface="Wingdings" panose="05000000000000000000" pitchFamily="2" charset="2"/>
              <a:buChar char="q"/>
            </a:pPr>
            <a:endParaRPr lang="en-US" sz="1800" cap="none" dirty="0">
              <a:latin typeface="Segoe UI" panose="020B0502040204020203" pitchFamily="34" charset="0"/>
              <a:cs typeface="Segoe UI" panose="020B0502040204020203" pitchFamily="34" charset="0"/>
            </a:endParaRPr>
          </a:p>
          <a:p>
            <a:pPr>
              <a:buFont typeface="Wingdings" panose="05000000000000000000" pitchFamily="2" charset="2"/>
              <a:buChar char="q"/>
            </a:pPr>
            <a:endParaRPr lang="en-US" sz="1800" cap="none" dirty="0">
              <a:latin typeface="Segoe UI" panose="020B0502040204020203" pitchFamily="34" charset="0"/>
              <a:cs typeface="Segoe UI" panose="020B0502040204020203" pitchFamily="34" charset="0"/>
            </a:endParaRPr>
          </a:p>
          <a:p>
            <a:pPr>
              <a:buFont typeface="Wingdings" panose="05000000000000000000" pitchFamily="2" charset="2"/>
              <a:buChar char="q"/>
            </a:pPr>
            <a:endParaRPr lang="en-US" sz="1800" cap="none" dirty="0">
              <a:latin typeface="Segoe UI" panose="020B0502040204020203" pitchFamily="34" charset="0"/>
              <a:cs typeface="Segoe UI" panose="020B0502040204020203" pitchFamily="34" charset="0"/>
            </a:endParaRPr>
          </a:p>
          <a:p>
            <a:pPr>
              <a:buFont typeface="Wingdings" panose="05000000000000000000" pitchFamily="2" charset="2"/>
              <a:buChar char="q"/>
            </a:pPr>
            <a:endParaRPr lang="en-US" sz="1800" cap="none" dirty="0">
              <a:latin typeface="Segoe UI" panose="020B0502040204020203" pitchFamily="34" charset="0"/>
              <a:cs typeface="Segoe UI" panose="020B0502040204020203" pitchFamily="34" charset="0"/>
            </a:endParaRPr>
          </a:p>
        </p:txBody>
      </p:sp>
      <p:pic>
        <p:nvPicPr>
          <p:cNvPr id="5122" name="Picture 2" descr="azure regional pairs explained">
            <a:extLst>
              <a:ext uri="{FF2B5EF4-FFF2-40B4-BE49-F238E27FC236}">
                <a16:creationId xmlns:a16="http://schemas.microsoft.com/office/drawing/2014/main" id="{DD888865-8216-13B3-ED2F-D72D8ED1AC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3207" y="1847528"/>
            <a:ext cx="5000625" cy="17621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zure region pairs explained">
            <a:extLst>
              <a:ext uri="{FF2B5EF4-FFF2-40B4-BE49-F238E27FC236}">
                <a16:creationId xmlns:a16="http://schemas.microsoft.com/office/drawing/2014/main" id="{C26E8F1F-89C3-87CD-EF5B-87240F4052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3207" y="3858909"/>
            <a:ext cx="49625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008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75" y="618517"/>
            <a:ext cx="10364451" cy="809591"/>
          </a:xfrm>
        </p:spPr>
        <p:txBody>
          <a:bodyPr/>
          <a:lstStyle/>
          <a:p>
            <a:r>
              <a:rPr lang="en-US" dirty="0"/>
              <a:t>Azure  region pair</a:t>
            </a:r>
          </a:p>
        </p:txBody>
      </p:sp>
      <p:sp>
        <p:nvSpPr>
          <p:cNvPr id="6" name="Content Placeholder 5">
            <a:extLst>
              <a:ext uri="{FF2B5EF4-FFF2-40B4-BE49-F238E27FC236}">
                <a16:creationId xmlns:a16="http://schemas.microsoft.com/office/drawing/2014/main" id="{2117DCCD-76B2-A73C-9705-A6B3F8866764}"/>
              </a:ext>
            </a:extLst>
          </p:cNvPr>
          <p:cNvSpPr>
            <a:spLocks noGrp="1"/>
          </p:cNvSpPr>
          <p:nvPr>
            <p:ph sz="quarter" idx="13"/>
          </p:nvPr>
        </p:nvSpPr>
        <p:spPr>
          <a:xfrm>
            <a:off x="913774" y="1428108"/>
            <a:ext cx="10363826" cy="4363091"/>
          </a:xfrm>
        </p:spPr>
        <p:txBody>
          <a:bodyPr>
            <a:normAutofit/>
          </a:bodyPr>
          <a:lstStyle/>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The following are a few examples of azure paired regions.</a:t>
            </a:r>
          </a:p>
          <a:p>
            <a:pPr>
              <a:buFont typeface="Wingdings" panose="05000000000000000000" pitchFamily="2" charset="2"/>
              <a:buChar char="q"/>
            </a:pPr>
            <a:endParaRPr lang="en-US" sz="1800" cap="none" dirty="0">
              <a:latin typeface="Segoe UI" panose="020B0502040204020203" pitchFamily="34" charset="0"/>
              <a:cs typeface="Segoe UI" panose="020B0502040204020203" pitchFamily="34" charset="0"/>
            </a:endParaRPr>
          </a:p>
          <a:p>
            <a:pPr>
              <a:buFont typeface="Wingdings" panose="05000000000000000000" pitchFamily="2" charset="2"/>
              <a:buChar char="q"/>
            </a:pPr>
            <a:endParaRPr lang="en-US" sz="1800" cap="none" dirty="0">
              <a:latin typeface="Segoe UI" panose="020B0502040204020203" pitchFamily="34" charset="0"/>
              <a:cs typeface="Segoe UI" panose="020B0502040204020203" pitchFamily="34" charset="0"/>
            </a:endParaRPr>
          </a:p>
          <a:p>
            <a:pPr>
              <a:buFont typeface="Wingdings" panose="05000000000000000000" pitchFamily="2" charset="2"/>
              <a:buChar char="q"/>
            </a:pPr>
            <a:endParaRPr lang="en-US" sz="1800" cap="none" dirty="0">
              <a:latin typeface="Segoe UI" panose="020B0502040204020203" pitchFamily="34" charset="0"/>
              <a:cs typeface="Segoe UI" panose="020B0502040204020203" pitchFamily="34" charset="0"/>
            </a:endParaRPr>
          </a:p>
          <a:p>
            <a:pPr>
              <a:buFont typeface="Wingdings" panose="05000000000000000000" pitchFamily="2" charset="2"/>
              <a:buChar char="q"/>
            </a:pPr>
            <a:endParaRPr lang="en-US" sz="1800" cap="none" dirty="0">
              <a:latin typeface="Segoe UI" panose="020B0502040204020203" pitchFamily="34" charset="0"/>
              <a:cs typeface="Segoe UI" panose="020B0502040204020203" pitchFamily="34" charset="0"/>
            </a:endParaRPr>
          </a:p>
          <a:p>
            <a:pPr>
              <a:buFont typeface="Wingdings" panose="05000000000000000000" pitchFamily="2" charset="2"/>
              <a:buChar char="q"/>
            </a:pPr>
            <a:endParaRPr lang="en-US" sz="1800" cap="none" dirty="0">
              <a:latin typeface="Segoe UI" panose="020B0502040204020203" pitchFamily="34" charset="0"/>
              <a:cs typeface="Segoe UI" panose="020B0502040204020203" pitchFamily="34" charset="0"/>
            </a:endParaRPr>
          </a:p>
          <a:p>
            <a:pPr>
              <a:buFont typeface="Wingdings" panose="05000000000000000000" pitchFamily="2" charset="2"/>
              <a:buChar char="q"/>
            </a:pPr>
            <a:endParaRPr lang="en-US" sz="1800" cap="none" dirty="0">
              <a:latin typeface="Segoe UI" panose="020B0502040204020203" pitchFamily="34" charset="0"/>
              <a:cs typeface="Segoe UI" panose="020B0502040204020203" pitchFamily="34" charset="0"/>
            </a:endParaRPr>
          </a:p>
          <a:p>
            <a:pPr>
              <a:buFont typeface="Wingdings" panose="05000000000000000000" pitchFamily="2" charset="2"/>
              <a:buChar char="q"/>
            </a:pPr>
            <a:endParaRPr lang="en-US" sz="1800" cap="none" dirty="0">
              <a:latin typeface="Segoe UI" panose="020B0502040204020203" pitchFamily="34" charset="0"/>
              <a:cs typeface="Segoe UI" panose="020B0502040204020203" pitchFamily="34" charset="0"/>
            </a:endParaRPr>
          </a:p>
        </p:txBody>
      </p:sp>
      <p:pic>
        <p:nvPicPr>
          <p:cNvPr id="6146" name="Picture 2" descr="examples of azure region pairs">
            <a:extLst>
              <a:ext uri="{FF2B5EF4-FFF2-40B4-BE49-F238E27FC236}">
                <a16:creationId xmlns:a16="http://schemas.microsoft.com/office/drawing/2014/main" id="{78B6FF5B-8340-2B79-0B71-5B1CF6CEBC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5431" y="2006084"/>
            <a:ext cx="7235740" cy="3423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8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75" y="618518"/>
            <a:ext cx="10364451" cy="778768"/>
          </a:xfrm>
        </p:spPr>
        <p:txBody>
          <a:bodyPr>
            <a:normAutofit/>
          </a:bodyPr>
          <a:lstStyle/>
          <a:p>
            <a:pPr algn="l"/>
            <a:r>
              <a:rPr lang="en-IN" sz="2400" dirty="0"/>
              <a:t>Azure-</a:t>
            </a:r>
            <a:r>
              <a:rPr lang="en-IN" sz="2400" dirty="0" err="1"/>
              <a:t>Datacenters</a:t>
            </a:r>
            <a:endParaRPr lang="en-IN" sz="2400" dirty="0"/>
          </a:p>
        </p:txBody>
      </p:sp>
      <p:sp>
        <p:nvSpPr>
          <p:cNvPr id="5" name="Content Placeholder 4"/>
          <p:cNvSpPr>
            <a:spLocks noGrp="1"/>
          </p:cNvSpPr>
          <p:nvPr>
            <p:ph idx="1"/>
          </p:nvPr>
        </p:nvSpPr>
        <p:spPr>
          <a:xfrm>
            <a:off x="913773" y="1397286"/>
            <a:ext cx="10364452" cy="5270641"/>
          </a:xfrm>
        </p:spPr>
        <p:txBody>
          <a:bodyPr>
            <a:normAutofit/>
          </a:bodyPr>
          <a:lstStyle/>
          <a:p>
            <a:pPr>
              <a:lnSpc>
                <a:spcPct val="150000"/>
              </a:lnSpc>
              <a:buFont typeface="Wingdings" panose="05000000000000000000" pitchFamily="2" charset="2"/>
              <a:buChar char="q"/>
            </a:pPr>
            <a:r>
              <a:rPr lang="en-US" sz="1800" cap="none" dirty="0">
                <a:solidFill>
                  <a:srgbClr val="161616"/>
                </a:solidFill>
                <a:latin typeface="Segoe UI"/>
              </a:rPr>
              <a:t>When we provision a resource from Azure cloud, like a Virtual Machine or an Azure SQL Database for example.</a:t>
            </a:r>
          </a:p>
          <a:p>
            <a:pPr>
              <a:lnSpc>
                <a:spcPct val="150000"/>
              </a:lnSpc>
              <a:buFont typeface="Wingdings" panose="05000000000000000000" pitchFamily="2" charset="2"/>
              <a:buChar char="q"/>
            </a:pPr>
            <a:r>
              <a:rPr lang="en-US" sz="1800" cap="none" dirty="0">
                <a:solidFill>
                  <a:srgbClr val="161616"/>
                </a:solidFill>
                <a:latin typeface="Segoe UI"/>
              </a:rPr>
              <a:t>These resources obviously require a physical server space to be created.</a:t>
            </a:r>
          </a:p>
          <a:p>
            <a:pPr>
              <a:lnSpc>
                <a:spcPct val="150000"/>
              </a:lnSpc>
              <a:buFont typeface="Wingdings" panose="05000000000000000000" pitchFamily="2" charset="2"/>
              <a:buChar char="q"/>
            </a:pPr>
            <a:r>
              <a:rPr lang="en-US" sz="1800" cap="none" dirty="0">
                <a:solidFill>
                  <a:srgbClr val="161616"/>
                </a:solidFill>
                <a:latin typeface="Segoe UI"/>
              </a:rPr>
              <a:t>A datacenter is simply a building that contains the physical server. Not just one server, many </a:t>
            </a:r>
            <a:r>
              <a:rPr lang="en-US" sz="1800" cap="none" dirty="0" err="1">
                <a:solidFill>
                  <a:srgbClr val="161616"/>
                </a:solidFill>
                <a:latin typeface="Segoe UI"/>
              </a:rPr>
              <a:t>many</a:t>
            </a:r>
            <a:r>
              <a:rPr lang="en-US" sz="1800" cap="none" dirty="0">
                <a:solidFill>
                  <a:srgbClr val="161616"/>
                </a:solidFill>
                <a:latin typeface="Segoe UI"/>
              </a:rPr>
              <a:t> physical servers which are connected over a network. It also has it's own power, and cooling. </a:t>
            </a:r>
          </a:p>
          <a:p>
            <a:pPr>
              <a:lnSpc>
                <a:spcPct val="150000"/>
              </a:lnSpc>
              <a:buFont typeface="Wingdings" panose="05000000000000000000" pitchFamily="2" charset="2"/>
              <a:buChar char="q"/>
            </a:pPr>
            <a:r>
              <a:rPr lang="en-US" sz="1800" cap="none" dirty="0">
                <a:solidFill>
                  <a:srgbClr val="161616"/>
                </a:solidFill>
                <a:latin typeface="Segoe UI"/>
              </a:rPr>
              <a:t>So, in simple terms, an Azure data center is a unique physical building that contains many </a:t>
            </a:r>
            <a:r>
              <a:rPr lang="en-US" sz="1800" cap="none" dirty="0" err="1">
                <a:solidFill>
                  <a:srgbClr val="161616"/>
                </a:solidFill>
                <a:latin typeface="Segoe UI"/>
              </a:rPr>
              <a:t>many</a:t>
            </a:r>
            <a:r>
              <a:rPr lang="en-US" sz="1800" cap="none" dirty="0">
                <a:solidFill>
                  <a:srgbClr val="161616"/>
                </a:solidFill>
                <a:latin typeface="Segoe UI"/>
              </a:rPr>
              <a:t> physical servers with it's own power, cooling and networking infrastructure.</a:t>
            </a:r>
          </a:p>
          <a:p>
            <a:endParaRPr lang="en-IN" sz="1400" dirty="0">
              <a:solidFill>
                <a:srgbClr val="161616"/>
              </a:solidFill>
              <a:latin typeface="Segoe UI"/>
            </a:endParaRPr>
          </a:p>
          <a:p>
            <a:endParaRPr lang="en-IN" sz="1400" dirty="0">
              <a:solidFill>
                <a:srgbClr val="161616"/>
              </a:solidFill>
              <a:latin typeface="Segoe UI"/>
            </a:endParaRPr>
          </a:p>
          <a:p>
            <a:endParaRPr lang="en-IN" sz="1400" dirty="0">
              <a:solidFill>
                <a:srgbClr val="161616"/>
              </a:solidFill>
              <a:latin typeface="Segoe UI"/>
            </a:endParaRPr>
          </a:p>
          <a:p>
            <a:endParaRPr lang="en-IN" sz="1400" dirty="0">
              <a:solidFill>
                <a:srgbClr val="161616"/>
              </a:solidFill>
              <a:latin typeface="Segoe UI"/>
            </a:endParaRPr>
          </a:p>
          <a:p>
            <a:endParaRPr lang="en-IN" sz="1400" dirty="0"/>
          </a:p>
        </p:txBody>
      </p:sp>
      <p:pic>
        <p:nvPicPr>
          <p:cNvPr id="2050" name="Picture 2" descr="what is an azure datacenter">
            <a:extLst>
              <a:ext uri="{FF2B5EF4-FFF2-40B4-BE49-F238E27FC236}">
                <a16:creationId xmlns:a16="http://schemas.microsoft.com/office/drawing/2014/main" id="{56F4DFCD-7F35-973A-FFE1-6DF304E95E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7809" y="4686370"/>
            <a:ext cx="4127536" cy="2171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492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75" y="618518"/>
            <a:ext cx="10364451" cy="778768"/>
          </a:xfrm>
        </p:spPr>
        <p:txBody>
          <a:bodyPr>
            <a:normAutofit/>
          </a:bodyPr>
          <a:lstStyle/>
          <a:p>
            <a:pPr algn="l"/>
            <a:r>
              <a:rPr lang="en-IN" sz="2400" dirty="0"/>
              <a:t>Azure-</a:t>
            </a:r>
            <a:r>
              <a:rPr lang="en-IN" sz="2400" dirty="0" err="1"/>
              <a:t>Datacenters</a:t>
            </a:r>
            <a:endParaRPr lang="en-IN" sz="2400" dirty="0"/>
          </a:p>
        </p:txBody>
      </p:sp>
      <p:sp>
        <p:nvSpPr>
          <p:cNvPr id="5" name="Content Placeholder 4"/>
          <p:cNvSpPr>
            <a:spLocks noGrp="1"/>
          </p:cNvSpPr>
          <p:nvPr>
            <p:ph idx="1"/>
          </p:nvPr>
        </p:nvSpPr>
        <p:spPr>
          <a:xfrm>
            <a:off x="913775" y="1315092"/>
            <a:ext cx="10364452" cy="5352835"/>
          </a:xfrm>
        </p:spPr>
        <p:txBody>
          <a:bodyPr>
            <a:normAutofit/>
          </a:bodyPr>
          <a:lstStyle/>
          <a:p>
            <a:pPr>
              <a:lnSpc>
                <a:spcPct val="150000"/>
              </a:lnSpc>
              <a:buFont typeface="Wingdings" panose="05000000000000000000" pitchFamily="2" charset="2"/>
              <a:buChar char="q"/>
            </a:pPr>
            <a:r>
              <a:rPr lang="en-US" sz="1800" cap="none" dirty="0">
                <a:solidFill>
                  <a:srgbClr val="161616"/>
                </a:solidFill>
                <a:latin typeface="Segoe UI"/>
              </a:rPr>
              <a:t>Azure is made up of datacenters located around the globe. </a:t>
            </a:r>
          </a:p>
          <a:p>
            <a:pPr>
              <a:lnSpc>
                <a:spcPct val="150000"/>
              </a:lnSpc>
              <a:buFont typeface="Wingdings" panose="05000000000000000000" pitchFamily="2" charset="2"/>
              <a:buChar char="q"/>
            </a:pPr>
            <a:r>
              <a:rPr lang="en-US" sz="1800" cap="none" dirty="0">
                <a:solidFill>
                  <a:srgbClr val="161616"/>
                </a:solidFill>
                <a:latin typeface="Segoe UI"/>
              </a:rPr>
              <a:t>Datacenters are building blocks of azure infrastructure.</a:t>
            </a:r>
          </a:p>
          <a:p>
            <a:pPr>
              <a:lnSpc>
                <a:spcPct val="150000"/>
              </a:lnSpc>
              <a:buFont typeface="Wingdings" panose="05000000000000000000" pitchFamily="2" charset="2"/>
              <a:buChar char="q"/>
            </a:pPr>
            <a:r>
              <a:rPr lang="en-US" sz="1800" cap="none" dirty="0">
                <a:solidFill>
                  <a:srgbClr val="161616"/>
                </a:solidFill>
                <a:latin typeface="Segoe UI"/>
              </a:rPr>
              <a:t>Azure datacenters are contains thousands of physical servers.</a:t>
            </a:r>
          </a:p>
          <a:p>
            <a:pPr>
              <a:lnSpc>
                <a:spcPct val="150000"/>
              </a:lnSpc>
              <a:buFont typeface="Wingdings" panose="05000000000000000000" pitchFamily="2" charset="2"/>
              <a:buChar char="q"/>
            </a:pPr>
            <a:r>
              <a:rPr lang="en-US" sz="1800" cap="none" dirty="0">
                <a:solidFill>
                  <a:srgbClr val="161616"/>
                </a:solidFill>
                <a:latin typeface="Segoe UI"/>
              </a:rPr>
              <a:t>Azure datacenter is a unique physical building contains thousands of physical servers.</a:t>
            </a:r>
          </a:p>
          <a:p>
            <a:pPr>
              <a:lnSpc>
                <a:spcPct val="150000"/>
              </a:lnSpc>
              <a:buFont typeface="Wingdings" panose="05000000000000000000" pitchFamily="2" charset="2"/>
              <a:buChar char="q"/>
            </a:pPr>
            <a:r>
              <a:rPr lang="en-US" sz="1800" cap="none" dirty="0">
                <a:solidFill>
                  <a:srgbClr val="161616"/>
                </a:solidFill>
                <a:latin typeface="Segoe UI"/>
              </a:rPr>
              <a:t>Datacenters are located all over the globe.</a:t>
            </a:r>
          </a:p>
          <a:p>
            <a:pPr>
              <a:lnSpc>
                <a:spcPct val="150000"/>
              </a:lnSpc>
              <a:buFont typeface="Wingdings" panose="05000000000000000000" pitchFamily="2" charset="2"/>
              <a:buChar char="q"/>
            </a:pPr>
            <a:r>
              <a:rPr lang="en-US" sz="1800" cap="none" dirty="0">
                <a:solidFill>
                  <a:srgbClr val="161616"/>
                </a:solidFill>
                <a:latin typeface="Segoe UI"/>
              </a:rPr>
              <a:t>Datacenters contains their own power, cooling and network system.</a:t>
            </a:r>
          </a:p>
          <a:p>
            <a:pPr>
              <a:lnSpc>
                <a:spcPct val="150000"/>
              </a:lnSpc>
              <a:buFont typeface="Wingdings" panose="05000000000000000000" pitchFamily="2" charset="2"/>
              <a:buChar char="q"/>
            </a:pPr>
            <a:r>
              <a:rPr lang="en-US" sz="1800" cap="none" dirty="0">
                <a:solidFill>
                  <a:srgbClr val="161616"/>
                </a:solidFill>
                <a:latin typeface="Segoe UI"/>
              </a:rPr>
              <a:t>There are 160+ datacenters world-wide.</a:t>
            </a:r>
          </a:p>
          <a:p>
            <a:pPr>
              <a:lnSpc>
                <a:spcPct val="150000"/>
              </a:lnSpc>
              <a:buFont typeface="Wingdings" panose="05000000000000000000" pitchFamily="2" charset="2"/>
              <a:buChar char="q"/>
            </a:pPr>
            <a:r>
              <a:rPr lang="en-US" sz="1800" cap="none" dirty="0">
                <a:solidFill>
                  <a:srgbClr val="161616"/>
                </a:solidFill>
                <a:latin typeface="Segoe UI"/>
              </a:rPr>
              <a:t>All azure datacenters on land.</a:t>
            </a:r>
          </a:p>
          <a:p>
            <a:pPr>
              <a:lnSpc>
                <a:spcPct val="150000"/>
              </a:lnSpc>
              <a:buFont typeface="Wingdings" panose="05000000000000000000" pitchFamily="2" charset="2"/>
              <a:buChar char="q"/>
            </a:pPr>
            <a:r>
              <a:rPr lang="en-US" sz="1800" cap="none" dirty="0">
                <a:solidFill>
                  <a:srgbClr val="161616"/>
                </a:solidFill>
                <a:latin typeface="Segoe UI"/>
              </a:rPr>
              <a:t>The exact location of these datacenters is not published by Microsoft for obvious security reasons.</a:t>
            </a:r>
          </a:p>
          <a:p>
            <a:endParaRPr lang="en-IN" sz="1400" dirty="0">
              <a:solidFill>
                <a:srgbClr val="161616"/>
              </a:solidFill>
              <a:latin typeface="Segoe UI"/>
            </a:endParaRPr>
          </a:p>
          <a:p>
            <a:endParaRPr lang="en-IN" sz="1400" dirty="0"/>
          </a:p>
        </p:txBody>
      </p:sp>
    </p:spTree>
    <p:extLst>
      <p:ext uri="{BB962C8B-B14F-4D97-AF65-F5344CB8AC3E}">
        <p14:creationId xmlns:p14="http://schemas.microsoft.com/office/powerpoint/2010/main" val="23589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IN" sz="2400" dirty="0"/>
              <a:t>Azure-</a:t>
            </a:r>
            <a:r>
              <a:rPr lang="en-IN" sz="2400" dirty="0" err="1"/>
              <a:t>Datacenters</a:t>
            </a:r>
            <a:endParaRPr lang="en-IN" sz="2400" dirty="0"/>
          </a:p>
        </p:txBody>
      </p:sp>
      <p:sp>
        <p:nvSpPr>
          <p:cNvPr id="5" name="Content Placeholder 4"/>
          <p:cNvSpPr>
            <a:spLocks noGrp="1"/>
          </p:cNvSpPr>
          <p:nvPr>
            <p:ph idx="1"/>
          </p:nvPr>
        </p:nvSpPr>
        <p:spPr/>
        <p:txBody>
          <a:bodyPr>
            <a:normAutofit/>
          </a:bodyPr>
          <a:lstStyle/>
          <a:p>
            <a:endParaRPr lang="en-IN" sz="1400" dirty="0">
              <a:solidFill>
                <a:srgbClr val="161616"/>
              </a:solidFill>
              <a:latin typeface="Segoe UI"/>
            </a:endParaRPr>
          </a:p>
          <a:p>
            <a:endParaRPr lang="en-IN" sz="1400" dirty="0"/>
          </a:p>
        </p:txBody>
      </p:sp>
      <p:pic>
        <p:nvPicPr>
          <p:cNvPr id="2" name="Picture 1">
            <a:extLst>
              <a:ext uri="{FF2B5EF4-FFF2-40B4-BE49-F238E27FC236}">
                <a16:creationId xmlns:a16="http://schemas.microsoft.com/office/drawing/2014/main" id="{5AD3767B-EA0E-53C9-76FB-D618417004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2267" y="2119575"/>
            <a:ext cx="7807504" cy="3952966"/>
          </a:xfrm>
          <a:prstGeom prst="rect">
            <a:avLst/>
          </a:prstGeom>
          <a:noFill/>
          <a:ln>
            <a:noFill/>
          </a:ln>
        </p:spPr>
      </p:pic>
    </p:spTree>
    <p:extLst>
      <p:ext uri="{BB962C8B-B14F-4D97-AF65-F5344CB8AC3E}">
        <p14:creationId xmlns:p14="http://schemas.microsoft.com/office/powerpoint/2010/main" val="328194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75" y="618517"/>
            <a:ext cx="10364451" cy="809591"/>
          </a:xfrm>
        </p:spPr>
        <p:txBody>
          <a:bodyPr/>
          <a:lstStyle/>
          <a:p>
            <a:r>
              <a:rPr lang="en-US" dirty="0"/>
              <a:t>Azure regions</a:t>
            </a:r>
          </a:p>
        </p:txBody>
      </p:sp>
      <p:sp>
        <p:nvSpPr>
          <p:cNvPr id="6" name="Content Placeholder 5">
            <a:extLst>
              <a:ext uri="{FF2B5EF4-FFF2-40B4-BE49-F238E27FC236}">
                <a16:creationId xmlns:a16="http://schemas.microsoft.com/office/drawing/2014/main" id="{2117DCCD-76B2-A73C-9705-A6B3F8866764}"/>
              </a:ext>
            </a:extLst>
          </p:cNvPr>
          <p:cNvSpPr>
            <a:spLocks noGrp="1"/>
          </p:cNvSpPr>
          <p:nvPr>
            <p:ph sz="quarter" idx="13"/>
          </p:nvPr>
        </p:nvSpPr>
        <p:spPr>
          <a:xfrm>
            <a:off x="913774" y="1428108"/>
            <a:ext cx="10363826" cy="4363091"/>
          </a:xfrm>
        </p:spPr>
        <p:txBody>
          <a:bodyPr>
            <a:normAutofit fontScale="85000" lnSpcReduction="10000"/>
          </a:bodyPr>
          <a:lstStyle/>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A region is a geographical area on the planet that contains at least one or multiple datacenters that are nearby and networked together with a low-latency network. </a:t>
            </a:r>
          </a:p>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Azure Region is a set of Datacenters that are connected through a dedicated low-latency network.</a:t>
            </a:r>
          </a:p>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A Region could be made up of just 1 datacenter or multiple datacenters.</a:t>
            </a:r>
          </a:p>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When you use a service or create a resource such as a SQL database or virtual machine (VM), you're using physical equipment in one or more of these locations. </a:t>
            </a:r>
          </a:p>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These specific datacenters aren't exposed to users directly. Instead, Azure organizes them into regions.</a:t>
            </a:r>
          </a:p>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There are regions of different sizes</a:t>
            </a:r>
          </a:p>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Azure intelligently assigns and controls the resources within each region to ensure workloads are appropriately balanced.</a:t>
            </a:r>
          </a:p>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When you deploy a resource in Azure, you'll often need to choose the region where you want your resource deployed.</a:t>
            </a:r>
          </a:p>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Azure has 58 regions worldwide.</a:t>
            </a:r>
          </a:p>
          <a:p>
            <a:pPr>
              <a:buFont typeface="Wingdings" panose="05000000000000000000" pitchFamily="2" charset="2"/>
              <a:buChar char="q"/>
            </a:pPr>
            <a:endParaRPr lang="en-US" sz="1800" cap="none" dirty="0">
              <a:latin typeface="Segoe UI" panose="020B0502040204020203" pitchFamily="34" charset="0"/>
              <a:cs typeface="Segoe UI" panose="020B0502040204020203" pitchFamily="34" charset="0"/>
            </a:endParaRPr>
          </a:p>
          <a:p>
            <a:pPr>
              <a:buFont typeface="Wingdings" panose="05000000000000000000" pitchFamily="2" charset="2"/>
              <a:buChar char="q"/>
            </a:pPr>
            <a:endParaRPr lang="en-US" sz="1800" cap="none"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70837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75" y="618517"/>
            <a:ext cx="10364451" cy="809591"/>
          </a:xfrm>
        </p:spPr>
        <p:txBody>
          <a:bodyPr/>
          <a:lstStyle/>
          <a:p>
            <a:r>
              <a:rPr lang="en-US" dirty="0"/>
              <a:t>Azure regions</a:t>
            </a:r>
          </a:p>
        </p:txBody>
      </p:sp>
      <p:pic>
        <p:nvPicPr>
          <p:cNvPr id="1026" name="Picture 2" descr="azure regions explained">
            <a:extLst>
              <a:ext uri="{FF2B5EF4-FFF2-40B4-BE49-F238E27FC236}">
                <a16:creationId xmlns:a16="http://schemas.microsoft.com/office/drawing/2014/main" id="{1E92C214-39BA-ECDD-4C14-E695CA7F8972}"/>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1390326" y="1849348"/>
            <a:ext cx="9202330" cy="4469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845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75" y="618517"/>
            <a:ext cx="10364451" cy="809591"/>
          </a:xfrm>
        </p:spPr>
        <p:txBody>
          <a:bodyPr/>
          <a:lstStyle/>
          <a:p>
            <a:r>
              <a:rPr lang="en-US" dirty="0"/>
              <a:t>Azure regions</a:t>
            </a:r>
          </a:p>
        </p:txBody>
      </p:sp>
      <p:sp>
        <p:nvSpPr>
          <p:cNvPr id="6" name="Content Placeholder 5">
            <a:extLst>
              <a:ext uri="{FF2B5EF4-FFF2-40B4-BE49-F238E27FC236}">
                <a16:creationId xmlns:a16="http://schemas.microsoft.com/office/drawing/2014/main" id="{2117DCCD-76B2-A73C-9705-A6B3F8866764}"/>
              </a:ext>
            </a:extLst>
          </p:cNvPr>
          <p:cNvSpPr>
            <a:spLocks noGrp="1"/>
          </p:cNvSpPr>
          <p:nvPr>
            <p:ph sz="quarter" idx="13"/>
          </p:nvPr>
        </p:nvSpPr>
        <p:spPr>
          <a:xfrm>
            <a:off x="913774" y="1428108"/>
            <a:ext cx="10363826" cy="4363091"/>
          </a:xfrm>
        </p:spPr>
        <p:txBody>
          <a:bodyPr>
            <a:normAutofit lnSpcReduction="10000"/>
          </a:bodyPr>
          <a:lstStyle/>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You have the flexibility to deploy your applications and data to any Azure region you want. You can even deploy across multiple regions to deliver cross-region resiliency.</a:t>
            </a:r>
          </a:p>
          <a:p>
            <a:pPr>
              <a:buFont typeface="Wingdings" panose="05000000000000000000" pitchFamily="2" charset="2"/>
              <a:buChar char="q"/>
            </a:pPr>
            <a:r>
              <a:rPr lang="en-US" sz="1600" b="1" i="0" dirty="0">
                <a:solidFill>
                  <a:srgbClr val="323131"/>
                </a:solidFill>
                <a:effectLst/>
                <a:latin typeface="PT Serif" panose="020A0603040505020204" pitchFamily="18" charset="0"/>
              </a:rPr>
              <a:t>What is cross-region resiliency</a:t>
            </a:r>
          </a:p>
          <a:p>
            <a:pPr>
              <a:buFont typeface="Wingdings" panose="05000000000000000000" pitchFamily="2" charset="2"/>
              <a:buChar char="q"/>
            </a:pPr>
            <a:r>
              <a:rPr lang="en-US" sz="1600" i="0" cap="none" dirty="0">
                <a:solidFill>
                  <a:srgbClr val="323131"/>
                </a:solidFill>
                <a:effectLst/>
                <a:latin typeface="PT Serif" panose="020A0603040505020204" pitchFamily="18" charset="0"/>
              </a:rPr>
              <a:t>Resilience is the ability of a software to react to problems in one of its components and still provide the best possible service.</a:t>
            </a:r>
          </a:p>
          <a:p>
            <a:pPr>
              <a:buFont typeface="Wingdings" panose="05000000000000000000" pitchFamily="2" charset="2"/>
              <a:buChar char="q"/>
            </a:pPr>
            <a:endParaRPr lang="en-US" sz="1600" cap="none" dirty="0">
              <a:solidFill>
                <a:srgbClr val="323131"/>
              </a:solidFill>
              <a:latin typeface="PT Serif" panose="020A0603040505020204" pitchFamily="18" charset="0"/>
            </a:endParaRPr>
          </a:p>
          <a:p>
            <a:pPr>
              <a:buFont typeface="Wingdings" panose="05000000000000000000" pitchFamily="2" charset="2"/>
              <a:buChar char="q"/>
            </a:pPr>
            <a:endParaRPr lang="en-US" sz="1600" i="0" cap="none" dirty="0">
              <a:solidFill>
                <a:srgbClr val="323131"/>
              </a:solidFill>
              <a:effectLst/>
              <a:latin typeface="PT Serif" panose="020A0603040505020204" pitchFamily="18" charset="0"/>
            </a:endParaRPr>
          </a:p>
          <a:p>
            <a:pPr>
              <a:buFont typeface="Wingdings" panose="05000000000000000000" pitchFamily="2" charset="2"/>
              <a:buChar char="q"/>
            </a:pPr>
            <a:endParaRPr lang="en-US" sz="1600" cap="none" dirty="0">
              <a:solidFill>
                <a:srgbClr val="323131"/>
              </a:solidFill>
              <a:latin typeface="PT Serif" panose="020A0603040505020204" pitchFamily="18" charset="0"/>
            </a:endParaRPr>
          </a:p>
          <a:p>
            <a:pPr>
              <a:buFont typeface="Wingdings" panose="05000000000000000000" pitchFamily="2" charset="2"/>
              <a:buChar char="q"/>
            </a:pPr>
            <a:endParaRPr lang="en-US" sz="1600" i="0" cap="none" dirty="0">
              <a:solidFill>
                <a:srgbClr val="323131"/>
              </a:solidFill>
              <a:effectLst/>
              <a:latin typeface="PT Serif" panose="020A0603040505020204" pitchFamily="18" charset="0"/>
            </a:endParaRPr>
          </a:p>
          <a:p>
            <a:pPr>
              <a:buFont typeface="Wingdings" panose="05000000000000000000" pitchFamily="2" charset="2"/>
              <a:buChar char="q"/>
            </a:pPr>
            <a:r>
              <a:rPr lang="en-US" sz="1600" i="0" cap="none" dirty="0">
                <a:solidFill>
                  <a:srgbClr val="323131"/>
                </a:solidFill>
                <a:effectLst/>
                <a:latin typeface="PT Serif" panose="020A0603040505020204" pitchFamily="18" charset="0"/>
              </a:rPr>
              <a:t>Both your software and the underlying infrastructure must be resilient. If there is a problem, the end user should not know about it. The request must be handled and processed by another region. The end user should get the same level of service.</a:t>
            </a:r>
          </a:p>
          <a:p>
            <a:pPr>
              <a:buFont typeface="Wingdings" panose="05000000000000000000" pitchFamily="2" charset="2"/>
              <a:buChar char="q"/>
            </a:pPr>
            <a:endParaRPr lang="en-US" sz="1600" i="0" cap="none" dirty="0">
              <a:solidFill>
                <a:srgbClr val="323131"/>
              </a:solidFill>
              <a:effectLst/>
              <a:latin typeface="PT Serif" panose="020A0603040505020204" pitchFamily="18" charset="0"/>
            </a:endParaRPr>
          </a:p>
          <a:p>
            <a:pPr>
              <a:buFont typeface="Wingdings" panose="05000000000000000000" pitchFamily="2" charset="2"/>
              <a:buChar char="q"/>
            </a:pPr>
            <a:endParaRPr lang="en-US" sz="1800" cap="none" dirty="0">
              <a:latin typeface="Segoe UI" panose="020B0502040204020203" pitchFamily="34" charset="0"/>
              <a:cs typeface="Segoe UI" panose="020B0502040204020203" pitchFamily="34" charset="0"/>
            </a:endParaRPr>
          </a:p>
        </p:txBody>
      </p:sp>
      <p:pic>
        <p:nvPicPr>
          <p:cNvPr id="3074" name="Picture 2" descr="resiliency in cloud computing">
            <a:extLst>
              <a:ext uri="{FF2B5EF4-FFF2-40B4-BE49-F238E27FC236}">
                <a16:creationId xmlns:a16="http://schemas.microsoft.com/office/drawing/2014/main" id="{4614B54F-CDEA-8C24-4822-8B92CD59E0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9896" y="3100227"/>
            <a:ext cx="3238500"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505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75" y="618517"/>
            <a:ext cx="10364451" cy="809591"/>
          </a:xfrm>
        </p:spPr>
        <p:txBody>
          <a:bodyPr/>
          <a:lstStyle/>
          <a:p>
            <a:r>
              <a:rPr lang="en-US" dirty="0"/>
              <a:t>Azure regions</a:t>
            </a:r>
          </a:p>
        </p:txBody>
      </p:sp>
      <p:sp>
        <p:nvSpPr>
          <p:cNvPr id="6" name="Content Placeholder 5">
            <a:extLst>
              <a:ext uri="{FF2B5EF4-FFF2-40B4-BE49-F238E27FC236}">
                <a16:creationId xmlns:a16="http://schemas.microsoft.com/office/drawing/2014/main" id="{2117DCCD-76B2-A73C-9705-A6B3F8866764}"/>
              </a:ext>
            </a:extLst>
          </p:cNvPr>
          <p:cNvSpPr>
            <a:spLocks noGrp="1"/>
          </p:cNvSpPr>
          <p:nvPr>
            <p:ph sz="quarter" idx="13"/>
          </p:nvPr>
        </p:nvSpPr>
        <p:spPr>
          <a:xfrm>
            <a:off x="913774" y="1428108"/>
            <a:ext cx="10363826" cy="4363091"/>
          </a:xfrm>
        </p:spPr>
        <p:txBody>
          <a:bodyPr>
            <a:normAutofit lnSpcReduction="10000"/>
          </a:bodyPr>
          <a:lstStyle/>
          <a:p>
            <a:pPr>
              <a:buFont typeface="Wingdings" panose="05000000000000000000" pitchFamily="2" charset="2"/>
              <a:buChar char="q"/>
            </a:pPr>
            <a:r>
              <a:rPr lang="en-US" sz="1600" i="0" cap="none" dirty="0">
                <a:solidFill>
                  <a:srgbClr val="323131"/>
                </a:solidFill>
                <a:effectLst/>
                <a:latin typeface="PT Serif" panose="020A0603040505020204" pitchFamily="18" charset="0"/>
              </a:rPr>
              <a:t>We can get this resiliency, by deploying our application and data in at least 2 regions. In this example we have our application and data deployed in two regions - Region A and Region B. </a:t>
            </a:r>
          </a:p>
          <a:p>
            <a:pPr>
              <a:buFont typeface="Wingdings" panose="05000000000000000000" pitchFamily="2" charset="2"/>
              <a:buChar char="q"/>
            </a:pPr>
            <a:endParaRPr lang="en-US" sz="1600" cap="none" dirty="0">
              <a:solidFill>
                <a:srgbClr val="323131"/>
              </a:solidFill>
              <a:latin typeface="PT Serif" panose="020A0603040505020204" pitchFamily="18" charset="0"/>
            </a:endParaRPr>
          </a:p>
          <a:p>
            <a:pPr>
              <a:buFont typeface="Wingdings" panose="05000000000000000000" pitchFamily="2" charset="2"/>
              <a:buChar char="q"/>
            </a:pPr>
            <a:endParaRPr lang="en-US" sz="1600" i="0" cap="none" dirty="0">
              <a:solidFill>
                <a:srgbClr val="323131"/>
              </a:solidFill>
              <a:effectLst/>
              <a:latin typeface="PT Serif" panose="020A0603040505020204" pitchFamily="18" charset="0"/>
            </a:endParaRPr>
          </a:p>
          <a:p>
            <a:pPr>
              <a:buFont typeface="Wingdings" panose="05000000000000000000" pitchFamily="2" charset="2"/>
              <a:buChar char="q"/>
            </a:pPr>
            <a:endParaRPr lang="en-US" sz="1600" cap="none" dirty="0">
              <a:solidFill>
                <a:srgbClr val="323131"/>
              </a:solidFill>
              <a:latin typeface="PT Serif" panose="020A0603040505020204" pitchFamily="18" charset="0"/>
            </a:endParaRPr>
          </a:p>
          <a:p>
            <a:pPr>
              <a:buFont typeface="Wingdings" panose="05000000000000000000" pitchFamily="2" charset="2"/>
              <a:buChar char="q"/>
            </a:pPr>
            <a:endParaRPr lang="en-US" sz="1600" i="0" cap="none" dirty="0">
              <a:solidFill>
                <a:srgbClr val="323131"/>
              </a:solidFill>
              <a:effectLst/>
              <a:latin typeface="PT Serif" panose="020A0603040505020204" pitchFamily="18" charset="0"/>
            </a:endParaRPr>
          </a:p>
          <a:p>
            <a:pPr>
              <a:buFont typeface="Wingdings" panose="05000000000000000000" pitchFamily="2" charset="2"/>
              <a:buChar char="q"/>
            </a:pPr>
            <a:endParaRPr lang="en-US" sz="1600" cap="none" dirty="0">
              <a:solidFill>
                <a:srgbClr val="323131"/>
              </a:solidFill>
              <a:latin typeface="PT Serif" panose="020A0603040505020204" pitchFamily="18" charset="0"/>
            </a:endParaRPr>
          </a:p>
          <a:p>
            <a:pPr>
              <a:buFont typeface="Wingdings" panose="05000000000000000000" pitchFamily="2" charset="2"/>
              <a:buChar char="q"/>
            </a:pPr>
            <a:endParaRPr lang="en-US" sz="1600" i="0" cap="none" dirty="0">
              <a:solidFill>
                <a:srgbClr val="323131"/>
              </a:solidFill>
              <a:effectLst/>
              <a:latin typeface="PT Serif" panose="020A0603040505020204" pitchFamily="18" charset="0"/>
            </a:endParaRPr>
          </a:p>
          <a:p>
            <a:pPr>
              <a:buFont typeface="Wingdings" panose="05000000000000000000" pitchFamily="2" charset="2"/>
              <a:buChar char="q"/>
            </a:pPr>
            <a:r>
              <a:rPr lang="en-US" sz="1600" i="0" cap="none" dirty="0">
                <a:solidFill>
                  <a:srgbClr val="323131"/>
                </a:solidFill>
                <a:effectLst/>
                <a:latin typeface="PT Serif" panose="020A0603040505020204" pitchFamily="18" charset="0"/>
              </a:rPr>
              <a:t>If there is a region level failure, for example, let's say Region A has gone down. The Azure Traffic Manager is smart enough to send all the requests to Region B. The end user gets the same response. He does not even know there is a region level failure. When Region A is back online, the Azure Traffic Manager will distribute the traffic between both the regions again.</a:t>
            </a:r>
          </a:p>
          <a:p>
            <a:pPr>
              <a:buFont typeface="Wingdings" panose="05000000000000000000" pitchFamily="2" charset="2"/>
              <a:buChar char="q"/>
            </a:pPr>
            <a:endParaRPr lang="en-US" sz="1600" cap="none" dirty="0">
              <a:solidFill>
                <a:srgbClr val="323131"/>
              </a:solidFill>
              <a:latin typeface="PT Serif" panose="020A0603040505020204" pitchFamily="18" charset="0"/>
            </a:endParaRPr>
          </a:p>
          <a:p>
            <a:pPr>
              <a:buFont typeface="Wingdings" panose="05000000000000000000" pitchFamily="2" charset="2"/>
              <a:buChar char="q"/>
            </a:pPr>
            <a:endParaRPr lang="en-US" sz="1600" i="0" cap="none" dirty="0">
              <a:solidFill>
                <a:srgbClr val="323131"/>
              </a:solidFill>
              <a:effectLst/>
              <a:latin typeface="PT Serif" panose="020A0603040505020204" pitchFamily="18" charset="0"/>
            </a:endParaRPr>
          </a:p>
          <a:p>
            <a:pPr>
              <a:buFont typeface="Wingdings" panose="05000000000000000000" pitchFamily="2" charset="2"/>
              <a:buChar char="q"/>
            </a:pPr>
            <a:endParaRPr lang="en-US" sz="1600" cap="none" dirty="0">
              <a:solidFill>
                <a:srgbClr val="323131"/>
              </a:solidFill>
              <a:latin typeface="PT Serif" panose="020A0603040505020204" pitchFamily="18" charset="0"/>
            </a:endParaRPr>
          </a:p>
          <a:p>
            <a:pPr>
              <a:buFont typeface="Wingdings" panose="05000000000000000000" pitchFamily="2" charset="2"/>
              <a:buChar char="q"/>
            </a:pPr>
            <a:endParaRPr lang="en-US" sz="1600" i="0" cap="none" dirty="0">
              <a:solidFill>
                <a:srgbClr val="323131"/>
              </a:solidFill>
              <a:effectLst/>
              <a:latin typeface="PT Serif" panose="020A0603040505020204" pitchFamily="18" charset="0"/>
            </a:endParaRPr>
          </a:p>
          <a:p>
            <a:pPr>
              <a:buFont typeface="Wingdings" panose="05000000000000000000" pitchFamily="2" charset="2"/>
              <a:buChar char="q"/>
            </a:pPr>
            <a:endParaRPr lang="en-US" sz="1600" cap="none" dirty="0">
              <a:solidFill>
                <a:srgbClr val="323131"/>
              </a:solidFill>
              <a:latin typeface="PT Serif" panose="020A0603040505020204" pitchFamily="18" charset="0"/>
            </a:endParaRPr>
          </a:p>
          <a:p>
            <a:pPr>
              <a:buFont typeface="Wingdings" panose="05000000000000000000" pitchFamily="2" charset="2"/>
              <a:buChar char="q"/>
            </a:pPr>
            <a:endParaRPr lang="en-US" sz="1600" i="0" cap="none" dirty="0">
              <a:solidFill>
                <a:srgbClr val="323131"/>
              </a:solidFill>
              <a:effectLst/>
              <a:latin typeface="PT Serif" panose="020A0603040505020204" pitchFamily="18" charset="0"/>
            </a:endParaRPr>
          </a:p>
          <a:p>
            <a:pPr marL="0" indent="0">
              <a:buNone/>
            </a:pPr>
            <a:endParaRPr lang="en-US" sz="1600" i="0" cap="none" dirty="0">
              <a:solidFill>
                <a:srgbClr val="323131"/>
              </a:solidFill>
              <a:effectLst/>
              <a:latin typeface="PT Serif" panose="020A0603040505020204" pitchFamily="18" charset="0"/>
            </a:endParaRPr>
          </a:p>
          <a:p>
            <a:pPr>
              <a:buFont typeface="Wingdings" panose="05000000000000000000" pitchFamily="2" charset="2"/>
              <a:buChar char="q"/>
            </a:pPr>
            <a:endParaRPr lang="en-US" sz="1600" i="0" cap="none" dirty="0">
              <a:solidFill>
                <a:srgbClr val="323131"/>
              </a:solidFill>
              <a:effectLst/>
              <a:latin typeface="PT Serif" panose="020A0603040505020204" pitchFamily="18" charset="0"/>
            </a:endParaRPr>
          </a:p>
          <a:p>
            <a:pPr>
              <a:buFont typeface="Wingdings" panose="05000000000000000000" pitchFamily="2" charset="2"/>
              <a:buChar char="q"/>
            </a:pPr>
            <a:endParaRPr lang="en-US" sz="1600" cap="none" dirty="0">
              <a:solidFill>
                <a:srgbClr val="323131"/>
              </a:solidFill>
              <a:latin typeface="PT Serif" panose="020A0603040505020204" pitchFamily="18" charset="0"/>
            </a:endParaRPr>
          </a:p>
          <a:p>
            <a:pPr>
              <a:buFont typeface="Wingdings" panose="05000000000000000000" pitchFamily="2" charset="2"/>
              <a:buChar char="q"/>
            </a:pPr>
            <a:endParaRPr lang="en-US" sz="1600" i="0" cap="none" dirty="0">
              <a:solidFill>
                <a:srgbClr val="323131"/>
              </a:solidFill>
              <a:effectLst/>
              <a:latin typeface="PT Serif" panose="020A0603040505020204" pitchFamily="18" charset="0"/>
            </a:endParaRPr>
          </a:p>
          <a:p>
            <a:pPr>
              <a:buFont typeface="Wingdings" panose="05000000000000000000" pitchFamily="2" charset="2"/>
              <a:buChar char="q"/>
            </a:pPr>
            <a:endParaRPr lang="en-US" sz="1800" cap="none" dirty="0">
              <a:latin typeface="Segoe UI" panose="020B0502040204020203" pitchFamily="34" charset="0"/>
              <a:cs typeface="Segoe UI" panose="020B0502040204020203" pitchFamily="34" charset="0"/>
            </a:endParaRPr>
          </a:p>
        </p:txBody>
      </p:sp>
      <p:pic>
        <p:nvPicPr>
          <p:cNvPr id="4100" name="Picture 4" descr="azure cross region resiliency">
            <a:extLst>
              <a:ext uri="{FF2B5EF4-FFF2-40B4-BE49-F238E27FC236}">
                <a16:creationId xmlns:a16="http://schemas.microsoft.com/office/drawing/2014/main" id="{3DD72751-3DFD-7238-BD87-17ABC04347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3417" y="2092783"/>
            <a:ext cx="3282057" cy="2171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939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75" y="618517"/>
            <a:ext cx="10364451" cy="809591"/>
          </a:xfrm>
        </p:spPr>
        <p:txBody>
          <a:bodyPr/>
          <a:lstStyle/>
          <a:p>
            <a:r>
              <a:rPr lang="en-US" dirty="0"/>
              <a:t>Azure regions</a:t>
            </a:r>
          </a:p>
        </p:txBody>
      </p:sp>
      <p:sp>
        <p:nvSpPr>
          <p:cNvPr id="6" name="Content Placeholder 5">
            <a:extLst>
              <a:ext uri="{FF2B5EF4-FFF2-40B4-BE49-F238E27FC236}">
                <a16:creationId xmlns:a16="http://schemas.microsoft.com/office/drawing/2014/main" id="{2117DCCD-76B2-A73C-9705-A6B3F8866764}"/>
              </a:ext>
            </a:extLst>
          </p:cNvPr>
          <p:cNvSpPr>
            <a:spLocks noGrp="1"/>
          </p:cNvSpPr>
          <p:nvPr>
            <p:ph sz="quarter" idx="13"/>
          </p:nvPr>
        </p:nvSpPr>
        <p:spPr>
          <a:xfrm>
            <a:off x="913774" y="1428108"/>
            <a:ext cx="10363826" cy="4363091"/>
          </a:xfrm>
        </p:spPr>
        <p:txBody>
          <a:bodyPr>
            <a:normAutofit/>
          </a:bodyPr>
          <a:lstStyle/>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Some services or VM features are only available in certain regions, such as specific VM sizes or storage types. </a:t>
            </a:r>
          </a:p>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There are also some global Azure services that don't require you to select a particular region, such as Azure Active Directory, Azure Traffic Manager, and Azure DNS.</a:t>
            </a:r>
          </a:p>
          <a:p>
            <a:pPr>
              <a:buFont typeface="Wingdings" panose="05000000000000000000" pitchFamily="2" charset="2"/>
              <a:buChar char="q"/>
            </a:pPr>
            <a:r>
              <a:rPr lang="en-US" sz="1800" cap="none" dirty="0">
                <a:latin typeface="Segoe UI" panose="020B0502040204020203" pitchFamily="34" charset="0"/>
                <a:cs typeface="Segoe UI" panose="020B0502040204020203" pitchFamily="34" charset="0"/>
              </a:rPr>
              <a:t>A few examples of regions are West US, Canada Central, West Europe, Australia East, Central India and Japan West. </a:t>
            </a:r>
          </a:p>
        </p:txBody>
      </p:sp>
    </p:spTree>
    <p:extLst>
      <p:ext uri="{BB962C8B-B14F-4D97-AF65-F5344CB8AC3E}">
        <p14:creationId xmlns:p14="http://schemas.microsoft.com/office/powerpoint/2010/main" val="371534091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1907</TotalTime>
  <Words>1304</Words>
  <Application>Microsoft Office PowerPoint</Application>
  <PresentationFormat>Widescreen</PresentationFormat>
  <Paragraphs>134</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PT Serif</vt:lpstr>
      <vt:lpstr>Segoe UI</vt:lpstr>
      <vt:lpstr>Tw Cen MT</vt:lpstr>
      <vt:lpstr>Wingdings</vt:lpstr>
      <vt:lpstr>Droplet</vt:lpstr>
      <vt:lpstr>Azure</vt:lpstr>
      <vt:lpstr>Azure-Datacenters</vt:lpstr>
      <vt:lpstr>Azure-Datacenters</vt:lpstr>
      <vt:lpstr>Azure-Datacenters</vt:lpstr>
      <vt:lpstr>Azure regions</vt:lpstr>
      <vt:lpstr>Azure regions</vt:lpstr>
      <vt:lpstr>Azure regions</vt:lpstr>
      <vt:lpstr>Azure regions</vt:lpstr>
      <vt:lpstr>Azure regions</vt:lpstr>
      <vt:lpstr>Azure regions</vt:lpstr>
      <vt:lpstr>Azure regions</vt:lpstr>
      <vt:lpstr>Azure Geographies</vt:lpstr>
      <vt:lpstr>Azure Geographies</vt:lpstr>
      <vt:lpstr>Azure availability zones</vt:lpstr>
      <vt:lpstr>Azure availability zones</vt:lpstr>
      <vt:lpstr>Azure availability zones</vt:lpstr>
      <vt:lpstr>Azure  region pair</vt:lpstr>
      <vt:lpstr>Azure  region pair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Azure-Datacenters</dc:title>
  <dc:creator>San San</dc:creator>
  <cp:lastModifiedBy>San San</cp:lastModifiedBy>
  <cp:revision>11</cp:revision>
  <dcterms:created xsi:type="dcterms:W3CDTF">2023-04-10T06:57:09Z</dcterms:created>
  <dcterms:modified xsi:type="dcterms:W3CDTF">2023-04-12T08:23:23Z</dcterms:modified>
</cp:coreProperties>
</file>