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4" r:id="rId2"/>
    <p:sldId id="295" r:id="rId3"/>
    <p:sldId id="296" r:id="rId4"/>
    <p:sldId id="297" r:id="rId5"/>
    <p:sldId id="298" r:id="rId6"/>
    <p:sldId id="299" r:id="rId7"/>
    <p:sldId id="300" r:id="rId8"/>
    <p:sldId id="301" r:id="rId9"/>
    <p:sldId id="302" r:id="rId10"/>
    <p:sldId id="30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380"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4/13/2023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4/13/2023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4/13/2023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4/13/2023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4/13/2023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4/13/2023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Azure-Fundamentals/3.Azure-Resource-Group.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Azure-Resources and Resource Groups </a:t>
            </a:r>
          </a:p>
        </p:txBody>
      </p:sp>
      <p:sp>
        <p:nvSpPr>
          <p:cNvPr id="5" name="Content Placeholder 4"/>
          <p:cNvSpPr>
            <a:spLocks noGrp="1"/>
          </p:cNvSpPr>
          <p:nvPr>
            <p:ph sz="quarter" idx="1"/>
          </p:nvPr>
        </p:nvSpPr>
        <p:spPr/>
        <p:txBody>
          <a:bodyPr>
            <a:normAutofit/>
          </a:bodyPr>
          <a:lstStyle/>
          <a:p>
            <a:r>
              <a:rPr lang="en-IN" sz="1800" dirty="0">
                <a:solidFill>
                  <a:srgbClr val="161616"/>
                </a:solidFill>
                <a:latin typeface="Segoe UI"/>
              </a:rPr>
              <a:t>What are Azure Resources</a:t>
            </a:r>
          </a:p>
          <a:p>
            <a:r>
              <a:rPr lang="en-US" sz="1800" dirty="0">
                <a:solidFill>
                  <a:srgbClr val="161616"/>
                </a:solidFill>
                <a:latin typeface="Segoe UI"/>
              </a:rPr>
              <a:t>Resources are instances of azure services that you create, like virtual machines, app services, storage accounts, SQL databases, function apps etc.</a:t>
            </a:r>
          </a:p>
          <a:p>
            <a:r>
              <a:rPr lang="en-US" sz="1800" dirty="0">
                <a:solidFill>
                  <a:srgbClr val="161616"/>
                </a:solidFill>
                <a:latin typeface="Segoe UI"/>
              </a:rPr>
              <a:t>All these are azure services. Everytime you create an instance of a service, you are creating a resource.</a:t>
            </a:r>
          </a:p>
          <a:p>
            <a:endParaRPr lang="en-IN" sz="1800" dirty="0">
              <a:solidFill>
                <a:srgbClr val="161616"/>
              </a:solidFill>
              <a:latin typeface="Segoe UI"/>
            </a:endParaRPr>
          </a:p>
          <a:p>
            <a:endParaRPr lang="en-IN" sz="1400" dirty="0"/>
          </a:p>
        </p:txBody>
      </p:sp>
      <p:pic>
        <p:nvPicPr>
          <p:cNvPr id="1026" name="Picture 2" descr="azure resource groups explained">
            <a:extLst>
              <a:ext uri="{FF2B5EF4-FFF2-40B4-BE49-F238E27FC236}">
                <a16:creationId xmlns:a16="http://schemas.microsoft.com/office/drawing/2014/main" id="{61AE3BB6-A3CC-0F07-E4C6-90A7711C4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49278"/>
            <a:ext cx="37719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management groups and subscriptions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Subscriptions</a:t>
            </a:r>
          </a:p>
          <a:p>
            <a:r>
              <a:rPr lang="en-US" sz="1800" dirty="0">
                <a:latin typeface="Segoe UI" panose="020B0502040204020203" pitchFamily="34" charset="0"/>
                <a:cs typeface="Segoe UI" panose="020B0502040204020203" pitchFamily="34" charset="0"/>
              </a:rPr>
              <a:t>A subscription sits under a management group. It associates user accounts and the resources that were created by those user accounts. Each subscription has limits or quotas on the amount of resources you can create and use. Organizations can use subscriptions to manage costs and the resources that are created by users, teams, or projects.</a:t>
            </a:r>
          </a:p>
          <a:p>
            <a:r>
              <a:rPr lang="en-US" sz="1800" b="1" dirty="0">
                <a:latin typeface="Segoe UI" panose="020B0502040204020203" pitchFamily="34" charset="0"/>
                <a:cs typeface="Segoe UI" panose="020B0502040204020203" pitchFamily="34" charset="0"/>
              </a:rPr>
              <a:t>Resource groups</a:t>
            </a:r>
          </a:p>
          <a:p>
            <a:r>
              <a:rPr lang="en-US" sz="1800" dirty="0">
                <a:latin typeface="Segoe UI" panose="020B0502040204020203" pitchFamily="34" charset="0"/>
                <a:cs typeface="Segoe UI" panose="020B0502040204020203" pitchFamily="34" charset="0"/>
              </a:rPr>
              <a:t>A resource group, as the name implies, is a group of related azure resources. It is basically a logical container into which Azure resources like web apps, databases, and storage accounts are deployed and managed. We discussed resource groups in detail in Parts 5 and 6 of this azure tutorial.</a:t>
            </a:r>
          </a:p>
          <a:p>
            <a:r>
              <a:rPr lang="en-US" sz="1800" b="1" dirty="0">
                <a:latin typeface="Segoe UI" panose="020B0502040204020203" pitchFamily="34" charset="0"/>
                <a:cs typeface="Segoe UI" panose="020B0502040204020203" pitchFamily="34" charset="0"/>
              </a:rPr>
              <a:t>Resources</a:t>
            </a:r>
          </a:p>
          <a:p>
            <a:r>
              <a:rPr lang="en-US" sz="1800" dirty="0">
                <a:latin typeface="Segoe UI" panose="020B0502040204020203" pitchFamily="34" charset="0"/>
                <a:cs typeface="Segoe UI" panose="020B0502040204020203" pitchFamily="34" charset="0"/>
              </a:rPr>
              <a:t>An azure resource is any service instance that you create. For example, virtual machine, Azure </a:t>
            </a:r>
            <a:r>
              <a:rPr lang="en-US" sz="1800" dirty="0" err="1">
                <a:latin typeface="Segoe UI" panose="020B0502040204020203" pitchFamily="34" charset="0"/>
                <a:cs typeface="Segoe UI" panose="020B0502040204020203" pitchFamily="34" charset="0"/>
              </a:rPr>
              <a:t>sql</a:t>
            </a:r>
            <a:r>
              <a:rPr lang="en-US" sz="1800" dirty="0">
                <a:latin typeface="Segoe UI" panose="020B0502040204020203" pitchFamily="34" charset="0"/>
                <a:cs typeface="Segoe UI" panose="020B0502040204020203" pitchFamily="34" charset="0"/>
              </a:rPr>
              <a:t> database, storage account etc.</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516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Azure-Resources and Resource Groups </a:t>
            </a:r>
          </a:p>
        </p:txBody>
      </p:sp>
      <p:sp>
        <p:nvSpPr>
          <p:cNvPr id="5" name="Content Placeholder 4"/>
          <p:cNvSpPr>
            <a:spLocks noGrp="1"/>
          </p:cNvSpPr>
          <p:nvPr>
            <p:ph sz="quarter" idx="1"/>
          </p:nvPr>
        </p:nvSpPr>
        <p:spPr/>
        <p:txBody>
          <a:bodyPr>
            <a:normAutofit/>
          </a:bodyPr>
          <a:lstStyle/>
          <a:p>
            <a:r>
              <a:rPr lang="en-US" sz="1800" b="0" i="0" dirty="0">
                <a:solidFill>
                  <a:srgbClr val="333333"/>
                </a:solidFill>
                <a:effectLst/>
                <a:latin typeface="Segoe UI" panose="020B0502040204020203" pitchFamily="34" charset="0"/>
                <a:cs typeface="Segoe UI" panose="020B0502040204020203" pitchFamily="34" charset="0"/>
              </a:rPr>
              <a:t>What is an Azure Resource Group</a:t>
            </a:r>
          </a:p>
          <a:p>
            <a:r>
              <a:rPr lang="en-US" sz="1800" dirty="0">
                <a:latin typeface="Segoe UI" panose="020B0502040204020203" pitchFamily="34" charset="0"/>
                <a:cs typeface="Segoe UI" panose="020B0502040204020203" pitchFamily="34" charset="0"/>
              </a:rPr>
              <a:t>A Resource Group is a group of azure resources like virtual machines, app services, storage accounts, SQL databases etc. </a:t>
            </a:r>
          </a:p>
          <a:p>
            <a:r>
              <a:rPr lang="en-US" sz="1800" dirty="0">
                <a:latin typeface="Segoe UI" panose="020B0502040204020203" pitchFamily="34" charset="0"/>
                <a:cs typeface="Segoe UI" panose="020B0502040204020203" pitchFamily="34" charset="0"/>
              </a:rPr>
              <a:t>It's a logical container for grouping related azure resources.</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 first step of using Microsoft Azure is creating a resource group.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 resource group is a container that holds related resources for  u r Azure solution/Project.</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 resource group includes all those resources that need to be managed as a group.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71717"/>
                </a:solidFill>
                <a:effectLst/>
                <a:latin typeface="Segoe UI" panose="020B0502040204020203" pitchFamily="34" charset="0"/>
                <a:ea typeface="Times New Roman" panose="02020603050405020304" pitchFamily="18" charset="0"/>
              </a:rPr>
              <a:t>Generally, add resources that share the same lifecycle to the same resource group so you can easily deploy, update, and delete them as a group.</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222222"/>
                </a:solidFill>
                <a:effectLst/>
                <a:latin typeface="Segoe UI" panose="020B0502040204020203" pitchFamily="34" charset="0"/>
                <a:ea typeface="Times New Roman" panose="02020603050405020304" pitchFamily="18" charset="0"/>
              </a:rPr>
              <a:t>We can create a resource group in Azure either through a portal provided by Azure or through Azure Cloud Shell.</a:t>
            </a:r>
            <a:endParaRPr lang="en-US" sz="1800" dirty="0">
              <a:effectLst/>
              <a:latin typeface="Times New Roman" panose="02020603050405020304" pitchFamily="18" charset="0"/>
              <a:ea typeface="Times New Roman" panose="02020603050405020304" pitchFamily="18" charset="0"/>
            </a:endParaRPr>
          </a:p>
          <a:p>
            <a:endPar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082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Azure-Resources and Resource Groups </a:t>
            </a:r>
          </a:p>
        </p:txBody>
      </p:sp>
      <p:sp>
        <p:nvSpPr>
          <p:cNvPr id="5" name="Content Placeholder 4"/>
          <p:cNvSpPr>
            <a:spLocks noGrp="1"/>
          </p:cNvSpPr>
          <p:nvPr>
            <p:ph sz="quarter" idx="1"/>
          </p:nvPr>
        </p:nvSpPr>
        <p:spPr/>
        <p:txBody>
          <a:bodyPr>
            <a:normAutofit fontScale="92500" lnSpcReduction="10000"/>
          </a:bodyPr>
          <a:lstStyle/>
          <a:p>
            <a:r>
              <a:rPr lang="en-US" sz="1800" b="0" i="0" dirty="0">
                <a:solidFill>
                  <a:srgbClr val="333333"/>
                </a:solidFill>
                <a:effectLst/>
                <a:latin typeface="Segoe UI" panose="020B0502040204020203" pitchFamily="34" charset="0"/>
                <a:cs typeface="Segoe UI" panose="020B0502040204020203" pitchFamily="34" charset="0"/>
              </a:rPr>
              <a:t>Azure Resource Group Example</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Let's say we are developing a web application. let's just assume we need the following 3 azure resources.</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Virtual Machine - To host and run our web application</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Storage Account - To store images, videos and other resources that our web application needs</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SQL database - To store our application data</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Let's say for this example sake we have the following environments. Most organisations have these deployment environments.</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Development</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Testing</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Staging</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Preproduction</a:t>
            </a:r>
          </a:p>
          <a:p>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Production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869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Azure-Resources and Resource Groups </a:t>
            </a:r>
          </a:p>
        </p:txBody>
      </p:sp>
      <p:sp>
        <p:nvSpPr>
          <p:cNvPr id="5" name="Content Placeholder 4"/>
          <p:cNvSpPr>
            <a:spLocks noGrp="1"/>
          </p:cNvSpPr>
          <p:nvPr>
            <p:ph sz="quarter" idx="1"/>
          </p:nvPr>
        </p:nvSpPr>
        <p:spPr/>
        <p:txBody>
          <a:bodyPr>
            <a:normAutofit/>
          </a:bodyPr>
          <a:lstStyle/>
          <a:p>
            <a:r>
              <a:rPr lang="en-US" sz="1800" b="0" i="0" dirty="0">
                <a:solidFill>
                  <a:srgbClr val="333333"/>
                </a:solidFill>
                <a:effectLst/>
                <a:latin typeface="Segoe UI" panose="020B0502040204020203" pitchFamily="34" charset="0"/>
                <a:cs typeface="Segoe UI" panose="020B0502040204020203" pitchFamily="34" charset="0"/>
              </a:rPr>
              <a:t>Let's say our web application name is abc.com. We might create the following 4 resource groups, one for each environment. </a:t>
            </a:r>
          </a:p>
          <a:p>
            <a:r>
              <a:rPr lang="en-US" sz="1800" b="0" i="0" dirty="0" err="1">
                <a:solidFill>
                  <a:srgbClr val="333333"/>
                </a:solidFill>
                <a:effectLst/>
                <a:latin typeface="Segoe UI" panose="020B0502040204020203" pitchFamily="34" charset="0"/>
                <a:cs typeface="Segoe UI" panose="020B0502040204020203" pitchFamily="34" charset="0"/>
              </a:rPr>
              <a:t>rg</a:t>
            </a:r>
            <a:r>
              <a:rPr lang="en-US" sz="1800" b="0" i="0" dirty="0">
                <a:solidFill>
                  <a:srgbClr val="333333"/>
                </a:solidFill>
                <a:effectLst/>
                <a:latin typeface="Segoe UI" panose="020B0502040204020203" pitchFamily="34" charset="0"/>
                <a:cs typeface="Segoe UI" panose="020B0502040204020203" pitchFamily="34" charset="0"/>
              </a:rPr>
              <a:t>-</a:t>
            </a:r>
            <a:r>
              <a:rPr lang="en-US" sz="1800" b="0" i="0" dirty="0" err="1">
                <a:solidFill>
                  <a:srgbClr val="333333"/>
                </a:solidFill>
                <a:effectLst/>
                <a:latin typeface="Segoe UI" panose="020B0502040204020203" pitchFamily="34" charset="0"/>
                <a:cs typeface="Segoe UI" panose="020B0502040204020203" pitchFamily="34" charset="0"/>
              </a:rPr>
              <a:t>abc</a:t>
            </a:r>
            <a:r>
              <a:rPr lang="en-US" sz="1800" b="0" i="0" dirty="0">
                <a:solidFill>
                  <a:srgbClr val="333333"/>
                </a:solidFill>
                <a:effectLst/>
                <a:latin typeface="Segoe UI" panose="020B0502040204020203" pitchFamily="34" charset="0"/>
                <a:cs typeface="Segoe UI" panose="020B0502040204020203" pitchFamily="34" charset="0"/>
              </a:rPr>
              <a:t>-development</a:t>
            </a:r>
          </a:p>
          <a:p>
            <a:r>
              <a:rPr lang="en-US" sz="1800" b="0" i="0" dirty="0" err="1">
                <a:solidFill>
                  <a:srgbClr val="333333"/>
                </a:solidFill>
                <a:effectLst/>
                <a:latin typeface="Segoe UI" panose="020B0502040204020203" pitchFamily="34" charset="0"/>
                <a:cs typeface="Segoe UI" panose="020B0502040204020203" pitchFamily="34" charset="0"/>
              </a:rPr>
              <a:t>rg</a:t>
            </a:r>
            <a:r>
              <a:rPr lang="en-US" sz="1800" b="0" i="0" dirty="0">
                <a:solidFill>
                  <a:srgbClr val="333333"/>
                </a:solidFill>
                <a:effectLst/>
                <a:latin typeface="Segoe UI" panose="020B0502040204020203" pitchFamily="34" charset="0"/>
                <a:cs typeface="Segoe UI" panose="020B0502040204020203" pitchFamily="34" charset="0"/>
              </a:rPr>
              <a:t>-</a:t>
            </a:r>
            <a:r>
              <a:rPr lang="en-US" sz="1800" b="0" i="0" dirty="0" err="1">
                <a:solidFill>
                  <a:srgbClr val="333333"/>
                </a:solidFill>
                <a:effectLst/>
                <a:latin typeface="Segoe UI" panose="020B0502040204020203" pitchFamily="34" charset="0"/>
                <a:cs typeface="Segoe UI" panose="020B0502040204020203" pitchFamily="34" charset="0"/>
              </a:rPr>
              <a:t>abc</a:t>
            </a:r>
            <a:r>
              <a:rPr lang="en-US" sz="1800" b="0" i="0" dirty="0">
                <a:solidFill>
                  <a:srgbClr val="333333"/>
                </a:solidFill>
                <a:effectLst/>
                <a:latin typeface="Segoe UI" panose="020B0502040204020203" pitchFamily="34" charset="0"/>
                <a:cs typeface="Segoe UI" panose="020B0502040204020203" pitchFamily="34" charset="0"/>
              </a:rPr>
              <a:t>-staging</a:t>
            </a:r>
          </a:p>
          <a:p>
            <a:r>
              <a:rPr lang="en-US" sz="1800" b="0" i="0" dirty="0" err="1">
                <a:solidFill>
                  <a:srgbClr val="333333"/>
                </a:solidFill>
                <a:effectLst/>
                <a:latin typeface="Segoe UI" panose="020B0502040204020203" pitchFamily="34" charset="0"/>
                <a:cs typeface="Segoe UI" panose="020B0502040204020203" pitchFamily="34" charset="0"/>
              </a:rPr>
              <a:t>rg</a:t>
            </a:r>
            <a:r>
              <a:rPr lang="en-US" sz="1800" b="0" i="0" dirty="0">
                <a:solidFill>
                  <a:srgbClr val="333333"/>
                </a:solidFill>
                <a:effectLst/>
                <a:latin typeface="Segoe UI" panose="020B0502040204020203" pitchFamily="34" charset="0"/>
                <a:cs typeface="Segoe UI" panose="020B0502040204020203" pitchFamily="34" charset="0"/>
              </a:rPr>
              <a:t>-</a:t>
            </a:r>
            <a:r>
              <a:rPr lang="en-US" sz="1800" b="0" i="0" dirty="0" err="1">
                <a:solidFill>
                  <a:srgbClr val="333333"/>
                </a:solidFill>
                <a:effectLst/>
                <a:latin typeface="Segoe UI" panose="020B0502040204020203" pitchFamily="34" charset="0"/>
                <a:cs typeface="Segoe UI" panose="020B0502040204020203" pitchFamily="34" charset="0"/>
              </a:rPr>
              <a:t>abc</a:t>
            </a:r>
            <a:r>
              <a:rPr lang="en-US" sz="1800" b="0" i="0" dirty="0">
                <a:solidFill>
                  <a:srgbClr val="333333"/>
                </a:solidFill>
                <a:effectLst/>
                <a:latin typeface="Segoe UI" panose="020B0502040204020203" pitchFamily="34" charset="0"/>
                <a:cs typeface="Segoe UI" panose="020B0502040204020203" pitchFamily="34" charset="0"/>
              </a:rPr>
              <a:t>-preproduction</a:t>
            </a:r>
          </a:p>
          <a:p>
            <a:r>
              <a:rPr lang="en-US" sz="1800" b="0" i="0" dirty="0" err="1">
                <a:solidFill>
                  <a:srgbClr val="333333"/>
                </a:solidFill>
                <a:effectLst/>
                <a:latin typeface="Segoe UI" panose="020B0502040204020203" pitchFamily="34" charset="0"/>
                <a:cs typeface="Segoe UI" panose="020B0502040204020203" pitchFamily="34" charset="0"/>
              </a:rPr>
              <a:t>rg</a:t>
            </a:r>
            <a:r>
              <a:rPr lang="en-US" sz="1800" b="0" i="0" dirty="0">
                <a:solidFill>
                  <a:srgbClr val="333333"/>
                </a:solidFill>
                <a:effectLst/>
                <a:latin typeface="Segoe UI" panose="020B0502040204020203" pitchFamily="34" charset="0"/>
                <a:cs typeface="Segoe UI" panose="020B0502040204020203" pitchFamily="34" charset="0"/>
              </a:rPr>
              <a:t>-</a:t>
            </a:r>
            <a:r>
              <a:rPr lang="en-US" sz="1800" b="0" i="0" dirty="0" err="1">
                <a:solidFill>
                  <a:srgbClr val="333333"/>
                </a:solidFill>
                <a:effectLst/>
                <a:latin typeface="Segoe UI" panose="020B0502040204020203" pitchFamily="34" charset="0"/>
                <a:cs typeface="Segoe UI" panose="020B0502040204020203" pitchFamily="34" charset="0"/>
              </a:rPr>
              <a:t>abc</a:t>
            </a:r>
            <a:r>
              <a:rPr lang="en-US" sz="1800" b="0" i="0" dirty="0">
                <a:solidFill>
                  <a:srgbClr val="333333"/>
                </a:solidFill>
                <a:effectLst/>
                <a:latin typeface="Segoe UI" panose="020B0502040204020203" pitchFamily="34" charset="0"/>
                <a:cs typeface="Segoe UI" panose="020B0502040204020203" pitchFamily="34" charset="0"/>
              </a:rPr>
              <a:t>-production</a:t>
            </a:r>
          </a:p>
          <a:p>
            <a:r>
              <a:rPr kumimoji="0" lang="en-US" altLang="en-US" sz="1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We have the following naming pattern here. The prefix </a:t>
            </a:r>
            <a:r>
              <a:rPr kumimoji="0" lang="en-US" altLang="en-US" sz="1800" b="0" i="0" u="none" strike="noStrike" cap="none" normalizeH="0" baseline="0" dirty="0" err="1">
                <a:ln>
                  <a:noFill/>
                </a:ln>
                <a:solidFill>
                  <a:srgbClr val="333333"/>
                </a:solidFill>
                <a:effectLst/>
                <a:latin typeface="Segoe UI" panose="020B0502040204020203" pitchFamily="34" charset="0"/>
                <a:cs typeface="Segoe UI" panose="020B0502040204020203" pitchFamily="34" charset="0"/>
              </a:rPr>
              <a:t>rg</a:t>
            </a:r>
            <a:r>
              <a:rPr kumimoji="0" lang="en-US" altLang="en-US" sz="1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 stands for resource group</a:t>
            </a:r>
            <a:r>
              <a:rPr kumimoji="0" lang="en-US" altLang="en-US" sz="1800" b="0" i="0" u="none" strike="noStrike" cap="none" normalizeH="0" baseline="0" dirty="0">
                <a:ln>
                  <a:noFill/>
                </a:ln>
                <a:solidFill>
                  <a:srgbClr val="333333"/>
                </a:solidFill>
                <a:effectLst/>
                <a:latin typeface="PT Serif" panose="020A0603040505020204" pitchFamily="18" charset="0"/>
              </a:rPr>
              <a:t>.</a:t>
            </a:r>
          </a:p>
          <a:p>
            <a:r>
              <a:rPr kumimoji="0" lang="en-US" altLang="en-US" sz="1800" b="0" i="0" u="none" strike="noStrike" cap="none" normalizeH="0" baseline="0" dirty="0" err="1">
                <a:ln>
                  <a:noFill/>
                </a:ln>
                <a:solidFill>
                  <a:srgbClr val="333333"/>
                </a:solidFill>
                <a:effectLst/>
                <a:latin typeface="Segoe UI" panose="020B0502040204020203" pitchFamily="34" charset="0"/>
                <a:cs typeface="Segoe UI" panose="020B0502040204020203" pitchFamily="34" charset="0"/>
              </a:rPr>
              <a:t>rg</a:t>
            </a:r>
            <a:r>
              <a:rPr kumimoji="0" lang="en-US" altLang="en-US" sz="1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-&lt;</a:t>
            </a:r>
            <a:r>
              <a:rPr kumimoji="0" lang="en-US" altLang="en-US" sz="1800" b="0" i="0" u="none" strike="noStrike" cap="none" normalizeH="0" baseline="0" dirty="0" err="1">
                <a:ln>
                  <a:noFill/>
                </a:ln>
                <a:solidFill>
                  <a:srgbClr val="333333"/>
                </a:solidFill>
                <a:effectLst/>
                <a:latin typeface="Segoe UI" panose="020B0502040204020203" pitchFamily="34" charset="0"/>
                <a:cs typeface="Segoe UI" panose="020B0502040204020203" pitchFamily="34" charset="0"/>
              </a:rPr>
              <a:t>applicationName</a:t>
            </a:r>
            <a:r>
              <a:rPr kumimoji="0" lang="en-US" altLang="en-US" sz="1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&gt;-&lt;</a:t>
            </a:r>
            <a:r>
              <a:rPr kumimoji="0" lang="en-US" altLang="en-US" sz="1800" b="0" i="0" u="none" strike="noStrike" cap="none" normalizeH="0" baseline="0" dirty="0" err="1">
                <a:ln>
                  <a:noFill/>
                </a:ln>
                <a:solidFill>
                  <a:srgbClr val="333333"/>
                </a:solidFill>
                <a:effectLst/>
                <a:latin typeface="Segoe UI" panose="020B0502040204020203" pitchFamily="34" charset="0"/>
                <a:cs typeface="Segoe UI" panose="020B0502040204020203" pitchFamily="34" charset="0"/>
              </a:rPr>
              <a:t>deploymentEnvironment</a:t>
            </a:r>
            <a:r>
              <a:rPr kumimoji="0" lang="en-US" altLang="en-US" sz="1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&gt;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 general, resources that share the same deployment lifecycle are grouped, so these resources can be easily provisioned </a:t>
            </a:r>
            <a:r>
              <a:rPr kumimoji="0" lang="en-US" altLang="en-US" sz="18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created, deployed, updated, and deleted as a single unit.</a:t>
            </a:r>
          </a:p>
          <a:p>
            <a:endParaRPr kumimoji="0" lang="en-US" altLang="en-US" sz="1050" b="0" i="0" u="none" strike="noStrike" cap="none" normalizeH="0" baseline="0" dirty="0">
              <a:ln>
                <a:noFill/>
              </a:ln>
              <a:solidFill>
                <a:srgbClr val="333333"/>
              </a:solidFill>
              <a:effectLst/>
              <a:latin typeface="Menlo"/>
            </a:endParaRPr>
          </a:p>
          <a:p>
            <a:endParaRPr lang="en-US" sz="1800" b="0" i="0" dirty="0">
              <a:solidFill>
                <a:srgbClr val="333333"/>
              </a:solidFill>
              <a:effectLst/>
              <a:latin typeface="Segoe UI" panose="020B0502040204020203" pitchFamily="34" charset="0"/>
              <a:cs typeface="Segoe UI" panose="020B0502040204020203"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04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resource groups - </a:t>
            </a:r>
            <a:r>
              <a:rPr lang="en-IN" sz="2400" dirty="0" err="1"/>
              <a:t>Imporantant</a:t>
            </a:r>
            <a:r>
              <a:rPr lang="en-IN" sz="2400" dirty="0"/>
              <a:t> points to remember</a:t>
            </a:r>
          </a:p>
        </p:txBody>
      </p:sp>
      <p:sp>
        <p:nvSpPr>
          <p:cNvPr id="5" name="Content Placeholder 4"/>
          <p:cNvSpPr>
            <a:spLocks noGrp="1"/>
          </p:cNvSpPr>
          <p:nvPr>
            <p:ph sz="quarter" idx="1"/>
          </p:nvPr>
        </p:nvSpPr>
        <p:spPr/>
        <p:txBody>
          <a:bodyPr>
            <a:normAutofit fontScale="92500" lnSpcReduction="20000"/>
          </a:bodyPr>
          <a:lstStyle/>
          <a:p>
            <a:r>
              <a:rPr lang="en-US" sz="1800" b="0" i="0" dirty="0">
                <a:solidFill>
                  <a:srgbClr val="333333"/>
                </a:solidFill>
                <a:effectLst/>
                <a:latin typeface="Segoe UI" panose="020B0502040204020203" pitchFamily="34" charset="0"/>
                <a:cs typeface="Segoe UI" panose="020B0502040204020203" pitchFamily="34" charset="0"/>
              </a:rPr>
              <a:t>An azure resource is any service instance that you create. For example, virtual machine, Azure </a:t>
            </a:r>
            <a:r>
              <a:rPr lang="en-US" sz="1800" b="0" i="0" dirty="0" err="1">
                <a:solidFill>
                  <a:srgbClr val="333333"/>
                </a:solidFill>
                <a:effectLst/>
                <a:latin typeface="Segoe UI" panose="020B0502040204020203" pitchFamily="34" charset="0"/>
                <a:cs typeface="Segoe UI" panose="020B0502040204020203" pitchFamily="34" charset="0"/>
              </a:rPr>
              <a:t>sql</a:t>
            </a:r>
            <a:r>
              <a:rPr lang="en-US" sz="1800" b="0" i="0" dirty="0">
                <a:solidFill>
                  <a:srgbClr val="333333"/>
                </a:solidFill>
                <a:effectLst/>
                <a:latin typeface="Segoe UI" panose="020B0502040204020203" pitchFamily="34" charset="0"/>
                <a:cs typeface="Segoe UI" panose="020B0502040204020203" pitchFamily="34" charset="0"/>
              </a:rPr>
              <a:t> database, storage account etc.</a:t>
            </a:r>
          </a:p>
          <a:p>
            <a:r>
              <a:rPr lang="en-US" sz="1800" b="0" i="0" dirty="0">
                <a:solidFill>
                  <a:srgbClr val="333333"/>
                </a:solidFill>
                <a:effectLst/>
                <a:latin typeface="Segoe UI" panose="020B0502040204020203" pitchFamily="34" charset="0"/>
                <a:cs typeface="Segoe UI" panose="020B0502040204020203" pitchFamily="34" charset="0"/>
              </a:rPr>
              <a:t>A resource group, as the name implies, a group of related azure resources.</a:t>
            </a:r>
          </a:p>
          <a:p>
            <a:r>
              <a:rPr lang="en-US" sz="1800" b="0" i="0" dirty="0">
                <a:solidFill>
                  <a:srgbClr val="333333"/>
                </a:solidFill>
                <a:effectLst/>
                <a:latin typeface="Segoe UI" panose="020B0502040204020203" pitchFamily="34" charset="0"/>
                <a:cs typeface="Segoe UI" panose="020B0502040204020203" pitchFamily="34" charset="0"/>
              </a:rPr>
              <a:t>In general, resources in a resource group share the same life cycle, so they can be easily created, deployed, updated, and deleted as a single unit.</a:t>
            </a:r>
          </a:p>
          <a:p>
            <a:r>
              <a:rPr lang="en-US" sz="1800" b="0" i="0" dirty="0">
                <a:solidFill>
                  <a:srgbClr val="333333"/>
                </a:solidFill>
                <a:effectLst/>
                <a:latin typeface="Segoe UI" panose="020B0502040204020203" pitchFamily="34" charset="0"/>
                <a:cs typeface="Segoe UI" panose="020B0502040204020203" pitchFamily="34" charset="0"/>
              </a:rPr>
              <a:t>When you create a resource group, you specify a region. It is this region where the meta-data about the resource group is stored. </a:t>
            </a:r>
          </a:p>
          <a:p>
            <a:r>
              <a:rPr lang="en-US" sz="1800" b="0" i="0" dirty="0">
                <a:solidFill>
                  <a:srgbClr val="333333"/>
                </a:solidFill>
                <a:effectLst/>
                <a:latin typeface="Segoe UI" panose="020B0502040204020203" pitchFamily="34" charset="0"/>
                <a:cs typeface="Segoe UI" panose="020B0502040204020203" pitchFamily="34" charset="0"/>
              </a:rPr>
              <a:t>However, the resources themselves can be in any azure region. </a:t>
            </a:r>
          </a:p>
          <a:p>
            <a:r>
              <a:rPr lang="en-US" sz="1800" b="0" i="0" dirty="0">
                <a:solidFill>
                  <a:srgbClr val="333333"/>
                </a:solidFill>
                <a:effectLst/>
                <a:latin typeface="Segoe UI" panose="020B0502040204020203" pitchFamily="34" charset="0"/>
                <a:cs typeface="Segoe UI" panose="020B0502040204020203" pitchFamily="34" charset="0"/>
              </a:rPr>
              <a:t>Resources in one resource group can interact with resources in other resource groups.</a:t>
            </a:r>
          </a:p>
          <a:p>
            <a:r>
              <a:rPr lang="en-US" sz="1800" b="0" i="0" dirty="0">
                <a:solidFill>
                  <a:srgbClr val="333333"/>
                </a:solidFill>
                <a:effectLst/>
                <a:latin typeface="Segoe UI" panose="020B0502040204020203" pitchFamily="34" charset="0"/>
                <a:cs typeface="Segoe UI" panose="020B0502040204020203" pitchFamily="34" charset="0"/>
              </a:rPr>
              <a:t>Each resource must be in one and only one resource group. You cannot have a resource in more than 1 resource group at the </a:t>
            </a:r>
            <a:r>
              <a:rPr lang="en-US" sz="1800" b="0" i="0" dirty="0" err="1">
                <a:solidFill>
                  <a:srgbClr val="333333"/>
                </a:solidFill>
                <a:effectLst/>
                <a:latin typeface="Segoe UI" panose="020B0502040204020203" pitchFamily="34" charset="0"/>
                <a:cs typeface="Segoe UI" panose="020B0502040204020203" pitchFamily="34" charset="0"/>
              </a:rPr>
              <a:t>sametime</a:t>
            </a:r>
            <a:r>
              <a:rPr lang="en-US" sz="1800" b="0" i="0" dirty="0">
                <a:solidFill>
                  <a:srgbClr val="333333"/>
                </a:solidFill>
                <a:effectLst/>
                <a:latin typeface="Segoe UI" panose="020B0502040204020203" pitchFamily="34" charset="0"/>
                <a:cs typeface="Segoe UI" panose="020B0502040204020203" pitchFamily="34" charset="0"/>
              </a:rPr>
              <a:t>.</a:t>
            </a:r>
          </a:p>
          <a:p>
            <a:r>
              <a:rPr lang="en-US" sz="1800" b="0" i="0" dirty="0">
                <a:solidFill>
                  <a:srgbClr val="333333"/>
                </a:solidFill>
                <a:effectLst/>
                <a:latin typeface="Segoe UI" panose="020B0502040204020203" pitchFamily="34" charset="0"/>
                <a:cs typeface="Segoe UI" panose="020B0502040204020203" pitchFamily="34" charset="0"/>
              </a:rPr>
              <a:t>You can move a resource from one resource group to another.</a:t>
            </a:r>
          </a:p>
          <a:p>
            <a:r>
              <a:rPr lang="en-US" sz="1800" b="0" i="0" dirty="0">
                <a:solidFill>
                  <a:srgbClr val="333333"/>
                </a:solidFill>
                <a:effectLst/>
                <a:latin typeface="Segoe UI" panose="020B0502040204020203" pitchFamily="34" charset="0"/>
                <a:cs typeface="Segoe UI" panose="020B0502040204020203" pitchFamily="34" charset="0"/>
              </a:rPr>
              <a:t>You can add or remove a resource from a resource group at any time.</a:t>
            </a:r>
          </a:p>
          <a:p>
            <a:r>
              <a:rPr lang="en-US" sz="1800" b="0" i="0" dirty="0">
                <a:solidFill>
                  <a:srgbClr val="333333"/>
                </a:solidFill>
                <a:effectLst/>
                <a:latin typeface="Segoe UI" panose="020B0502040204020203" pitchFamily="34" charset="0"/>
                <a:cs typeface="Segoe UI" panose="020B0502040204020203" pitchFamily="34" charset="0"/>
              </a:rPr>
              <a:t>You can group resources any way you want. Anyway that makes sense to your </a:t>
            </a:r>
            <a:r>
              <a:rPr lang="en-US" sz="1800" b="0" i="0" dirty="0" err="1">
                <a:solidFill>
                  <a:srgbClr val="333333"/>
                </a:solidFill>
                <a:effectLst/>
                <a:latin typeface="Segoe UI" panose="020B0502040204020203" pitchFamily="34" charset="0"/>
                <a:cs typeface="Segoe UI" panose="020B0502040204020203" pitchFamily="34" charset="0"/>
              </a:rPr>
              <a:t>oragnisation</a:t>
            </a:r>
            <a:r>
              <a:rPr lang="en-US" sz="1800" b="0" i="0" dirty="0">
                <a:solidFill>
                  <a:srgbClr val="333333"/>
                </a:solidFill>
                <a:effectLst/>
                <a:latin typeface="Segoe UI" panose="020B0502040204020203" pitchFamily="34" charset="0"/>
                <a:cs typeface="Segoe UI" panose="020B0502040204020203" pitchFamily="34" charset="0"/>
              </a:rPr>
              <a:t> really - By department, By country, By application, By resource type or a combination of these.</a:t>
            </a:r>
            <a:endParaRPr kumimoji="0" lang="en-US" altLang="en-US" sz="1050" b="0" i="0" u="none" strike="noStrike" cap="none" normalizeH="0" baseline="0" dirty="0">
              <a:ln>
                <a:noFill/>
              </a:ln>
              <a:solidFill>
                <a:srgbClr val="333333"/>
              </a:solidFill>
              <a:effectLst/>
              <a:latin typeface="Menlo"/>
            </a:endParaRPr>
          </a:p>
          <a:p>
            <a:endParaRPr lang="en-US" sz="1800" b="0" i="0" dirty="0">
              <a:solidFill>
                <a:srgbClr val="333333"/>
              </a:solidFill>
              <a:effectLst/>
              <a:latin typeface="Segoe UI" panose="020B0502040204020203" pitchFamily="34" charset="0"/>
              <a:cs typeface="Segoe UI" panose="020B0502040204020203"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57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Azure Resource Groups</a:t>
            </a:r>
            <a:endParaRPr lang="en-IN" sz="2400" dirty="0"/>
          </a:p>
        </p:txBody>
      </p:sp>
      <p:sp>
        <p:nvSpPr>
          <p:cNvPr id="5" name="Content Placeholder 4"/>
          <p:cNvSpPr>
            <a:spLocks noGrp="1"/>
          </p:cNvSpPr>
          <p:nvPr>
            <p:ph sz="quarter" idx="1"/>
          </p:nvPr>
        </p:nvSpPr>
        <p:spPr/>
        <p:txBody>
          <a:bodyPr>
            <a:normAutofit/>
          </a:bodyPr>
          <a:lstStyle/>
          <a:p>
            <a:r>
              <a:rPr lang="en-US" sz="1800" b="0" i="0" dirty="0">
                <a:solidFill>
                  <a:srgbClr val="333333"/>
                </a:solidFill>
                <a:effectLst/>
                <a:latin typeface="Segoe UI" panose="020B0502040204020203" pitchFamily="34" charset="0"/>
                <a:cs typeface="Segoe UI" panose="020B0502040204020203" pitchFamily="34" charset="0"/>
              </a:rPr>
              <a:t>Administration is much easier</a:t>
            </a:r>
          </a:p>
          <a:p>
            <a:r>
              <a:rPr lang="en-US" sz="1800" dirty="0">
                <a:solidFill>
                  <a:srgbClr val="333333"/>
                </a:solidFill>
                <a:latin typeface="Segoe UI" panose="020B0502040204020203" pitchFamily="34" charset="0"/>
                <a:cs typeface="Segoe UI" panose="020B0502040204020203" pitchFamily="34" charset="0"/>
              </a:rPr>
              <a:t>Cost management is easier</a:t>
            </a:r>
          </a:p>
          <a:p>
            <a:r>
              <a:rPr lang="en-US" sz="1800" b="0" i="0" dirty="0">
                <a:solidFill>
                  <a:srgbClr val="333333"/>
                </a:solidFill>
                <a:effectLst/>
                <a:latin typeface="Segoe UI" panose="020B0502040204020203" pitchFamily="34" charset="0"/>
                <a:cs typeface="Segoe UI" panose="020B0502040204020203" pitchFamily="34" charset="0"/>
              </a:rPr>
              <a:t>Role-based access control (RBAC)</a:t>
            </a:r>
          </a:p>
          <a:p>
            <a:r>
              <a:rPr lang="en-US" sz="1800" dirty="0">
                <a:latin typeface="Calibri" panose="020F0502020204030204" pitchFamily="34" charset="0"/>
                <a:ea typeface="Calibri" panose="020F0502020204030204" pitchFamily="34" charset="0"/>
                <a:cs typeface="Times New Roman" panose="02020603050405020304" pitchFamily="18" charset="0"/>
                <a:hlinkClick r:id="rId2" action="ppaction://hlinkfile"/>
              </a:rPr>
              <a:t>Create resource group step by step</a:t>
            </a:r>
            <a:r>
              <a:rPr lang="en-US" sz="1800" dirty="0">
                <a:latin typeface="Calibri" panose="020F0502020204030204" pitchFamily="34" charset="0"/>
                <a:ea typeface="Calibri" panose="020F0502020204030204" pitchFamily="34" charset="0"/>
                <a:cs typeface="Times New Roman" panose="02020603050405020304" pitchFamily="18" charset="0"/>
              </a:rPr>
              <a:t>(click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771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management groups and subscriptions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If there are only a few subscriptions in your organisation, then it's relatively simple to manage them independently.</a:t>
            </a:r>
          </a:p>
          <a:p>
            <a:r>
              <a:rPr lang="en-US" sz="1800" dirty="0">
                <a:latin typeface="Segoe UI" panose="020B0502040204020203" pitchFamily="34" charset="0"/>
                <a:cs typeface="Segoe UI" panose="020B0502040204020203" pitchFamily="34" charset="0"/>
              </a:rPr>
              <a:t>However, in an organisation there are usually many employees and may be, many applications.</a:t>
            </a:r>
          </a:p>
          <a:p>
            <a:r>
              <a:rPr lang="en-US" sz="1800" dirty="0">
                <a:latin typeface="Segoe UI" panose="020B0502040204020203" pitchFamily="34" charset="0"/>
                <a:cs typeface="Segoe UI" panose="020B0502040204020203" pitchFamily="34" charset="0"/>
              </a:rPr>
              <a:t>If all these employees are provided azure subscriptions and if they start creating azure resources at will, it may soon become difficult to control, manage and track who is creating what and eventually the costs may go out of control.</a:t>
            </a:r>
          </a:p>
          <a:p>
            <a:r>
              <a:rPr lang="en-US" sz="1800" dirty="0">
                <a:latin typeface="Segoe UI" panose="020B0502040204020203" pitchFamily="34" charset="0"/>
                <a:cs typeface="Segoe UI" panose="020B0502040204020203" pitchFamily="34" charset="0"/>
              </a:rPr>
              <a:t> So, Azure has four levels of management-scope to organize, secure, manage and track the costs.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924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management groups and subscriptions</a:t>
            </a:r>
            <a:endParaRPr lang="en-IN" sz="2400" dirty="0"/>
          </a:p>
        </p:txBody>
      </p:sp>
      <p:pic>
        <p:nvPicPr>
          <p:cNvPr id="1026" name="Picture 2" descr="azure management scopes">
            <a:extLst>
              <a:ext uri="{FF2B5EF4-FFF2-40B4-BE49-F238E27FC236}">
                <a16:creationId xmlns:a16="http://schemas.microsoft.com/office/drawing/2014/main" id="{FD45BEE3-5B34-0CA4-8C67-DA28CD53497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867400" cy="380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131952-0FA9-1691-8543-371D4CB3181B}"/>
              </a:ext>
            </a:extLst>
          </p:cNvPr>
          <p:cNvSpPr txBox="1"/>
          <p:nvPr/>
        </p:nvSpPr>
        <p:spPr>
          <a:xfrm>
            <a:off x="612648" y="1600200"/>
            <a:ext cx="8302752" cy="646331"/>
          </a:xfrm>
          <a:prstGeom prst="rect">
            <a:avLst/>
          </a:prstGeom>
          <a:noFill/>
        </p:spPr>
        <p:txBody>
          <a:bodyPr wrap="square">
            <a:spAutoFit/>
          </a:bodyPr>
          <a:lstStyle/>
          <a:p>
            <a:r>
              <a:rPr lang="en-US" b="0" i="0" dirty="0">
                <a:solidFill>
                  <a:srgbClr val="333333"/>
                </a:solidFill>
                <a:effectLst/>
                <a:latin typeface="PT Serif" panose="020A0603040505020204" pitchFamily="18" charset="0"/>
              </a:rPr>
              <a:t>The following image from MSDN shows the four levels of management-scope and the relationship between them.</a:t>
            </a:r>
            <a:endParaRPr lang="en-US" dirty="0"/>
          </a:p>
        </p:txBody>
      </p:sp>
    </p:spTree>
    <p:extLst>
      <p:ext uri="{BB962C8B-B14F-4D97-AF65-F5344CB8AC3E}">
        <p14:creationId xmlns:p14="http://schemas.microsoft.com/office/powerpoint/2010/main" val="71034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management groups and subscriptions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Management groups</a:t>
            </a:r>
          </a:p>
          <a:p>
            <a:r>
              <a:rPr lang="en-US" sz="1800" dirty="0">
                <a:latin typeface="Segoe UI" panose="020B0502040204020203" pitchFamily="34" charset="0"/>
                <a:cs typeface="Segoe UI" panose="020B0502040204020203" pitchFamily="34" charset="0"/>
              </a:rPr>
              <a:t>Management group is at the top of the hierarchy. All subscriptions in a management group automatically inherit the conditions or settings specified at the management group level. So, a management group is like a container for all your subscriptions. Just like how there can be multiple subscriptions, there can also be multiple management groups in an organisation.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42501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13999</TotalTime>
  <Words>974</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Menlo</vt:lpstr>
      <vt:lpstr>PT Serif</vt:lpstr>
      <vt:lpstr>Segoe UI</vt:lpstr>
      <vt:lpstr>Times New Roman</vt:lpstr>
      <vt:lpstr>Tw Cen MT</vt:lpstr>
      <vt:lpstr>Wingdings</vt:lpstr>
      <vt:lpstr>Wingdings 2</vt:lpstr>
      <vt:lpstr>Median</vt:lpstr>
      <vt:lpstr>Azure-Resources and Resource Groups </vt:lpstr>
      <vt:lpstr>Azure-Resources and Resource Groups </vt:lpstr>
      <vt:lpstr>Azure-Resources and Resource Groups </vt:lpstr>
      <vt:lpstr>Azure-Resources and Resource Groups </vt:lpstr>
      <vt:lpstr>Azure resource groups - Imporantant points to remember</vt:lpstr>
      <vt:lpstr>Benefits of Azure Resource Groups</vt:lpstr>
      <vt:lpstr>Azure management groups and subscriptions</vt:lpstr>
      <vt:lpstr>Azure management groups and subscriptions</vt:lpstr>
      <vt:lpstr>Azure management groups and subscriptions</vt:lpstr>
      <vt:lpstr>Azure management groups and subscriptions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120</cp:revision>
  <dcterms:created xsi:type="dcterms:W3CDTF">2006-08-16T00:00:00Z</dcterms:created>
  <dcterms:modified xsi:type="dcterms:W3CDTF">2023-04-13T06:29:56Z</dcterms:modified>
</cp:coreProperties>
</file>