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08" r:id="rId3"/>
    <p:sldId id="317" r:id="rId4"/>
    <p:sldId id="318" r:id="rId5"/>
    <p:sldId id="319" r:id="rId6"/>
    <p:sldId id="320" r:id="rId7"/>
    <p:sldId id="316" r:id="rId8"/>
    <p:sldId id="309" r:id="rId9"/>
    <p:sldId id="310" r:id="rId10"/>
    <p:sldId id="321" r:id="rId11"/>
    <p:sldId id="322" r:id="rId12"/>
    <p:sldId id="314" r:id="rId13"/>
    <p:sldId id="313" r:id="rId14"/>
    <p:sldId id="315" r:id="rId15"/>
    <p:sldId id="324" r:id="rId16"/>
    <p:sldId id="312" r:id="rId17"/>
    <p:sldId id="323" r:id="rId18"/>
    <p:sldId id="311" r:id="rId19"/>
    <p:sldId id="325" r:id="rId20"/>
    <p:sldId id="326" r:id="rId21"/>
    <p:sldId id="327"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57F59-CCEC-4524-B60A-C3A06C32B4F1}"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FC628-B39D-478C-906F-1B6D9682B658}" type="slidenum">
              <a:rPr lang="en-US" smtClean="0"/>
              <a:t>‹#›</a:t>
            </a:fld>
            <a:endParaRPr lang="en-US"/>
          </a:p>
        </p:txBody>
      </p:sp>
    </p:spTree>
    <p:extLst>
      <p:ext uri="{BB962C8B-B14F-4D97-AF65-F5344CB8AC3E}">
        <p14:creationId xmlns:p14="http://schemas.microsoft.com/office/powerpoint/2010/main" val="181105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7FC628-B39D-478C-906F-1B6D9682B658}" type="slidenum">
              <a:rPr lang="en-US" smtClean="0"/>
              <a:t>11</a:t>
            </a:fld>
            <a:endParaRPr lang="en-US"/>
          </a:p>
        </p:txBody>
      </p:sp>
    </p:spTree>
    <p:extLst>
      <p:ext uri="{BB962C8B-B14F-4D97-AF65-F5344CB8AC3E}">
        <p14:creationId xmlns:p14="http://schemas.microsoft.com/office/powerpoint/2010/main" val="329571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7FC628-B39D-478C-906F-1B6D9682B658}" type="slidenum">
              <a:rPr lang="en-US" smtClean="0"/>
              <a:t>12</a:t>
            </a:fld>
            <a:endParaRPr lang="en-US"/>
          </a:p>
        </p:txBody>
      </p:sp>
    </p:spTree>
    <p:extLst>
      <p:ext uri="{BB962C8B-B14F-4D97-AF65-F5344CB8AC3E}">
        <p14:creationId xmlns:p14="http://schemas.microsoft.com/office/powerpoint/2010/main" val="403305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7FC628-B39D-478C-906F-1B6D9682B658}" type="slidenum">
              <a:rPr lang="en-US" smtClean="0"/>
              <a:t>13</a:t>
            </a:fld>
            <a:endParaRPr lang="en-US"/>
          </a:p>
        </p:txBody>
      </p:sp>
    </p:spTree>
    <p:extLst>
      <p:ext uri="{BB962C8B-B14F-4D97-AF65-F5344CB8AC3E}">
        <p14:creationId xmlns:p14="http://schemas.microsoft.com/office/powerpoint/2010/main" val="415345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7FC628-B39D-478C-906F-1B6D9682B658}" type="slidenum">
              <a:rPr lang="en-US" smtClean="0"/>
              <a:t>16</a:t>
            </a:fld>
            <a:endParaRPr lang="en-US"/>
          </a:p>
        </p:txBody>
      </p:sp>
    </p:spTree>
    <p:extLst>
      <p:ext uri="{BB962C8B-B14F-4D97-AF65-F5344CB8AC3E}">
        <p14:creationId xmlns:p14="http://schemas.microsoft.com/office/powerpoint/2010/main" val="150488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4/19/2023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4/19/2023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4/19/2023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4/19/2023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4/19/2023</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4/19/2023</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4/19/2023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is virtualization?</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fontScale="92500" lnSpcReduction="10000"/>
          </a:bodyPr>
          <a:lstStyle/>
          <a:p>
            <a:r>
              <a:rPr lang="en-US" sz="1800" dirty="0">
                <a:latin typeface="Segoe UI" panose="020B0502040204020203" pitchFamily="34" charset="0"/>
                <a:cs typeface="Segoe UI" panose="020B0502040204020203" pitchFamily="34" charset="0"/>
              </a:rPr>
              <a:t>Virtualization is a process that allows a computer to share its hardware resources with multiple digitally separated environments. </a:t>
            </a:r>
          </a:p>
          <a:p>
            <a:r>
              <a:rPr lang="en-US" sz="1800" dirty="0">
                <a:latin typeface="Segoe UI" panose="020B0502040204020203" pitchFamily="34" charset="0"/>
                <a:cs typeface="Segoe UI" panose="020B0502040204020203" pitchFamily="34" charset="0"/>
              </a:rPr>
              <a:t>Each virtualized environment runs within its allocated resources, such as memory, processing power, and storage. </a:t>
            </a:r>
          </a:p>
          <a:p>
            <a:r>
              <a:rPr lang="en-US" sz="1800" dirty="0">
                <a:latin typeface="Segoe UI" panose="020B0502040204020203" pitchFamily="34" charset="0"/>
                <a:cs typeface="Segoe UI" panose="020B0502040204020203" pitchFamily="34" charset="0"/>
              </a:rPr>
              <a:t>With virtualization, organizations can switch between different operating systems on the same server without rebooting. </a:t>
            </a:r>
          </a:p>
          <a:p>
            <a:r>
              <a:rPr lang="en-US" sz="1800" dirty="0">
                <a:latin typeface="Segoe UI" panose="020B0502040204020203" pitchFamily="34" charset="0"/>
                <a:cs typeface="Segoe UI" panose="020B0502040204020203" pitchFamily="34" charset="0"/>
              </a:rPr>
              <a:t>Virtual machines and hypervisors are two important concepts in virtualization.</a:t>
            </a:r>
          </a:p>
          <a:p>
            <a:r>
              <a:rPr lang="en-US" sz="1800" b="1" dirty="0">
                <a:latin typeface="Segoe UI" panose="020B0502040204020203" pitchFamily="34" charset="0"/>
                <a:cs typeface="Segoe UI" panose="020B0502040204020203" pitchFamily="34" charset="0"/>
              </a:rPr>
              <a:t>Virtual machine</a:t>
            </a:r>
          </a:p>
          <a:p>
            <a:r>
              <a:rPr lang="en-US" sz="1800" dirty="0">
                <a:latin typeface="Segoe UI" panose="020B0502040204020203" pitchFamily="34" charset="0"/>
                <a:cs typeface="Segoe UI" panose="020B0502040204020203" pitchFamily="34" charset="0"/>
              </a:rPr>
              <a:t>A virtual machine is a software-defined computer that runs on a physical computer with a separate operating system and computing resources. The physical computer is called the host machine and virtual machines are guest machines. Multiple virtual machines can run on a single physical machine. Virtual machines are abstracted from the computer hardware by a hypervisor.</a:t>
            </a:r>
          </a:p>
          <a:p>
            <a:r>
              <a:rPr lang="en-US" sz="1800" b="1" dirty="0">
                <a:latin typeface="Segoe UI" panose="020B0502040204020203" pitchFamily="34" charset="0"/>
                <a:cs typeface="Segoe UI" panose="020B0502040204020203" pitchFamily="34" charset="0"/>
              </a:rPr>
              <a:t>Hypervisor</a:t>
            </a:r>
          </a:p>
          <a:p>
            <a:r>
              <a:rPr lang="en-US" sz="1800" dirty="0">
                <a:latin typeface="Segoe UI" panose="020B0502040204020203" pitchFamily="34" charset="0"/>
                <a:cs typeface="Segoe UI" panose="020B0502040204020203" pitchFamily="34" charset="0"/>
              </a:rPr>
              <a:t>The hypervisor is a software component that manages multiple virtual machines in a computer. It ensures that each virtual machine gets the allocated resources and does not interfere with the operation of other virtual machines. There are two types of hypervisors.</a:t>
            </a:r>
          </a:p>
        </p:txBody>
      </p:sp>
    </p:spTree>
    <p:extLst>
      <p:ext uri="{BB962C8B-B14F-4D97-AF65-F5344CB8AC3E}">
        <p14:creationId xmlns:p14="http://schemas.microsoft.com/office/powerpoint/2010/main" val="188568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Why Azure Virtual Machine?</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Pricing – </a:t>
            </a:r>
            <a:r>
              <a:rPr lang="en-US" sz="1800" dirty="0">
                <a:latin typeface="Segoe UI" panose="020B0502040204020203" pitchFamily="34" charset="0"/>
                <a:cs typeface="Segoe UI" panose="020B0502040204020203" pitchFamily="34" charset="0"/>
              </a:rPr>
              <a:t>We can shut down and stop the VMs if not in use. A stopped VM will not incur any charge. Restarting the VM will maintains its state based on persistent disks.</a:t>
            </a:r>
          </a:p>
          <a:p>
            <a:endParaRPr lang="en-US" sz="1800" dirty="0">
              <a:latin typeface="Segoe UI" panose="020B0502040204020203" pitchFamily="34" charset="0"/>
              <a:cs typeface="Segoe UI" panose="020B0502040204020203" pitchFamily="34" charset="0"/>
            </a:endParaRPr>
          </a:p>
          <a:p>
            <a:r>
              <a:rPr lang="en-US" sz="1800" b="1" dirty="0">
                <a:latin typeface="Segoe UI" panose="020B0502040204020203" pitchFamily="34" charset="0"/>
                <a:cs typeface="Segoe UI" panose="020B0502040204020203" pitchFamily="34" charset="0"/>
              </a:rPr>
              <a:t>Scaling – </a:t>
            </a:r>
            <a:r>
              <a:rPr lang="en-US" sz="1800" dirty="0">
                <a:latin typeface="Segoe UI" panose="020B0502040204020203" pitchFamily="34" charset="0"/>
                <a:cs typeface="Segoe UI" panose="020B0502040204020203" pitchFamily="34" charset="0"/>
              </a:rPr>
              <a:t>We can scale up/down and out/In the Virtual machines. Auto scale feature is also there to support based on some metrics. For example, scale out to 5 instances when CPU utilization is greater than 70% for more than 5 minutes.</a:t>
            </a:r>
          </a:p>
          <a:p>
            <a:endParaRPr lang="en-US" sz="1800" dirty="0">
              <a:latin typeface="Segoe UI" panose="020B0502040204020203" pitchFamily="34" charset="0"/>
              <a:cs typeface="Segoe UI" panose="020B0502040204020203" pitchFamily="34" charset="0"/>
            </a:endParaRPr>
          </a:p>
          <a:p>
            <a:r>
              <a:rPr lang="en-US" sz="1800" b="1" dirty="0">
                <a:latin typeface="Segoe UI" panose="020B0502040204020203" pitchFamily="34" charset="0"/>
                <a:cs typeface="Segoe UI" panose="020B0502040204020203" pitchFamily="34" charset="0"/>
              </a:rPr>
              <a:t>Scale Sets – </a:t>
            </a:r>
            <a:r>
              <a:rPr lang="en-US" sz="1800" dirty="0">
                <a:latin typeface="Segoe UI" panose="020B0502040204020203" pitchFamily="34" charset="0"/>
                <a:cs typeface="Segoe UI" panose="020B0502040204020203" pitchFamily="34" charset="0"/>
              </a:rPr>
              <a:t>Virtual Machine Scale Sets are group of VMs with identical configuration and will be managed by a load balancer.</a:t>
            </a:r>
          </a:p>
        </p:txBody>
      </p:sp>
    </p:spTree>
    <p:extLst>
      <p:ext uri="{BB962C8B-B14F-4D97-AF65-F5344CB8AC3E}">
        <p14:creationId xmlns:p14="http://schemas.microsoft.com/office/powerpoint/2010/main" val="91556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Azure Virtual Machines </a:t>
            </a:r>
            <a:r>
              <a:rPr lang="en-US" dirty="0"/>
              <a:t>VM Sizes</a:t>
            </a:r>
            <a:endParaRPr lang="en-IN" dirty="0"/>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lnSpcReduction="10000"/>
          </a:bodyPr>
          <a:lstStyle/>
          <a:p>
            <a:r>
              <a:rPr lang="en-US" sz="1700" dirty="0">
                <a:latin typeface="Segoe UI" panose="020B0502040204020203" pitchFamily="34" charset="0"/>
                <a:cs typeface="Segoe UI" panose="020B0502040204020203" pitchFamily="34" charset="0"/>
              </a:rPr>
              <a:t>It is important to select the right VM size and type for the working of our virtual machine perfectly. So, these are the VM sizes that are available within Azure.</a:t>
            </a:r>
          </a:p>
          <a:p>
            <a:r>
              <a:rPr lang="en-US" sz="1700" b="1" dirty="0">
                <a:latin typeface="Segoe UI" panose="020B0502040204020203" pitchFamily="34" charset="0"/>
                <a:cs typeface="Segoe UI" panose="020B0502040204020203" pitchFamily="34" charset="0"/>
              </a:rPr>
              <a:t>General purpose – Sizes: </a:t>
            </a:r>
            <a:r>
              <a:rPr lang="en-US" sz="1700" dirty="0">
                <a:latin typeface="Segoe UI" panose="020B0502040204020203" pitchFamily="34" charset="0"/>
                <a:cs typeface="Segoe UI" panose="020B0502040204020203" pitchFamily="34" charset="0"/>
              </a:rPr>
              <a:t>Av2, B, Dv2, Dv3, DSv2, Dsv3 These sizes of Azure VMs are generally used for small or medium traffic web servers and can be used as a development or test environment. It has a balanced CPU to memory ratio.</a:t>
            </a:r>
          </a:p>
          <a:p>
            <a:r>
              <a:rPr lang="en-US" sz="1700" b="1" dirty="0">
                <a:latin typeface="Segoe UI" panose="020B0502040204020203" pitchFamily="34" charset="0"/>
                <a:cs typeface="Segoe UI" panose="020B0502040204020203" pitchFamily="34" charset="0"/>
              </a:rPr>
              <a:t>Compute optimized - Sizes: </a:t>
            </a:r>
            <a:r>
              <a:rPr lang="en-US" sz="1700" dirty="0">
                <a:latin typeface="Segoe UI" panose="020B0502040204020203" pitchFamily="34" charset="0"/>
                <a:cs typeface="Segoe UI" panose="020B0502040204020203" pitchFamily="34" charset="0"/>
              </a:rPr>
              <a:t>F, Fs, FSv2 This category is optimized for running heavy background work loads. This size group is suitable for medium traffic web server and has high CPU to memory ratio.</a:t>
            </a:r>
          </a:p>
          <a:p>
            <a:r>
              <a:rPr lang="en-US" sz="1700" b="1" dirty="0">
                <a:latin typeface="Segoe UI" panose="020B0502040204020203" pitchFamily="34" charset="0"/>
                <a:cs typeface="Segoe UI" panose="020B0502040204020203" pitchFamily="34" charset="0"/>
              </a:rPr>
              <a:t>Memory Optimized – Sizes: </a:t>
            </a:r>
            <a:r>
              <a:rPr lang="en-US" sz="1700" dirty="0">
                <a:latin typeface="Segoe UI" panose="020B0502040204020203" pitchFamily="34" charset="0"/>
                <a:cs typeface="Segoe UI" panose="020B0502040204020203" pitchFamily="34" charset="0"/>
              </a:rPr>
              <a:t>Ev3, ESv3, G, M, GS These VMs have High memory to CPU ratio and recommended for relational databases and in memory analytics.</a:t>
            </a:r>
          </a:p>
          <a:p>
            <a:r>
              <a:rPr lang="en-US" sz="1700" b="1" dirty="0">
                <a:latin typeface="Segoe UI" panose="020B0502040204020203" pitchFamily="34" charset="0"/>
                <a:cs typeface="Segoe UI" panose="020B0502040204020203" pitchFamily="34" charset="0"/>
              </a:rPr>
              <a:t>Storage Optimized – Size: </a:t>
            </a:r>
            <a:r>
              <a:rPr lang="en-US" sz="1700" dirty="0">
                <a:latin typeface="Segoe UI" panose="020B0502040204020203" pitchFamily="34" charset="0"/>
                <a:cs typeface="Segoe UI" panose="020B0502040204020203" pitchFamily="34" charset="0"/>
              </a:rPr>
              <a:t>Ls This VM category is suitable for large databases like No SQL and Big Data storage. It has high through put and IO operations.</a:t>
            </a:r>
          </a:p>
          <a:p>
            <a:r>
              <a:rPr lang="en-US" sz="1700" b="1" dirty="0">
                <a:latin typeface="Segoe UI" panose="020B0502040204020203" pitchFamily="34" charset="0"/>
                <a:cs typeface="Segoe UI" panose="020B0502040204020203" pitchFamily="34" charset="0"/>
              </a:rPr>
              <a:t>GPU optimized -Sizes: </a:t>
            </a:r>
            <a:r>
              <a:rPr lang="en-US" sz="1700" dirty="0">
                <a:latin typeface="Segoe UI" panose="020B0502040204020203" pitchFamily="34" charset="0"/>
                <a:cs typeface="Segoe UI" panose="020B0502040204020203" pitchFamily="34" charset="0"/>
              </a:rPr>
              <a:t>NV, NC, NCv2, NCv3 GPU optimized VM sizes are specialized virtual machines available for high density graphical rendering work or video editing. These sizes are designed for compute-intensive, graphics-intensive, and visualization workloads.</a:t>
            </a:r>
          </a:p>
          <a:p>
            <a:r>
              <a:rPr lang="en-US" sz="1700" b="1" dirty="0">
                <a:latin typeface="Segoe UI" panose="020B0502040204020203" pitchFamily="34" charset="0"/>
                <a:cs typeface="Segoe UI" panose="020B0502040204020203" pitchFamily="34" charset="0"/>
              </a:rPr>
              <a:t>High Performance – Size: </a:t>
            </a:r>
            <a:r>
              <a:rPr lang="en-US" sz="1700" dirty="0">
                <a:latin typeface="Segoe UI" panose="020B0502040204020203" pitchFamily="34" charset="0"/>
                <a:cs typeface="Segoe UI" panose="020B0502040204020203" pitchFamily="34" charset="0"/>
              </a:rPr>
              <a:t>H This is the highest power category VM with highest throughput and network interfaces.</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9970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Azure Virtual Machines </a:t>
            </a:r>
            <a:r>
              <a:rPr lang="en-US" dirty="0"/>
              <a:t>VM Sizes</a:t>
            </a:r>
            <a:endParaRPr lang="en-IN" dirty="0"/>
          </a:p>
        </p:txBody>
      </p:sp>
      <p:graphicFrame>
        <p:nvGraphicFramePr>
          <p:cNvPr id="2" name="Table 4">
            <a:extLst>
              <a:ext uri="{FF2B5EF4-FFF2-40B4-BE49-F238E27FC236}">
                <a16:creationId xmlns:a16="http://schemas.microsoft.com/office/drawing/2014/main" id="{C01E8AD7-D999-3D77-E437-5FA534245449}"/>
              </a:ext>
            </a:extLst>
          </p:cNvPr>
          <p:cNvGraphicFramePr>
            <a:graphicFrameLocks noGrp="1"/>
          </p:cNvGraphicFramePr>
          <p:nvPr>
            <p:extLst>
              <p:ext uri="{D42A27DB-BD31-4B8C-83A1-F6EECF244321}">
                <p14:modId xmlns:p14="http://schemas.microsoft.com/office/powerpoint/2010/main" val="1966699301"/>
              </p:ext>
            </p:extLst>
          </p:nvPr>
        </p:nvGraphicFramePr>
        <p:xfrm>
          <a:off x="184935" y="1684962"/>
          <a:ext cx="11794731" cy="4848215"/>
        </p:xfrm>
        <a:graphic>
          <a:graphicData uri="http://schemas.openxmlformats.org/drawingml/2006/table">
            <a:tbl>
              <a:tblPr firstRow="1" bandRow="1">
                <a:tableStyleId>{5C22544A-7EE6-4342-B048-85BDC9FD1C3A}</a:tableStyleId>
              </a:tblPr>
              <a:tblGrid>
                <a:gridCol w="2662655">
                  <a:extLst>
                    <a:ext uri="{9D8B030D-6E8A-4147-A177-3AD203B41FA5}">
                      <a16:colId xmlns:a16="http://schemas.microsoft.com/office/drawing/2014/main" val="2309622477"/>
                    </a:ext>
                  </a:extLst>
                </a:gridCol>
                <a:gridCol w="2288220">
                  <a:extLst>
                    <a:ext uri="{9D8B030D-6E8A-4147-A177-3AD203B41FA5}">
                      <a16:colId xmlns:a16="http://schemas.microsoft.com/office/drawing/2014/main" val="2610860772"/>
                    </a:ext>
                  </a:extLst>
                </a:gridCol>
                <a:gridCol w="6843856">
                  <a:extLst>
                    <a:ext uri="{9D8B030D-6E8A-4147-A177-3AD203B41FA5}">
                      <a16:colId xmlns:a16="http://schemas.microsoft.com/office/drawing/2014/main" val="1042723875"/>
                    </a:ext>
                  </a:extLst>
                </a:gridCol>
              </a:tblGrid>
              <a:tr h="497390">
                <a:tc>
                  <a:txBody>
                    <a:bodyPr/>
                    <a:lstStyle/>
                    <a:p>
                      <a:pPr algn="l" fontAlgn="t"/>
                      <a:r>
                        <a:rPr lang="en-US" dirty="0">
                          <a:solidFill>
                            <a:srgbClr val="000000"/>
                          </a:solidFill>
                          <a:effectLst/>
                          <a:latin typeface="times new roman" panose="02020603050405020304" pitchFamily="18" charset="0"/>
                        </a:rPr>
                        <a:t>Type</a:t>
                      </a:r>
                    </a:p>
                  </a:txBody>
                  <a:tcPr marL="76200" marR="76200" marT="76200" marB="76200"/>
                </a:tc>
                <a:tc>
                  <a:txBody>
                    <a:bodyPr/>
                    <a:lstStyle/>
                    <a:p>
                      <a:pPr algn="l" fontAlgn="t"/>
                      <a:r>
                        <a:rPr lang="en-US">
                          <a:solidFill>
                            <a:srgbClr val="000000"/>
                          </a:solidFill>
                          <a:effectLst/>
                          <a:latin typeface="times new roman" panose="02020603050405020304" pitchFamily="18" charset="0"/>
                        </a:rPr>
                        <a:t>Sizes</a:t>
                      </a:r>
                    </a:p>
                  </a:txBody>
                  <a:tcPr marL="76200" marR="76200" marT="76200" marB="76200"/>
                </a:tc>
                <a:tc>
                  <a:txBody>
                    <a:bodyPr/>
                    <a:lstStyle/>
                    <a:p>
                      <a:pPr algn="l" fontAlgn="t"/>
                      <a:r>
                        <a:rPr lang="en-US">
                          <a:solidFill>
                            <a:srgbClr val="000000"/>
                          </a:solidFill>
                          <a:effectLst/>
                          <a:latin typeface="times new roman" panose="02020603050405020304" pitchFamily="18" charset="0"/>
                        </a:rPr>
                        <a:t>Description</a:t>
                      </a:r>
                    </a:p>
                  </a:txBody>
                  <a:tcPr marL="76200" marR="76200" marT="76200" marB="76200"/>
                </a:tc>
                <a:extLst>
                  <a:ext uri="{0D108BD9-81ED-4DB2-BD59-A6C34878D82A}">
                    <a16:rowId xmlns:a16="http://schemas.microsoft.com/office/drawing/2014/main" val="1627756096"/>
                  </a:ext>
                </a:extLst>
              </a:tr>
              <a:tr h="916465">
                <a:tc>
                  <a:txBody>
                    <a:bodyPr/>
                    <a:lstStyle/>
                    <a:p>
                      <a:pPr algn="just" fontAlgn="t"/>
                      <a:r>
                        <a:rPr lang="en-US" sz="1600">
                          <a:solidFill>
                            <a:srgbClr val="333333"/>
                          </a:solidFill>
                          <a:effectLst/>
                          <a:latin typeface="inter-regular"/>
                        </a:rPr>
                        <a:t>General-purpose</a:t>
                      </a:r>
                    </a:p>
                  </a:txBody>
                  <a:tcPr marL="50800" marR="50800" marT="50800" marB="50800"/>
                </a:tc>
                <a:tc>
                  <a:txBody>
                    <a:bodyPr/>
                    <a:lstStyle/>
                    <a:p>
                      <a:pPr algn="just" fontAlgn="t"/>
                      <a:r>
                        <a:rPr lang="sv-SE" sz="1600" dirty="0">
                          <a:solidFill>
                            <a:srgbClr val="333333"/>
                          </a:solidFill>
                          <a:effectLst/>
                          <a:latin typeface="inter-regular"/>
                        </a:rPr>
                        <a:t>B, Dsv3, Dv3, DSv2, Dv2, </a:t>
                      </a:r>
                    </a:p>
                    <a:p>
                      <a:pPr algn="just" fontAlgn="t"/>
                      <a:r>
                        <a:rPr lang="sv-SE" sz="1600" dirty="0">
                          <a:solidFill>
                            <a:srgbClr val="333333"/>
                          </a:solidFill>
                          <a:effectLst/>
                          <a:latin typeface="inter-regular"/>
                        </a:rPr>
                        <a:t>DS, D, Av2, A0-7</a:t>
                      </a:r>
                    </a:p>
                  </a:txBody>
                  <a:tcPr marL="50800" marR="50800" marT="50800" marB="50800"/>
                </a:tc>
                <a:tc>
                  <a:txBody>
                    <a:bodyPr/>
                    <a:lstStyle/>
                    <a:p>
                      <a:pPr algn="just" fontAlgn="t"/>
                      <a:r>
                        <a:rPr lang="en-US" sz="1600">
                          <a:solidFill>
                            <a:srgbClr val="333333"/>
                          </a:solidFill>
                          <a:effectLst/>
                          <a:latin typeface="inter-regular"/>
                        </a:rPr>
                        <a:t>It has balanced CPU-to -memory ratio, It is ideal for testing and development, small to medium databases, and low to medium traffic web servers.</a:t>
                      </a:r>
                    </a:p>
                  </a:txBody>
                  <a:tcPr marL="50800" marR="50800" marT="50800" marB="50800"/>
                </a:tc>
                <a:extLst>
                  <a:ext uri="{0D108BD9-81ED-4DB2-BD59-A6C34878D82A}">
                    <a16:rowId xmlns:a16="http://schemas.microsoft.com/office/drawing/2014/main" val="1084024298"/>
                  </a:ext>
                </a:extLst>
              </a:tr>
              <a:tr h="686872">
                <a:tc>
                  <a:txBody>
                    <a:bodyPr/>
                    <a:lstStyle/>
                    <a:p>
                      <a:pPr algn="just" fontAlgn="t"/>
                      <a:r>
                        <a:rPr lang="en-US" sz="1600">
                          <a:solidFill>
                            <a:srgbClr val="333333"/>
                          </a:solidFill>
                          <a:effectLst/>
                          <a:latin typeface="inter-regular"/>
                        </a:rPr>
                        <a:t>Compute-optimized</a:t>
                      </a:r>
                    </a:p>
                  </a:txBody>
                  <a:tcPr marL="50800" marR="50800" marT="50800" marB="50800"/>
                </a:tc>
                <a:tc>
                  <a:txBody>
                    <a:bodyPr/>
                    <a:lstStyle/>
                    <a:p>
                      <a:pPr algn="just" fontAlgn="t"/>
                      <a:r>
                        <a:rPr lang="en-US" sz="1600">
                          <a:solidFill>
                            <a:srgbClr val="333333"/>
                          </a:solidFill>
                          <a:effectLst/>
                          <a:latin typeface="inter-regular"/>
                        </a:rPr>
                        <a:t>Fsv2, Fs, F</a:t>
                      </a:r>
                    </a:p>
                  </a:txBody>
                  <a:tcPr marL="50800" marR="50800" marT="50800" marB="50800"/>
                </a:tc>
                <a:tc>
                  <a:txBody>
                    <a:bodyPr/>
                    <a:lstStyle/>
                    <a:p>
                      <a:pPr algn="just" fontAlgn="t"/>
                      <a:r>
                        <a:rPr lang="en-US" sz="1600">
                          <a:solidFill>
                            <a:srgbClr val="333333"/>
                          </a:solidFill>
                          <a:effectLst/>
                          <a:latin typeface="inter-regular"/>
                        </a:rPr>
                        <a:t>It has a high CPU-to-memory ratio. It is suitable for medium traffic web servers, network appliances, batch processes.</a:t>
                      </a:r>
                    </a:p>
                  </a:txBody>
                  <a:tcPr marL="50800" marR="50800" marT="50800" marB="50800"/>
                </a:tc>
                <a:extLst>
                  <a:ext uri="{0D108BD9-81ED-4DB2-BD59-A6C34878D82A}">
                    <a16:rowId xmlns:a16="http://schemas.microsoft.com/office/drawing/2014/main" val="3697496366"/>
                  </a:ext>
                </a:extLst>
              </a:tr>
              <a:tr h="686872">
                <a:tc>
                  <a:txBody>
                    <a:bodyPr/>
                    <a:lstStyle/>
                    <a:p>
                      <a:pPr algn="just" fontAlgn="t"/>
                      <a:r>
                        <a:rPr lang="en-US" sz="1600">
                          <a:solidFill>
                            <a:srgbClr val="333333"/>
                          </a:solidFill>
                          <a:effectLst/>
                          <a:latin typeface="inter-regular"/>
                        </a:rPr>
                        <a:t>Memory-optimized</a:t>
                      </a:r>
                    </a:p>
                  </a:txBody>
                  <a:tcPr marL="50800" marR="50800" marT="50800" marB="50800"/>
                </a:tc>
                <a:tc>
                  <a:txBody>
                    <a:bodyPr/>
                    <a:lstStyle/>
                    <a:p>
                      <a:pPr algn="just" fontAlgn="t"/>
                      <a:r>
                        <a:rPr lang="en-US" sz="1600" dirty="0">
                          <a:solidFill>
                            <a:srgbClr val="333333"/>
                          </a:solidFill>
                          <a:effectLst/>
                          <a:latin typeface="inter-regular"/>
                        </a:rPr>
                        <a:t>Esv3, Ev3, M, GS, G,</a:t>
                      </a:r>
                    </a:p>
                    <a:p>
                      <a:pPr algn="just" fontAlgn="t"/>
                      <a:r>
                        <a:rPr lang="en-US" sz="1600" dirty="0">
                          <a:solidFill>
                            <a:srgbClr val="333333"/>
                          </a:solidFill>
                          <a:effectLst/>
                          <a:latin typeface="inter-regular"/>
                        </a:rPr>
                        <a:t> DSv2, DS, Dv2, D</a:t>
                      </a:r>
                    </a:p>
                  </a:txBody>
                  <a:tcPr marL="50800" marR="50800" marT="50800" marB="50800"/>
                </a:tc>
                <a:tc>
                  <a:txBody>
                    <a:bodyPr/>
                    <a:lstStyle/>
                    <a:p>
                      <a:pPr algn="just" fontAlgn="t"/>
                      <a:r>
                        <a:rPr lang="en-US" sz="1600">
                          <a:solidFill>
                            <a:srgbClr val="333333"/>
                          </a:solidFill>
                          <a:effectLst/>
                          <a:latin typeface="inter-regular"/>
                        </a:rPr>
                        <a:t>Is has a high memory-to-CPU ratio. Great for relational database servers, medium to large caches, and in-memory analytics.</a:t>
                      </a:r>
                    </a:p>
                  </a:txBody>
                  <a:tcPr marL="50800" marR="50800" marT="50800" marB="50800"/>
                </a:tc>
                <a:extLst>
                  <a:ext uri="{0D108BD9-81ED-4DB2-BD59-A6C34878D82A}">
                    <a16:rowId xmlns:a16="http://schemas.microsoft.com/office/drawing/2014/main" val="2498432979"/>
                  </a:ext>
                </a:extLst>
              </a:tr>
              <a:tr h="686872">
                <a:tc>
                  <a:txBody>
                    <a:bodyPr/>
                    <a:lstStyle/>
                    <a:p>
                      <a:pPr algn="just" fontAlgn="t"/>
                      <a:r>
                        <a:rPr lang="en-US" sz="1600" dirty="0">
                          <a:solidFill>
                            <a:srgbClr val="333333"/>
                          </a:solidFill>
                          <a:effectLst/>
                          <a:latin typeface="inter-regular"/>
                        </a:rPr>
                        <a:t>Storage optimized</a:t>
                      </a:r>
                    </a:p>
                  </a:txBody>
                  <a:tcPr marL="50800" marR="50800" marT="50800" marB="50800"/>
                </a:tc>
                <a:tc>
                  <a:txBody>
                    <a:bodyPr/>
                    <a:lstStyle/>
                    <a:p>
                      <a:pPr algn="just" fontAlgn="t"/>
                      <a:r>
                        <a:rPr lang="en-US" sz="1600">
                          <a:solidFill>
                            <a:srgbClr val="333333"/>
                          </a:solidFill>
                          <a:effectLst/>
                          <a:latin typeface="inter-regular"/>
                        </a:rPr>
                        <a:t>Ls</a:t>
                      </a:r>
                    </a:p>
                  </a:txBody>
                  <a:tcPr marL="50800" marR="50800" marT="50800" marB="50800"/>
                </a:tc>
                <a:tc>
                  <a:txBody>
                    <a:bodyPr/>
                    <a:lstStyle/>
                    <a:p>
                      <a:pPr algn="just" fontAlgn="t"/>
                      <a:r>
                        <a:rPr lang="en-US" sz="1600">
                          <a:solidFill>
                            <a:srgbClr val="333333"/>
                          </a:solidFill>
                          <a:effectLst/>
                          <a:latin typeface="inter-regular"/>
                        </a:rPr>
                        <a:t>It has high disk throughput and IO that is Ideal for Big Data, SQL, and NoSQL databases.</a:t>
                      </a:r>
                    </a:p>
                  </a:txBody>
                  <a:tcPr marL="50800" marR="50800" marT="50800" marB="50800"/>
                </a:tc>
                <a:extLst>
                  <a:ext uri="{0D108BD9-81ED-4DB2-BD59-A6C34878D82A}">
                    <a16:rowId xmlns:a16="http://schemas.microsoft.com/office/drawing/2014/main" val="4291646997"/>
                  </a:ext>
                </a:extLst>
              </a:tr>
              <a:tr h="686872">
                <a:tc>
                  <a:txBody>
                    <a:bodyPr/>
                    <a:lstStyle/>
                    <a:p>
                      <a:pPr algn="just" fontAlgn="t"/>
                      <a:r>
                        <a:rPr lang="en-US" sz="1600">
                          <a:solidFill>
                            <a:srgbClr val="333333"/>
                          </a:solidFill>
                          <a:effectLst/>
                          <a:latin typeface="inter-regular"/>
                        </a:rPr>
                        <a:t>GPU</a:t>
                      </a:r>
                    </a:p>
                  </a:txBody>
                  <a:tcPr marL="50800" marR="50800" marT="50800" marB="50800"/>
                </a:tc>
                <a:tc>
                  <a:txBody>
                    <a:bodyPr/>
                    <a:lstStyle/>
                    <a:p>
                      <a:pPr algn="just" fontAlgn="t"/>
                      <a:r>
                        <a:rPr lang="en-US" sz="1600">
                          <a:solidFill>
                            <a:srgbClr val="333333"/>
                          </a:solidFill>
                          <a:effectLst/>
                          <a:latin typeface="inter-regular"/>
                        </a:rPr>
                        <a:t>NV, NC, NCv2, ND</a:t>
                      </a:r>
                    </a:p>
                  </a:txBody>
                  <a:tcPr marL="50800" marR="50800" marT="50800" marB="50800"/>
                </a:tc>
                <a:tc>
                  <a:txBody>
                    <a:bodyPr/>
                    <a:lstStyle/>
                    <a:p>
                      <a:pPr algn="just" fontAlgn="t"/>
                      <a:r>
                        <a:rPr lang="en-US" sz="1600">
                          <a:solidFill>
                            <a:srgbClr val="333333"/>
                          </a:solidFill>
                          <a:effectLst/>
                          <a:latin typeface="inter-regular"/>
                        </a:rPr>
                        <a:t>It is a specialized virtual machine that is targeted for heavy graphic rendering and video editing. Available with single or multiple GPUs.</a:t>
                      </a:r>
                    </a:p>
                  </a:txBody>
                  <a:tcPr marL="50800" marR="50800" marT="50800" marB="50800"/>
                </a:tc>
                <a:extLst>
                  <a:ext uri="{0D108BD9-81ED-4DB2-BD59-A6C34878D82A}">
                    <a16:rowId xmlns:a16="http://schemas.microsoft.com/office/drawing/2014/main" val="2551545034"/>
                  </a:ext>
                </a:extLst>
              </a:tr>
              <a:tr h="686872">
                <a:tc>
                  <a:txBody>
                    <a:bodyPr/>
                    <a:lstStyle/>
                    <a:p>
                      <a:pPr algn="just" fontAlgn="t"/>
                      <a:r>
                        <a:rPr lang="en-US" sz="1600" dirty="0">
                          <a:solidFill>
                            <a:srgbClr val="333333"/>
                          </a:solidFill>
                          <a:effectLst/>
                          <a:latin typeface="inter-regular"/>
                        </a:rPr>
                        <a:t>High performance compute</a:t>
                      </a:r>
                    </a:p>
                  </a:txBody>
                  <a:tcPr marL="50800" marR="50800" marT="50800" marB="50800"/>
                </a:tc>
                <a:tc>
                  <a:txBody>
                    <a:bodyPr/>
                    <a:lstStyle/>
                    <a:p>
                      <a:pPr algn="just" fontAlgn="t"/>
                      <a:r>
                        <a:rPr lang="en-US" sz="1600">
                          <a:solidFill>
                            <a:srgbClr val="333333"/>
                          </a:solidFill>
                          <a:effectLst/>
                          <a:latin typeface="inter-regular"/>
                        </a:rPr>
                        <a:t>H, A8-11</a:t>
                      </a:r>
                    </a:p>
                  </a:txBody>
                  <a:tcPr marL="50800" marR="50800" marT="50800" marB="50800"/>
                </a:tc>
                <a:tc>
                  <a:txBody>
                    <a:bodyPr/>
                    <a:lstStyle/>
                    <a:p>
                      <a:pPr algn="just" fontAlgn="t"/>
                      <a:r>
                        <a:rPr lang="en-US" sz="1600" dirty="0">
                          <a:solidFill>
                            <a:srgbClr val="333333"/>
                          </a:solidFill>
                          <a:effectLst/>
                          <a:latin typeface="inter-regular"/>
                        </a:rPr>
                        <a:t>It is the fastest and most powerful CPU virtual machine with optional high-throughput network interfaces (RDMA).</a:t>
                      </a:r>
                    </a:p>
                  </a:txBody>
                  <a:tcPr marL="50800" marR="50800" marT="50800" marB="50800"/>
                </a:tc>
                <a:extLst>
                  <a:ext uri="{0D108BD9-81ED-4DB2-BD59-A6C34878D82A}">
                    <a16:rowId xmlns:a16="http://schemas.microsoft.com/office/drawing/2014/main" val="3569500803"/>
                  </a:ext>
                </a:extLst>
              </a:tr>
            </a:tbl>
          </a:graphicData>
        </a:graphic>
      </p:graphicFrame>
    </p:spTree>
    <p:extLst>
      <p:ext uri="{BB962C8B-B14F-4D97-AF65-F5344CB8AC3E}">
        <p14:creationId xmlns:p14="http://schemas.microsoft.com/office/powerpoint/2010/main" val="287933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Virtual Machine Prices</a:t>
            </a:r>
            <a:endParaRPr lang="en-IN" dirty="0"/>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700" dirty="0">
                <a:latin typeface="Segoe UI" panose="020B0502040204020203" pitchFamily="34" charset="0"/>
                <a:cs typeface="Segoe UI" panose="020B0502040204020203" pitchFamily="34" charset="0"/>
              </a:rPr>
              <a:t>Azure VM has two kind of pricing modals - Pay as you Go and Reserved Virtual machine Instance.</a:t>
            </a:r>
          </a:p>
          <a:p>
            <a:r>
              <a:rPr lang="en-US" sz="1700" b="1" dirty="0">
                <a:latin typeface="Segoe UI" panose="020B0502040204020203" pitchFamily="34" charset="0"/>
                <a:cs typeface="Segoe UI" panose="020B0502040204020203" pitchFamily="34" charset="0"/>
              </a:rPr>
              <a:t>Pay as you Go – </a:t>
            </a:r>
            <a:r>
              <a:rPr lang="en-US" sz="1700" dirty="0">
                <a:latin typeface="Segoe UI" panose="020B0502040204020203" pitchFamily="34" charset="0"/>
                <a:cs typeface="Segoe UI" panose="020B0502040204020203" pitchFamily="34" charset="0"/>
              </a:rPr>
              <a:t>This modal charge only for the time compute resource like Azure VM is used. It does not have any long-term commitment or any fixed monthly charges. We can scale out or even stop the VM in order to utilize efficiently and reduce bills. This kind of plan works for short term projects with un-predictable business requirements. Developers try out the stability of application in this plan.</a:t>
            </a:r>
          </a:p>
          <a:p>
            <a:r>
              <a:rPr lang="en-US" sz="1700" b="1" dirty="0">
                <a:latin typeface="Segoe UI" panose="020B0502040204020203" pitchFamily="34" charset="0"/>
                <a:cs typeface="Segoe UI" panose="020B0502040204020203" pitchFamily="34" charset="0"/>
              </a:rPr>
              <a:t>Reserved Instances – </a:t>
            </a:r>
            <a:r>
              <a:rPr lang="en-US" sz="1700" dirty="0">
                <a:latin typeface="Segoe UI" panose="020B0502040204020203" pitchFamily="34" charset="0"/>
                <a:cs typeface="Segoe UI" panose="020B0502040204020203" pitchFamily="34" charset="0"/>
              </a:rPr>
              <a:t>This plan brings an advanced purchase option for a reserved VM instance for a period of 1 or 3 years. With this, users get up to 72 % price savings than pay as you go plan. Reserved Virtual machines can easily be replaced with another one in case of any downgrade in performance. This plan suits with stable traffic on applications deployed on Azure VM. Software development with the fixed budget can prefer having a reserved Azure VM.</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91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Azure Virtual Machines</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Virtual machines can be created and managed using:</a:t>
            </a:r>
          </a:p>
          <a:p>
            <a:r>
              <a:rPr lang="en-US" sz="1800" dirty="0">
                <a:latin typeface="Segoe UI" panose="020B0502040204020203" pitchFamily="34" charset="0"/>
                <a:cs typeface="Segoe UI" panose="020B0502040204020203" pitchFamily="34" charset="0"/>
              </a:rPr>
              <a:t>Azure Portal</a:t>
            </a:r>
          </a:p>
          <a:p>
            <a:r>
              <a:rPr lang="en-US" sz="1800" dirty="0">
                <a:latin typeface="Segoe UI" panose="020B0502040204020203" pitchFamily="34" charset="0"/>
                <a:cs typeface="Segoe UI" panose="020B0502040204020203" pitchFamily="34" charset="0"/>
              </a:rPr>
              <a:t>Azure PowerShell and ARM templates</a:t>
            </a:r>
          </a:p>
          <a:p>
            <a:r>
              <a:rPr lang="en-US" sz="1800" dirty="0">
                <a:latin typeface="Segoe UI" panose="020B0502040204020203" pitchFamily="34" charset="0"/>
                <a:cs typeface="Segoe UI" panose="020B0502040204020203" pitchFamily="34" charset="0"/>
              </a:rPr>
              <a:t>Azure CLI</a:t>
            </a:r>
          </a:p>
          <a:p>
            <a:r>
              <a:rPr lang="en-US" sz="1800" dirty="0">
                <a:latin typeface="Segoe UI" panose="020B0502040204020203" pitchFamily="34" charset="0"/>
                <a:cs typeface="Segoe UI" panose="020B0502040204020203" pitchFamily="34" charset="0"/>
              </a:rPr>
              <a:t>Client SDK's</a:t>
            </a:r>
          </a:p>
          <a:p>
            <a:r>
              <a:rPr lang="en-US" sz="1800" dirty="0">
                <a:latin typeface="Segoe UI" panose="020B0502040204020203" pitchFamily="34" charset="0"/>
                <a:cs typeface="Segoe UI" panose="020B0502040204020203" pitchFamily="34" charset="0"/>
              </a:rPr>
              <a:t>REST APIs</a:t>
            </a:r>
          </a:p>
        </p:txBody>
      </p:sp>
    </p:spTree>
    <p:extLst>
      <p:ext uri="{BB962C8B-B14F-4D97-AF65-F5344CB8AC3E}">
        <p14:creationId xmlns:p14="http://schemas.microsoft.com/office/powerpoint/2010/main" val="307423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Azure Virtual Machines</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2000" dirty="0">
                <a:latin typeface="Segoe UI" panose="020B0502040204020203" pitchFamily="34" charset="0"/>
                <a:cs typeface="Segoe UI" panose="020B0502040204020203" pitchFamily="34" charset="0"/>
              </a:rPr>
              <a:t>Following are the configuration choices that Azure offers while creating a Virtual Machine.</a:t>
            </a:r>
          </a:p>
          <a:p>
            <a:pPr lvl="1"/>
            <a:r>
              <a:rPr lang="en-US" sz="2000" dirty="0">
                <a:latin typeface="Segoe UI" panose="020B0502040204020203" pitchFamily="34" charset="0"/>
                <a:cs typeface="Segoe UI" panose="020B0502040204020203" pitchFamily="34" charset="0"/>
              </a:rPr>
              <a:t>Operating system (Windows and Linux)</a:t>
            </a:r>
          </a:p>
          <a:p>
            <a:pPr lvl="1"/>
            <a:r>
              <a:rPr lang="en-US" sz="2000" dirty="0">
                <a:latin typeface="Segoe UI" panose="020B0502040204020203" pitchFamily="34" charset="0"/>
                <a:cs typeface="Segoe UI" panose="020B0502040204020203" pitchFamily="34" charset="0"/>
              </a:rPr>
              <a:t>VM size, which determines factors such as processing power, how many disks we attach etc.</a:t>
            </a:r>
          </a:p>
          <a:p>
            <a:pPr lvl="1"/>
            <a:r>
              <a:rPr lang="en-US" sz="2000" dirty="0">
                <a:latin typeface="Segoe UI" panose="020B0502040204020203" pitchFamily="34" charset="0"/>
                <a:cs typeface="Segoe UI" panose="020B0502040204020203" pitchFamily="34" charset="0"/>
              </a:rPr>
              <a:t>The region where VM will be hosted</a:t>
            </a:r>
          </a:p>
          <a:p>
            <a:pPr lvl="1"/>
            <a:r>
              <a:rPr lang="en-US" sz="2000" dirty="0">
                <a:latin typeface="Segoe UI" panose="020B0502040204020203" pitchFamily="34" charset="0"/>
                <a:cs typeface="Segoe UI" panose="020B0502040204020203" pitchFamily="34" charset="0"/>
              </a:rPr>
              <a:t>VM extension, which gives additional capabilities such as running anti-virus etc.</a:t>
            </a:r>
          </a:p>
          <a:p>
            <a:pPr lvl="1"/>
            <a:r>
              <a:rPr lang="en-US" sz="2000" dirty="0">
                <a:latin typeface="Segoe UI" panose="020B0502040204020203" pitchFamily="34" charset="0"/>
                <a:cs typeface="Segoe UI" panose="020B0502040204020203" pitchFamily="34" charset="0"/>
              </a:rPr>
              <a:t>Compute, Networking, and Storage elements will be created during the provisioning of the virtual machine.</a:t>
            </a:r>
          </a:p>
        </p:txBody>
      </p:sp>
    </p:spTree>
    <p:extLst>
      <p:ext uri="{BB962C8B-B14F-4D97-AF65-F5344CB8AC3E}">
        <p14:creationId xmlns:p14="http://schemas.microsoft.com/office/powerpoint/2010/main" val="241300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Virtual Machine Architecture</a:t>
            </a:r>
            <a:endParaRPr lang="en-IN" dirty="0"/>
          </a:p>
        </p:txBody>
      </p:sp>
      <p:pic>
        <p:nvPicPr>
          <p:cNvPr id="3074" name="Picture 2">
            <a:extLst>
              <a:ext uri="{FF2B5EF4-FFF2-40B4-BE49-F238E27FC236}">
                <a16:creationId xmlns:a16="http://schemas.microsoft.com/office/drawing/2014/main" id="{35F423E2-E3FC-2DB9-0151-4089095351DA}"/>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89061" y="1855297"/>
            <a:ext cx="10181689" cy="454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74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Azure Virtual Machines</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lnSpcReduction="10000"/>
          </a:bodyPr>
          <a:lstStyle/>
          <a:p>
            <a:r>
              <a:rPr lang="en-US" sz="1800" b="1" dirty="0">
                <a:latin typeface="Segoe UI" panose="020B0502040204020203" pitchFamily="34" charset="0"/>
                <a:cs typeface="Segoe UI" panose="020B0502040204020203" pitchFamily="34" charset="0"/>
              </a:rPr>
              <a:t>Resource Group – </a:t>
            </a:r>
            <a:r>
              <a:rPr lang="en-US" sz="1800" dirty="0">
                <a:latin typeface="Segoe UI" panose="020B0502040204020203" pitchFamily="34" charset="0"/>
                <a:cs typeface="Segoe UI" panose="020B0502040204020203" pitchFamily="34" charset="0"/>
              </a:rPr>
              <a:t>A resource group a logical container for all related resources based on the lifetime of resources. This also helps to provide access to users for a particular set of resources attached to same resource group.</a:t>
            </a:r>
          </a:p>
          <a:p>
            <a:r>
              <a:rPr lang="en-US" sz="1800" b="1" dirty="0">
                <a:latin typeface="Segoe UI" panose="020B0502040204020203" pitchFamily="34" charset="0"/>
                <a:cs typeface="Segoe UI" panose="020B0502040204020203" pitchFamily="34" charset="0"/>
              </a:rPr>
              <a:t>Virtual machine - </a:t>
            </a:r>
            <a:r>
              <a:rPr lang="en-US" sz="1800" dirty="0">
                <a:latin typeface="Segoe UI" panose="020B0502040204020203" pitchFamily="34" charset="0"/>
                <a:cs typeface="Segoe UI" panose="020B0502040204020203" pitchFamily="34" charset="0"/>
              </a:rPr>
              <a:t>This can be created in Azure by portal, PowerShell or Azure CLI from the list of published images or by a custom image VHD file uploaded into Azure Blob.</a:t>
            </a:r>
          </a:p>
          <a:p>
            <a:r>
              <a:rPr lang="en-US" sz="1800" b="1" dirty="0">
                <a:latin typeface="Segoe UI" panose="020B0502040204020203" pitchFamily="34" charset="0"/>
                <a:cs typeface="Segoe UI" panose="020B0502040204020203" pitchFamily="34" charset="0"/>
              </a:rPr>
              <a:t>Temporary disk -</a:t>
            </a:r>
            <a:r>
              <a:rPr lang="en-US" sz="1800" dirty="0">
                <a:latin typeface="Segoe UI" panose="020B0502040204020203" pitchFamily="34" charset="0"/>
                <a:cs typeface="Segoe UI" panose="020B0502040204020203" pitchFamily="34" charset="0"/>
              </a:rPr>
              <a:t>The VM also has a temporary disk stored on a physical drive on the host machine. It is not persisted during reboot events.</a:t>
            </a:r>
          </a:p>
          <a:p>
            <a:r>
              <a:rPr lang="en-US" sz="1800" b="1" dirty="0">
                <a:latin typeface="Segoe UI" panose="020B0502040204020203" pitchFamily="34" charset="0"/>
                <a:cs typeface="Segoe UI" panose="020B0502040204020203" pitchFamily="34" charset="0"/>
              </a:rPr>
              <a:t>Virtual network – </a:t>
            </a:r>
            <a:r>
              <a:rPr lang="en-US" sz="1800" dirty="0">
                <a:latin typeface="Segoe UI" panose="020B0502040204020203" pitchFamily="34" charset="0"/>
                <a:cs typeface="Segoe UI" panose="020B0502040204020203" pitchFamily="34" charset="0"/>
              </a:rPr>
              <a:t>VMs can be deployed in a separate Virtual network (</a:t>
            </a:r>
            <a:r>
              <a:rPr lang="en-US" sz="1800" dirty="0" err="1">
                <a:latin typeface="Segoe UI" panose="020B0502040204020203" pitchFamily="34" charset="0"/>
                <a:cs typeface="Segoe UI" panose="020B0502040204020203" pitchFamily="34" charset="0"/>
              </a:rPr>
              <a:t>VNet</a:t>
            </a:r>
            <a:r>
              <a:rPr lang="en-US" sz="1800" dirty="0">
                <a:latin typeface="Segoe UI" panose="020B0502040204020203" pitchFamily="34" charset="0"/>
                <a:cs typeface="Segoe UI" panose="020B0502040204020203" pitchFamily="34" charset="0"/>
              </a:rPr>
              <a:t>) that can be divided into multiple subnets to support different layers of application architecture. Each Subnet should be associated with different Network Security Group (NSG) with defined inbound and outbound rules which takes care of allowing or denying web traffic.</a:t>
            </a:r>
          </a:p>
          <a:p>
            <a:r>
              <a:rPr lang="en-US" sz="1800" b="1" dirty="0">
                <a:latin typeface="Segoe UI" panose="020B0502040204020203" pitchFamily="34" charset="0"/>
                <a:cs typeface="Segoe UI" panose="020B0502040204020203" pitchFamily="34" charset="0"/>
              </a:rPr>
              <a:t>Network Interface – </a:t>
            </a:r>
            <a:r>
              <a:rPr lang="en-US" sz="1800" dirty="0">
                <a:latin typeface="Segoe UI" panose="020B0502040204020203" pitchFamily="34" charset="0"/>
                <a:cs typeface="Segoe UI" panose="020B0502040204020203" pitchFamily="34" charset="0"/>
              </a:rPr>
              <a:t>The Network Interface (NIC) allows the VM to be configured for the Virtual Network.</a:t>
            </a:r>
          </a:p>
          <a:p>
            <a:r>
              <a:rPr lang="en-US" sz="1800" b="1" dirty="0">
                <a:latin typeface="Segoe UI" panose="020B0502040204020203" pitchFamily="34" charset="0"/>
                <a:cs typeface="Segoe UI" panose="020B0502040204020203" pitchFamily="34" charset="0"/>
              </a:rPr>
              <a:t>Public IP – </a:t>
            </a:r>
            <a:r>
              <a:rPr lang="en-US" sz="1800" dirty="0">
                <a:latin typeface="Segoe UI" panose="020B0502040204020203" pitchFamily="34" charset="0"/>
                <a:cs typeface="Segoe UI" panose="020B0502040204020203" pitchFamily="34" charset="0"/>
              </a:rPr>
              <a:t>A public IP address is by default added with a VM. This is used to communicate with VM from outside like Remote Desktop.</a:t>
            </a:r>
          </a:p>
        </p:txBody>
      </p:sp>
    </p:spTree>
    <p:extLst>
      <p:ext uri="{BB962C8B-B14F-4D97-AF65-F5344CB8AC3E}">
        <p14:creationId xmlns:p14="http://schemas.microsoft.com/office/powerpoint/2010/main" val="323735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VM Availability Sets</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In order to ensure high availability of Azure VM Solutions, there is a unique feature called Availability Sets. This manages the VMs by deploying them in different cluster nodes in data centers. To understand Virtual Machine Availability Sets, we need to first understand these two terms</a:t>
            </a:r>
          </a:p>
          <a:p>
            <a:r>
              <a:rPr lang="en-US" sz="1800" b="1" dirty="0">
                <a:latin typeface="Segoe UI" panose="020B0502040204020203" pitchFamily="34" charset="0"/>
                <a:cs typeface="Segoe UI" panose="020B0502040204020203" pitchFamily="34" charset="0"/>
              </a:rPr>
              <a:t>Fault Domain</a:t>
            </a:r>
          </a:p>
          <a:p>
            <a:r>
              <a:rPr lang="en-US" sz="1800" dirty="0">
                <a:latin typeface="Segoe UI" panose="020B0502040204020203" pitchFamily="34" charset="0"/>
                <a:cs typeface="Segoe UI" panose="020B0502040204020203" pitchFamily="34" charset="0"/>
              </a:rPr>
              <a:t>A set of racks in a data </a:t>
            </a:r>
            <a:r>
              <a:rPr lang="en-US" sz="1800" dirty="0" err="1">
                <a:latin typeface="Segoe UI" panose="020B0502040204020203" pitchFamily="34" charset="0"/>
                <a:cs typeface="Segoe UI" panose="020B0502040204020203" pitchFamily="34" charset="0"/>
              </a:rPr>
              <a:t>centre</a:t>
            </a:r>
            <a:r>
              <a:rPr lang="en-US" sz="1800" dirty="0">
                <a:latin typeface="Segoe UI" panose="020B0502040204020203" pitchFamily="34" charset="0"/>
                <a:cs typeface="Segoe UI" panose="020B0502040204020203" pitchFamily="34" charset="0"/>
              </a:rPr>
              <a:t> that has a common power source. This means that if the power supply goes off, the VMs deployed in those set of racks will shut down. Like how we organize bookshelves in a library, a particular shelveset for a particular section of books can be considered to a fault domain.</a:t>
            </a:r>
          </a:p>
          <a:p>
            <a:r>
              <a:rPr lang="en-US" sz="1800" b="1" dirty="0">
                <a:latin typeface="Segoe UI" panose="020B0502040204020203" pitchFamily="34" charset="0"/>
                <a:cs typeface="Segoe UI" panose="020B0502040204020203" pitchFamily="34" charset="0"/>
              </a:rPr>
              <a:t>Update Domain</a:t>
            </a:r>
          </a:p>
          <a:p>
            <a:r>
              <a:rPr lang="en-US" sz="1800" dirty="0">
                <a:latin typeface="Segoe UI" panose="020B0502040204020203" pitchFamily="34" charset="0"/>
                <a:cs typeface="Segoe UI" panose="020B0502040204020203" pitchFamily="34" charset="0"/>
              </a:rPr>
              <a:t>One rack in a Fault domain is called update domain. This can be considered as one unit in a cabinet of hardware or one unit of the subsection in a book shelve. Multiple update domains are part of a fault domain. If the power goes off for the fault domain, the update domains automatically go down.</a:t>
            </a:r>
          </a:p>
        </p:txBody>
      </p:sp>
    </p:spTree>
    <p:extLst>
      <p:ext uri="{BB962C8B-B14F-4D97-AF65-F5344CB8AC3E}">
        <p14:creationId xmlns:p14="http://schemas.microsoft.com/office/powerpoint/2010/main" val="55214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VM Availability Sets</a:t>
            </a:r>
          </a:p>
        </p:txBody>
      </p:sp>
      <p:pic>
        <p:nvPicPr>
          <p:cNvPr id="2" name="Content Placeholder 1">
            <a:extLst>
              <a:ext uri="{FF2B5EF4-FFF2-40B4-BE49-F238E27FC236}">
                <a16:creationId xmlns:a16="http://schemas.microsoft.com/office/drawing/2014/main" id="{54C563A0-E236-7E8B-03B8-FA7DAF0CC5C3}"/>
              </a:ext>
            </a:extLst>
          </p:cNvPr>
          <p:cNvPicPr>
            <a:picLocks noGrp="1" noChangeAspect="1"/>
          </p:cNvPicPr>
          <p:nvPr>
            <p:ph sz="quarter" idx="1"/>
          </p:nvPr>
        </p:nvPicPr>
        <p:blipFill>
          <a:blip r:embed="rId2"/>
          <a:stretch>
            <a:fillRect/>
          </a:stretch>
        </p:blipFill>
        <p:spPr>
          <a:xfrm>
            <a:off x="2932201" y="1732693"/>
            <a:ext cx="4772025" cy="2829033"/>
          </a:xfrm>
        </p:spPr>
      </p:pic>
      <p:sp>
        <p:nvSpPr>
          <p:cNvPr id="8" name="TextBox 7">
            <a:extLst>
              <a:ext uri="{FF2B5EF4-FFF2-40B4-BE49-F238E27FC236}">
                <a16:creationId xmlns:a16="http://schemas.microsoft.com/office/drawing/2014/main" id="{36D319E5-3CAD-BD87-21B4-E061A3E9AE74}"/>
              </a:ext>
            </a:extLst>
          </p:cNvPr>
          <p:cNvSpPr txBox="1"/>
          <p:nvPr/>
        </p:nvSpPr>
        <p:spPr>
          <a:xfrm>
            <a:off x="593331" y="4785107"/>
            <a:ext cx="11519899" cy="1754326"/>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161616"/>
                </a:solidFill>
                <a:effectLst/>
                <a:latin typeface="Segoe UI" panose="020B0502040204020203" pitchFamily="34" charset="0"/>
              </a:rPr>
              <a:t>To meet the SLA of 99.95%, it is recommended to group one or more virtual machines in an Availability Set. This ensures that in case of planned or unplanned maintenance activities, at least one VM is up and running. By default, Azure deploys the virtual machines in an availability set in 3 Fault domains and 5 update domains. </a:t>
            </a:r>
          </a:p>
          <a:p>
            <a:pPr marL="285750" indent="-285750">
              <a:buFont typeface="Wingdings" panose="05000000000000000000" pitchFamily="2" charset="2"/>
              <a:buChar char="q"/>
            </a:pPr>
            <a:r>
              <a:rPr lang="en-US" b="0" i="0" dirty="0">
                <a:solidFill>
                  <a:srgbClr val="161616"/>
                </a:solidFill>
                <a:effectLst/>
                <a:latin typeface="Segoe UI" panose="020B0502040204020203" pitchFamily="34" charset="0"/>
              </a:rPr>
              <a:t>We can configure it to use up to 20 update domains. It is recommended to have different availability sets for web servers and API servers. We cannot assign existing VMs to an Availability Set. We should first create an availability set and then while creating VMs we should associate Availability Sets to VMs.</a:t>
            </a:r>
            <a:endParaRPr lang="en-US" dirty="0"/>
          </a:p>
        </p:txBody>
      </p:sp>
    </p:spTree>
    <p:extLst>
      <p:ext uri="{BB962C8B-B14F-4D97-AF65-F5344CB8AC3E}">
        <p14:creationId xmlns:p14="http://schemas.microsoft.com/office/powerpoint/2010/main" val="141414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is virtualization?</a:t>
            </a:r>
          </a:p>
        </p:txBody>
      </p:sp>
      <p:pic>
        <p:nvPicPr>
          <p:cNvPr id="2050" name="Picture 2" descr="Virtualization">
            <a:extLst>
              <a:ext uri="{FF2B5EF4-FFF2-40B4-BE49-F238E27FC236}">
                <a16:creationId xmlns:a16="http://schemas.microsoft.com/office/drawing/2014/main" id="{3EF0C954-4B52-24E9-297F-43FF1EA7441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302672" y="1569377"/>
            <a:ext cx="7181789" cy="38956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EBE1D5-BB17-2144-056A-82CD46CB640B}"/>
              </a:ext>
            </a:extLst>
          </p:cNvPr>
          <p:cNvSpPr txBox="1"/>
          <p:nvPr/>
        </p:nvSpPr>
        <p:spPr>
          <a:xfrm>
            <a:off x="1281700" y="5465012"/>
            <a:ext cx="10328098" cy="923330"/>
          </a:xfrm>
          <a:prstGeom prst="rect">
            <a:avLst/>
          </a:prstGeom>
          <a:noFill/>
        </p:spPr>
        <p:txBody>
          <a:bodyPr wrap="square">
            <a:spAutoFit/>
          </a:bodyPr>
          <a:lstStyle/>
          <a:p>
            <a:pPr algn="just" fontAlgn="base">
              <a:buFont typeface="Arial" panose="020B0604020202020204" pitchFamily="34" charset="0"/>
              <a:buChar char="•"/>
            </a:pPr>
            <a:r>
              <a:rPr lang="en-US" b="0" i="0" dirty="0">
                <a:solidFill>
                  <a:srgbClr val="273239"/>
                </a:solidFill>
                <a:effectLst/>
                <a:latin typeface="Nunito" pitchFamily="2" charset="0"/>
              </a:rPr>
              <a:t>Host Machine: The machine on which the virtual machine is going to be built is known as Host Machine.</a:t>
            </a:r>
          </a:p>
          <a:p>
            <a:pPr algn="just" fontAlgn="base">
              <a:buFont typeface="Arial" panose="020B0604020202020204" pitchFamily="34" charset="0"/>
              <a:buChar char="•"/>
            </a:pPr>
            <a:r>
              <a:rPr lang="en-US" b="0" i="0" dirty="0">
                <a:solidFill>
                  <a:srgbClr val="273239"/>
                </a:solidFill>
                <a:effectLst/>
                <a:latin typeface="Nunito" pitchFamily="2" charset="0"/>
              </a:rPr>
              <a:t>Guest Machine: The virtual machine is referred to as a Guest Machine.</a:t>
            </a:r>
          </a:p>
        </p:txBody>
      </p:sp>
    </p:spTree>
    <p:extLst>
      <p:ext uri="{BB962C8B-B14F-4D97-AF65-F5344CB8AC3E}">
        <p14:creationId xmlns:p14="http://schemas.microsoft.com/office/powerpoint/2010/main" val="2338218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Scaling</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a:xfrm>
            <a:off x="816864" y="1682394"/>
            <a:ext cx="10871200" cy="4495800"/>
          </a:xfrm>
        </p:spPr>
        <p:txBody>
          <a:bodyPr>
            <a:normAutofit/>
          </a:bodyPr>
          <a:lstStyle/>
          <a:p>
            <a:r>
              <a:rPr lang="en-US" sz="1800" dirty="0">
                <a:latin typeface="Segoe UI" panose="020B0502040204020203" pitchFamily="34" charset="0"/>
                <a:cs typeface="Segoe UI" panose="020B0502040204020203" pitchFamily="34" charset="0"/>
              </a:rPr>
              <a:t>We can perform scale up/down and Scale out/in operations on virtual machines.</a:t>
            </a:r>
          </a:p>
          <a:p>
            <a:r>
              <a:rPr lang="en-US" sz="1800" b="1" dirty="0">
                <a:latin typeface="Segoe UI" panose="020B0502040204020203" pitchFamily="34" charset="0"/>
                <a:cs typeface="Segoe UI" panose="020B0502040204020203" pitchFamily="34" charset="0"/>
              </a:rPr>
              <a:t>Vertical Scaling</a:t>
            </a:r>
          </a:p>
          <a:p>
            <a:r>
              <a:rPr lang="en-US" sz="1800" dirty="0">
                <a:latin typeface="Segoe UI" panose="020B0502040204020203" pitchFamily="34" charset="0"/>
                <a:cs typeface="Segoe UI" panose="020B0502040204020203" pitchFamily="34" charset="0"/>
              </a:rPr>
              <a:t>In vertical scaling, the size of the VM is changed. Scale up for VMs is to upgrade the size of VM to a higher level. This will require reboot of the system and that will have an outage. Similarly, scale down of VM instance is to downgrade the size of VM.</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p:txBody>
      </p:sp>
      <p:pic>
        <p:nvPicPr>
          <p:cNvPr id="4098" name="Picture 2">
            <a:extLst>
              <a:ext uri="{FF2B5EF4-FFF2-40B4-BE49-F238E27FC236}">
                <a16:creationId xmlns:a16="http://schemas.microsoft.com/office/drawing/2014/main" id="{782ED973-9B95-2CB9-BD44-F0D11C219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888" y="3470631"/>
            <a:ext cx="630555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28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Scaling</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a:xfrm>
            <a:off x="816863" y="1682393"/>
            <a:ext cx="10871200" cy="4495800"/>
          </a:xfrm>
        </p:spPr>
        <p:txBody>
          <a:bodyPr>
            <a:normAutofit/>
          </a:bodyPr>
          <a:lstStyle/>
          <a:p>
            <a:r>
              <a:rPr lang="en-US" sz="1800" b="1" dirty="0">
                <a:latin typeface="Segoe UI" panose="020B0502040204020203" pitchFamily="34" charset="0"/>
                <a:cs typeface="Segoe UI" panose="020B0502040204020203" pitchFamily="34" charset="0"/>
              </a:rPr>
              <a:t>Horizontal Scaling</a:t>
            </a:r>
          </a:p>
          <a:p>
            <a:r>
              <a:rPr lang="en-US" sz="1800" dirty="0">
                <a:latin typeface="Segoe UI" panose="020B0502040204020203" pitchFamily="34" charset="0"/>
                <a:cs typeface="Segoe UI" panose="020B0502040204020203" pitchFamily="34" charset="0"/>
              </a:rPr>
              <a:t>Horizontal scaling means increasing or decreasing the number of VM instances. For Scale-out operation of VM, we can add another similar configuration VM instance and add a load balancer to distribute the incoming HTTP requests. This kind of scaling is well supported with Virtual machine Scale Sets. For Scale-In, VM instances are removed. It is easy to manage VMs with Scale sets as VMs can be created on demand or scheduled time from a central configuration. A load balancer will automatically be created and integrated. This also takes care of deploying multiple VMs across Availability sets.</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p:txBody>
      </p:sp>
      <p:pic>
        <p:nvPicPr>
          <p:cNvPr id="5122" name="Picture 2">
            <a:extLst>
              <a:ext uri="{FF2B5EF4-FFF2-40B4-BE49-F238E27FC236}">
                <a16:creationId xmlns:a16="http://schemas.microsoft.com/office/drawing/2014/main" id="{E2E7D31E-D1D6-40F9-2339-F9473D4DD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300" y="3920768"/>
            <a:ext cx="945832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is virtualization?</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Benefits of Virtualization</a:t>
            </a:r>
          </a:p>
          <a:p>
            <a:r>
              <a:rPr lang="en-US" sz="1800" dirty="0">
                <a:latin typeface="Segoe UI" panose="020B0502040204020203" pitchFamily="34" charset="0"/>
                <a:cs typeface="Segoe UI" panose="020B0502040204020203" pitchFamily="34" charset="0"/>
              </a:rPr>
              <a:t>More flexible and efficient allocation of resources. </a:t>
            </a:r>
          </a:p>
          <a:p>
            <a:r>
              <a:rPr lang="en-US" sz="1800" dirty="0">
                <a:latin typeface="Segoe UI" panose="020B0502040204020203" pitchFamily="34" charset="0"/>
                <a:cs typeface="Segoe UI" panose="020B0502040204020203" pitchFamily="34" charset="0"/>
              </a:rPr>
              <a:t>Enhance development productivity. </a:t>
            </a:r>
          </a:p>
          <a:p>
            <a:r>
              <a:rPr lang="en-US" sz="1800" dirty="0">
                <a:latin typeface="Segoe UI" panose="020B0502040204020203" pitchFamily="34" charset="0"/>
                <a:cs typeface="Segoe UI" panose="020B0502040204020203" pitchFamily="34" charset="0"/>
              </a:rPr>
              <a:t>It lowers the cost of IT infrastructure. </a:t>
            </a:r>
          </a:p>
          <a:p>
            <a:r>
              <a:rPr lang="en-US" sz="1800" dirty="0">
                <a:latin typeface="Segoe UI" panose="020B0502040204020203" pitchFamily="34" charset="0"/>
                <a:cs typeface="Segoe UI" panose="020B0502040204020203" pitchFamily="34" charset="0"/>
              </a:rPr>
              <a:t>Remote access and rapid scalability. </a:t>
            </a:r>
          </a:p>
          <a:p>
            <a:r>
              <a:rPr lang="en-US" sz="1800" dirty="0">
                <a:latin typeface="Segoe UI" panose="020B0502040204020203" pitchFamily="34" charset="0"/>
                <a:cs typeface="Segoe UI" panose="020B0502040204020203" pitchFamily="34" charset="0"/>
              </a:rPr>
              <a:t>High availability and disaster recovery. </a:t>
            </a:r>
          </a:p>
          <a:p>
            <a:r>
              <a:rPr lang="en-US" sz="1800" dirty="0">
                <a:latin typeface="Segoe UI" panose="020B0502040204020203" pitchFamily="34" charset="0"/>
                <a:cs typeface="Segoe UI" panose="020B0502040204020203" pitchFamily="34" charset="0"/>
              </a:rPr>
              <a:t>Pay peruse of the IT infrastructure on demand. </a:t>
            </a:r>
          </a:p>
          <a:p>
            <a:r>
              <a:rPr lang="en-US" sz="1800" dirty="0">
                <a:latin typeface="Segoe UI" panose="020B0502040204020203" pitchFamily="34" charset="0"/>
                <a:cs typeface="Segoe UI" panose="020B0502040204020203" pitchFamily="34" charset="0"/>
              </a:rPr>
              <a:t>Enables running multiple operating systems.</a:t>
            </a:r>
          </a:p>
        </p:txBody>
      </p:sp>
    </p:spTree>
    <p:extLst>
      <p:ext uri="{BB962C8B-B14F-4D97-AF65-F5344CB8AC3E}">
        <p14:creationId xmlns:p14="http://schemas.microsoft.com/office/powerpoint/2010/main" val="102760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is virtualization?</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fontScale="92500" lnSpcReduction="10000"/>
          </a:bodyPr>
          <a:lstStyle/>
          <a:p>
            <a:r>
              <a:rPr lang="en-US" sz="1800" b="1" dirty="0">
                <a:latin typeface="Segoe UI" panose="020B0502040204020203" pitchFamily="34" charset="0"/>
                <a:cs typeface="Segoe UI" panose="020B0502040204020203" pitchFamily="34" charset="0"/>
              </a:rPr>
              <a:t>Types of Virtualization</a:t>
            </a:r>
          </a:p>
          <a:p>
            <a:r>
              <a:rPr lang="en-US" sz="1800" dirty="0">
                <a:latin typeface="Segoe UI" panose="020B0502040204020203" pitchFamily="34" charset="0"/>
                <a:cs typeface="Segoe UI" panose="020B0502040204020203" pitchFamily="34" charset="0"/>
              </a:rPr>
              <a:t>Hardware Virtualization.</a:t>
            </a:r>
          </a:p>
          <a:p>
            <a:r>
              <a:rPr lang="en-US" sz="1800" dirty="0">
                <a:latin typeface="Segoe UI" panose="020B0502040204020203" pitchFamily="34" charset="0"/>
                <a:cs typeface="Segoe UI" panose="020B0502040204020203" pitchFamily="34" charset="0"/>
              </a:rPr>
              <a:t>Operating system Virtualization.</a:t>
            </a:r>
          </a:p>
          <a:p>
            <a:r>
              <a:rPr lang="en-US" sz="1800" dirty="0">
                <a:latin typeface="Segoe UI" panose="020B0502040204020203" pitchFamily="34" charset="0"/>
                <a:cs typeface="Segoe UI" panose="020B0502040204020203" pitchFamily="34" charset="0"/>
              </a:rPr>
              <a:t>Server Virtualization.</a:t>
            </a:r>
          </a:p>
          <a:p>
            <a:r>
              <a:rPr lang="en-US" sz="1800" dirty="0">
                <a:latin typeface="Segoe UI" panose="020B0502040204020203" pitchFamily="34" charset="0"/>
                <a:cs typeface="Segoe UI" panose="020B0502040204020203" pitchFamily="34" charset="0"/>
              </a:rPr>
              <a:t>Storage Virtualization.</a:t>
            </a:r>
          </a:p>
          <a:p>
            <a:pPr marL="0" indent="0">
              <a:buNone/>
            </a:pPr>
            <a:r>
              <a:rPr lang="en-US" sz="1800" b="1" dirty="0">
                <a:latin typeface="Segoe UI" panose="020B0502040204020203" pitchFamily="34" charset="0"/>
                <a:cs typeface="Segoe UI" panose="020B0502040204020203" pitchFamily="34" charset="0"/>
              </a:rPr>
              <a:t>Hardware Virtualization</a:t>
            </a:r>
          </a:p>
          <a:p>
            <a:r>
              <a:rPr lang="en-US" sz="1800" dirty="0">
                <a:latin typeface="Segoe UI" panose="020B0502040204020203" pitchFamily="34" charset="0"/>
                <a:cs typeface="Segoe UI" panose="020B0502040204020203" pitchFamily="34" charset="0"/>
              </a:rPr>
              <a:t>When the virtual machine software or virtual machine manager (VMM) is directly installed on the hardware system is known as hardware virtualization.</a:t>
            </a:r>
          </a:p>
          <a:p>
            <a:r>
              <a:rPr lang="en-US" sz="1800" dirty="0">
                <a:latin typeface="Segoe UI" panose="020B0502040204020203" pitchFamily="34" charset="0"/>
                <a:cs typeface="Segoe UI" panose="020B0502040204020203" pitchFamily="34" charset="0"/>
              </a:rPr>
              <a:t>The main job of hypervisor is to control and monitoring the processor, memory and other hardware resources.</a:t>
            </a:r>
          </a:p>
          <a:p>
            <a:r>
              <a:rPr lang="en-US" sz="1800" dirty="0">
                <a:latin typeface="Segoe UI" panose="020B0502040204020203" pitchFamily="34" charset="0"/>
                <a:cs typeface="Segoe UI" panose="020B0502040204020203" pitchFamily="34" charset="0"/>
              </a:rPr>
              <a:t>After virtualization of hardware system we can install different operating system on it and run different applications on those OS.</a:t>
            </a:r>
          </a:p>
          <a:p>
            <a:r>
              <a:rPr lang="en-US" sz="1800" dirty="0">
                <a:latin typeface="Segoe UI" panose="020B0502040204020203" pitchFamily="34" charset="0"/>
                <a:cs typeface="Segoe UI" panose="020B0502040204020203" pitchFamily="34" charset="0"/>
              </a:rPr>
              <a:t>Usage:</a:t>
            </a:r>
          </a:p>
          <a:p>
            <a:pPr lvl="1"/>
            <a:r>
              <a:rPr lang="en-US" sz="1500" dirty="0">
                <a:latin typeface="Segoe UI" panose="020B0502040204020203" pitchFamily="34" charset="0"/>
                <a:cs typeface="Segoe UI" panose="020B0502040204020203" pitchFamily="34" charset="0"/>
              </a:rPr>
              <a:t>Hardware virtualization is mainly done for the server platforms, because controlling virtual machines is much easier than controlling a physical server.</a:t>
            </a:r>
          </a:p>
        </p:txBody>
      </p:sp>
    </p:spTree>
    <p:extLst>
      <p:ext uri="{BB962C8B-B14F-4D97-AF65-F5344CB8AC3E}">
        <p14:creationId xmlns:p14="http://schemas.microsoft.com/office/powerpoint/2010/main" val="200689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is virtualization?</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fontScale="92500" lnSpcReduction="10000"/>
          </a:bodyPr>
          <a:lstStyle/>
          <a:p>
            <a:r>
              <a:rPr lang="en-US" sz="1500" b="1" dirty="0">
                <a:latin typeface="Segoe UI" panose="020B0502040204020203" pitchFamily="34" charset="0"/>
                <a:cs typeface="Segoe UI" panose="020B0502040204020203" pitchFamily="34" charset="0"/>
              </a:rPr>
              <a:t>Operating System Virtualization</a:t>
            </a:r>
          </a:p>
          <a:p>
            <a:r>
              <a:rPr lang="en-US" sz="1500" dirty="0">
                <a:latin typeface="Segoe UI" panose="020B0502040204020203" pitchFamily="34" charset="0"/>
                <a:cs typeface="Segoe UI" panose="020B0502040204020203" pitchFamily="34" charset="0"/>
              </a:rPr>
              <a:t>When the virtual machine software or virtual machine manager (VMM) is installed on the Host operating system instead of directly on the hardware system is known as operating system virtualization.</a:t>
            </a:r>
          </a:p>
          <a:p>
            <a:r>
              <a:rPr lang="en-US" sz="1500" dirty="0">
                <a:latin typeface="Segoe UI" panose="020B0502040204020203" pitchFamily="34" charset="0"/>
                <a:cs typeface="Segoe UI" panose="020B0502040204020203" pitchFamily="34" charset="0"/>
              </a:rPr>
              <a:t>Usage:</a:t>
            </a:r>
          </a:p>
          <a:p>
            <a:r>
              <a:rPr lang="en-US" sz="1500" dirty="0">
                <a:latin typeface="Segoe UI" panose="020B0502040204020203" pitchFamily="34" charset="0"/>
                <a:cs typeface="Segoe UI" panose="020B0502040204020203" pitchFamily="34" charset="0"/>
              </a:rPr>
              <a:t>Operating System Virtualization is mainly used for testing the applications on different platforms of OS.</a:t>
            </a:r>
          </a:p>
          <a:p>
            <a:r>
              <a:rPr lang="en-US" sz="1500" b="1" dirty="0">
                <a:latin typeface="Segoe UI" panose="020B0502040204020203" pitchFamily="34" charset="0"/>
                <a:cs typeface="Segoe UI" panose="020B0502040204020203" pitchFamily="34" charset="0"/>
              </a:rPr>
              <a:t>Server Virtualization</a:t>
            </a:r>
          </a:p>
          <a:p>
            <a:r>
              <a:rPr lang="en-US" sz="1500" dirty="0">
                <a:latin typeface="Segoe UI" panose="020B0502040204020203" pitchFamily="34" charset="0"/>
                <a:cs typeface="Segoe UI" panose="020B0502040204020203" pitchFamily="34" charset="0"/>
              </a:rPr>
              <a:t>When the virtual machine software or virtual machine manager (VMM) is directly installed on the Server system is known as server virtualization.</a:t>
            </a:r>
          </a:p>
          <a:p>
            <a:r>
              <a:rPr lang="en-US" sz="1500" dirty="0">
                <a:latin typeface="Segoe UI" panose="020B0502040204020203" pitchFamily="34" charset="0"/>
                <a:cs typeface="Segoe UI" panose="020B0502040204020203" pitchFamily="34" charset="0"/>
              </a:rPr>
              <a:t>Usage:</a:t>
            </a:r>
          </a:p>
          <a:p>
            <a:r>
              <a:rPr lang="en-US" sz="1500" dirty="0">
                <a:latin typeface="Segoe UI" panose="020B0502040204020203" pitchFamily="34" charset="0"/>
                <a:cs typeface="Segoe UI" panose="020B0502040204020203" pitchFamily="34" charset="0"/>
              </a:rPr>
              <a:t>Server virtualization is done because a single physical server can be divided into multiple servers on the demand basis and for balancing the load.</a:t>
            </a:r>
          </a:p>
          <a:p>
            <a:r>
              <a:rPr lang="en-US" sz="1500" b="1" dirty="0">
                <a:latin typeface="Segoe UI" panose="020B0502040204020203" pitchFamily="34" charset="0"/>
                <a:cs typeface="Segoe UI" panose="020B0502040204020203" pitchFamily="34" charset="0"/>
              </a:rPr>
              <a:t>Storage Virtualization</a:t>
            </a:r>
          </a:p>
          <a:p>
            <a:r>
              <a:rPr lang="en-US" sz="1500" dirty="0">
                <a:latin typeface="Segoe UI" panose="020B0502040204020203" pitchFamily="34" charset="0"/>
                <a:cs typeface="Segoe UI" panose="020B0502040204020203" pitchFamily="34" charset="0"/>
              </a:rPr>
              <a:t>Storage virtualization is the process of grouping the physical storage from multiple network storage devices so that it looks like a single storage device.</a:t>
            </a:r>
          </a:p>
          <a:p>
            <a:r>
              <a:rPr lang="en-US" sz="1500" dirty="0">
                <a:latin typeface="Segoe UI" panose="020B0502040204020203" pitchFamily="34" charset="0"/>
                <a:cs typeface="Segoe UI" panose="020B0502040204020203" pitchFamily="34" charset="0"/>
              </a:rPr>
              <a:t>Storage virtualization is also implemented by using software applications.</a:t>
            </a:r>
          </a:p>
          <a:p>
            <a:r>
              <a:rPr lang="en-US" sz="1500" dirty="0">
                <a:latin typeface="Segoe UI" panose="020B0502040204020203" pitchFamily="34" charset="0"/>
                <a:cs typeface="Segoe UI" panose="020B0502040204020203" pitchFamily="34" charset="0"/>
              </a:rPr>
              <a:t>Usage:</a:t>
            </a:r>
          </a:p>
          <a:p>
            <a:r>
              <a:rPr lang="en-US" sz="1500" dirty="0">
                <a:latin typeface="Segoe UI" panose="020B0502040204020203" pitchFamily="34" charset="0"/>
                <a:cs typeface="Segoe UI" panose="020B0502040204020203" pitchFamily="34" charset="0"/>
              </a:rPr>
              <a:t>Storage virtualization is mainly done for back-up and recovery purposes.</a:t>
            </a:r>
          </a:p>
        </p:txBody>
      </p:sp>
    </p:spTree>
    <p:extLst>
      <p:ext uri="{BB962C8B-B14F-4D97-AF65-F5344CB8AC3E}">
        <p14:creationId xmlns:p14="http://schemas.microsoft.com/office/powerpoint/2010/main" val="182445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are Virtual Machines?</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 virtual machine is like a physical computer but it is actually a digital version of it.</a:t>
            </a:r>
          </a:p>
          <a:p>
            <a:r>
              <a:rPr lang="en-US" sz="1800" dirty="0">
                <a:latin typeface="Segoe UI" panose="020B0502040204020203" pitchFamily="34" charset="0"/>
                <a:cs typeface="Segoe UI" panose="020B0502040204020203" pitchFamily="34" charset="0"/>
              </a:rPr>
              <a:t>A Virtual machine is a ready-made computer system that has been made available by Visualization concept.</a:t>
            </a:r>
          </a:p>
          <a:p>
            <a:r>
              <a:rPr lang="en-US" sz="1800" dirty="0">
                <a:latin typeface="Segoe UI" panose="020B0502040204020203" pitchFamily="34" charset="0"/>
                <a:cs typeface="Segoe UI" panose="020B0502040204020203" pitchFamily="34" charset="0"/>
              </a:rPr>
              <a:t>It is a computer file typically called as an image which behaves like an actual computer.</a:t>
            </a:r>
          </a:p>
          <a:p>
            <a:r>
              <a:rPr lang="en-US" sz="1800" dirty="0">
                <a:latin typeface="Segoe UI" panose="020B0502040204020203" pitchFamily="34" charset="0"/>
                <a:cs typeface="Segoe UI" panose="020B0502040204020203" pitchFamily="34" charset="0"/>
              </a:rPr>
              <a:t>Actually, it is not so much different from physical computers because they have also memory, CPU, as well as they have disks to store our data or various files.</a:t>
            </a:r>
          </a:p>
          <a:p>
            <a:r>
              <a:rPr lang="en-US" sz="1800" dirty="0">
                <a:latin typeface="Segoe UI" panose="020B0502040204020203" pitchFamily="34" charset="0"/>
                <a:cs typeface="Segoe UI" panose="020B0502040204020203" pitchFamily="34" charset="0"/>
              </a:rPr>
              <a:t>VM can also connect to the internet.</a:t>
            </a:r>
          </a:p>
          <a:p>
            <a:r>
              <a:rPr lang="en-US" sz="1800" dirty="0">
                <a:latin typeface="Segoe UI" panose="020B0502040204020203" pitchFamily="34" charset="0"/>
                <a:cs typeface="Segoe UI" panose="020B0502040204020203" pitchFamily="34" charset="0"/>
              </a:rPr>
              <a:t>Each VM can act like a computer machine</a:t>
            </a:r>
          </a:p>
          <a:p>
            <a:r>
              <a:rPr lang="en-US" sz="1800" dirty="0">
                <a:latin typeface="Segoe UI" panose="020B0502040204020203" pitchFamily="34" charset="0"/>
                <a:cs typeface="Segoe UI" panose="020B0502040204020203" pitchFamily="34" charset="0"/>
              </a:rPr>
              <a:t> It runs in windows, Linux etc.</a:t>
            </a:r>
          </a:p>
          <a:p>
            <a:r>
              <a:rPr lang="en-US" sz="1800" dirty="0">
                <a:latin typeface="Segoe UI" panose="020B0502040204020203" pitchFamily="34" charset="0"/>
                <a:cs typeface="Segoe UI" panose="020B0502040204020203" pitchFamily="34" charset="0"/>
              </a:rPr>
              <a:t>VM gives you a flexibility that can run multiple machines in a physical computer.</a:t>
            </a:r>
          </a:p>
          <a:p>
            <a:r>
              <a:rPr lang="en-US" sz="1800" dirty="0">
                <a:latin typeface="Segoe UI" panose="020B0502040204020203" pitchFamily="34" charset="0"/>
                <a:cs typeface="Segoe UI" panose="020B0502040204020203" pitchFamily="34" charset="0"/>
              </a:rPr>
              <a:t>Each VM can have a different operating system.</a:t>
            </a:r>
          </a:p>
          <a:p>
            <a:r>
              <a:rPr lang="en-US" sz="1800" dirty="0">
                <a:latin typeface="Segoe UI" panose="020B0502040204020203" pitchFamily="34" charset="0"/>
                <a:cs typeface="Segoe UI" panose="020B0502040204020203" pitchFamily="34" charset="0"/>
              </a:rPr>
              <a:t>Each of these virtual machines provides its own virtual hardware which includes CPUs, memory, hard drives, network interfaces and other such devices.</a:t>
            </a:r>
          </a:p>
        </p:txBody>
      </p:sp>
    </p:spTree>
    <p:extLst>
      <p:ext uri="{BB962C8B-B14F-4D97-AF65-F5344CB8AC3E}">
        <p14:creationId xmlns:p14="http://schemas.microsoft.com/office/powerpoint/2010/main" val="367420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What are Virtual Machines?</a:t>
            </a:r>
          </a:p>
        </p:txBody>
      </p:sp>
      <p:pic>
        <p:nvPicPr>
          <p:cNvPr id="1026" name="Picture 2">
            <a:extLst>
              <a:ext uri="{FF2B5EF4-FFF2-40B4-BE49-F238E27FC236}">
                <a16:creationId xmlns:a16="http://schemas.microsoft.com/office/drawing/2014/main" id="{49A33ED2-7A58-F2C3-6490-10827E77397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11829" y="1589926"/>
            <a:ext cx="4742821" cy="449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401616E-A2D8-E581-A504-C23D4EF04CE2}"/>
              </a:ext>
            </a:extLst>
          </p:cNvPr>
          <p:cNvPicPr>
            <a:picLocks noChangeAspect="1"/>
          </p:cNvPicPr>
          <p:nvPr/>
        </p:nvPicPr>
        <p:blipFill>
          <a:blip r:embed="rId3"/>
          <a:stretch>
            <a:fillRect/>
          </a:stretch>
        </p:blipFill>
        <p:spPr>
          <a:xfrm>
            <a:off x="5632058" y="2074898"/>
            <a:ext cx="4400550" cy="3740275"/>
          </a:xfrm>
          <a:prstGeom prst="rect">
            <a:avLst/>
          </a:prstGeom>
        </p:spPr>
      </p:pic>
    </p:spTree>
    <p:extLst>
      <p:ext uri="{BB962C8B-B14F-4D97-AF65-F5344CB8AC3E}">
        <p14:creationId xmlns:p14="http://schemas.microsoft.com/office/powerpoint/2010/main" val="139186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Azure Virtual Machines</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It is one of the services provided by Azure to create your own instances.</a:t>
            </a:r>
          </a:p>
          <a:p>
            <a:r>
              <a:rPr lang="en-US" sz="1800" dirty="0">
                <a:latin typeface="Segoe UI" panose="020B0502040204020203" pitchFamily="34" charset="0"/>
                <a:cs typeface="Segoe UI" panose="020B0502040204020203" pitchFamily="34" charset="0"/>
              </a:rPr>
              <a:t>It is a IaaS Service offered by Azure </a:t>
            </a:r>
          </a:p>
          <a:p>
            <a:r>
              <a:rPr lang="en-US" sz="1800" dirty="0">
                <a:latin typeface="Segoe UI" panose="020B0502040204020203" pitchFamily="34" charset="0"/>
                <a:cs typeface="Segoe UI" panose="020B0502040204020203" pitchFamily="34" charset="0"/>
              </a:rPr>
              <a:t>It is to remember that when you are running Azure VM you must pay for the compute time on a per- minute basis.</a:t>
            </a:r>
          </a:p>
          <a:p>
            <a:r>
              <a:rPr lang="en-US" sz="1800" dirty="0">
                <a:latin typeface="Segoe UI" panose="020B0502040204020203" pitchFamily="34" charset="0"/>
                <a:cs typeface="Segoe UI" panose="020B0502040204020203" pitchFamily="34" charset="0"/>
              </a:rPr>
              <a:t>the pricing of this is based on their size, operating system and any licensed software that has been installed in it.</a:t>
            </a:r>
          </a:p>
          <a:p>
            <a:r>
              <a:rPr lang="en-US" sz="1800" dirty="0">
                <a:latin typeface="Segoe UI" panose="020B0502040204020203" pitchFamily="34" charset="0"/>
                <a:cs typeface="Segoe UI" panose="020B0502040204020203" pitchFamily="34" charset="0"/>
              </a:rPr>
              <a:t>In order to avoid corresponding charges when you are not using it, it is to be seen that you change its state to Stopped (Deallocated)</a:t>
            </a:r>
          </a:p>
        </p:txBody>
      </p:sp>
    </p:spTree>
    <p:extLst>
      <p:ext uri="{BB962C8B-B14F-4D97-AF65-F5344CB8AC3E}">
        <p14:creationId xmlns:p14="http://schemas.microsoft.com/office/powerpoint/2010/main" val="83849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Why Azure Virtual Machine?</a:t>
            </a:r>
          </a:p>
        </p:txBody>
      </p:sp>
      <p:sp>
        <p:nvSpPr>
          <p:cNvPr id="3" name="Content Placeholder 2">
            <a:extLst>
              <a:ext uri="{FF2B5EF4-FFF2-40B4-BE49-F238E27FC236}">
                <a16:creationId xmlns:a16="http://schemas.microsoft.com/office/drawing/2014/main" id="{EB6DDF2A-FACE-22DF-6070-DD2689B2518B}"/>
              </a:ext>
            </a:extLst>
          </p:cNvPr>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PaaS Services and Azure IaaS Services to build and develop cloud-based solutions that allows to make use of best features in Azure. In such scenarios</a:t>
            </a:r>
          </a:p>
          <a:p>
            <a:r>
              <a:rPr lang="en-US" sz="1800" dirty="0">
                <a:latin typeface="Segoe UI" panose="020B0502040204020203" pitchFamily="34" charset="0"/>
                <a:cs typeface="Segoe UI" panose="020B0502040204020203" pitchFamily="34" charset="0"/>
              </a:rPr>
              <a:t>it is important to understand the capabilities of Azure IaaS and Azure PaaS.</a:t>
            </a:r>
          </a:p>
          <a:p>
            <a:r>
              <a:rPr lang="en-US" sz="1800" dirty="0">
                <a:latin typeface="Segoe UI" panose="020B0502040204020203" pitchFamily="34" charset="0"/>
                <a:cs typeface="Segoe UI" panose="020B0502040204020203" pitchFamily="34" charset="0"/>
              </a:rPr>
              <a:t>let us try to understand some features and capabilities of Azure VMs</a:t>
            </a:r>
          </a:p>
          <a:p>
            <a:r>
              <a:rPr lang="en-US" sz="1800" b="1" dirty="0">
                <a:latin typeface="Segoe UI" panose="020B0502040204020203" pitchFamily="34" charset="0"/>
                <a:cs typeface="Segoe UI" panose="020B0502040204020203" pitchFamily="34" charset="0"/>
              </a:rPr>
              <a:t>More Control – </a:t>
            </a:r>
            <a:r>
              <a:rPr lang="en-US" sz="1800" dirty="0">
                <a:latin typeface="Segoe UI" panose="020B0502040204020203" pitchFamily="34" charset="0"/>
                <a:cs typeface="Segoe UI" panose="020B0502040204020203" pitchFamily="34" charset="0"/>
              </a:rPr>
              <a:t>With Azure VMs, Developer have more control over the development environment which is very helpful in case of building a highly secured architecture for a complex solution. Developers can choose operating system, Networking, Storage connections etc. to build a sandbox solution.</a:t>
            </a:r>
          </a:p>
          <a:p>
            <a:r>
              <a:rPr lang="en-US" sz="1800" b="1" dirty="0">
                <a:latin typeface="Segoe UI" panose="020B0502040204020203" pitchFamily="34" charset="0"/>
                <a:cs typeface="Segoe UI" panose="020B0502040204020203" pitchFamily="34" charset="0"/>
              </a:rPr>
              <a:t>Easy Diagnostics – </a:t>
            </a:r>
            <a:r>
              <a:rPr lang="en-US" sz="1800" dirty="0">
                <a:latin typeface="Segoe UI" panose="020B0502040204020203" pitchFamily="34" charset="0"/>
                <a:cs typeface="Segoe UI" panose="020B0502040204020203" pitchFamily="34" charset="0"/>
              </a:rPr>
              <a:t>Azure VMs provides the facility to troubleshoot issues with options like remote debugging, event logs, IIS logs, application logs etc.</a:t>
            </a:r>
          </a:p>
          <a:p>
            <a:r>
              <a:rPr lang="en-US" sz="1800" b="1" dirty="0">
                <a:latin typeface="Segoe UI" panose="020B0502040204020203" pitchFamily="34" charset="0"/>
                <a:cs typeface="Segoe UI" panose="020B0502040204020203" pitchFamily="34" charset="0"/>
              </a:rPr>
              <a:t>Alerts – </a:t>
            </a:r>
            <a:r>
              <a:rPr lang="en-US" sz="1800" dirty="0">
                <a:latin typeface="Segoe UI" panose="020B0502040204020203" pitchFamily="34" charset="0"/>
                <a:cs typeface="Segoe UI" panose="020B0502040204020203" pitchFamily="34" charset="0"/>
              </a:rPr>
              <a:t>We can trigger actions and alerts based on metrics of computing resources consumed by VM.</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641643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2540</Words>
  <Application>Microsoft Office PowerPoint</Application>
  <PresentationFormat>Widescreen</PresentationFormat>
  <Paragraphs>158</Paragraphs>
  <Slides>21</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Calibri</vt:lpstr>
      <vt:lpstr>Calibri Light</vt:lpstr>
      <vt:lpstr>inter-regular</vt:lpstr>
      <vt:lpstr>Nunito</vt:lpstr>
      <vt:lpstr>Segoe UI</vt:lpstr>
      <vt:lpstr>times new roman</vt:lpstr>
      <vt:lpstr>Tw Cen MT</vt:lpstr>
      <vt:lpstr>Wingdings</vt:lpstr>
      <vt:lpstr>Wingdings 2</vt:lpstr>
      <vt:lpstr>Office Theme</vt:lpstr>
      <vt:lpstr>Median</vt:lpstr>
      <vt:lpstr>What is virtualization?</vt:lpstr>
      <vt:lpstr>What is virtualization?</vt:lpstr>
      <vt:lpstr>What is virtualization?</vt:lpstr>
      <vt:lpstr>What is virtualization?</vt:lpstr>
      <vt:lpstr>What is virtualization?</vt:lpstr>
      <vt:lpstr>What are Virtual Machines?</vt:lpstr>
      <vt:lpstr>What are Virtual Machines?</vt:lpstr>
      <vt:lpstr>Azure Virtual Machines</vt:lpstr>
      <vt:lpstr>Why Azure Virtual Machine?</vt:lpstr>
      <vt:lpstr>Why Azure Virtual Machine?</vt:lpstr>
      <vt:lpstr>Azure Virtual Machines VM Sizes</vt:lpstr>
      <vt:lpstr>Azure Virtual Machines VM Sizes</vt:lpstr>
      <vt:lpstr>Virtual Machine Prices</vt:lpstr>
      <vt:lpstr>Azure Virtual Machines</vt:lpstr>
      <vt:lpstr>Azure Virtual Machines</vt:lpstr>
      <vt:lpstr>Virtual Machine Architecture</vt:lpstr>
      <vt:lpstr>Azure Virtual Machines</vt:lpstr>
      <vt:lpstr>VM Availability Sets</vt:lpstr>
      <vt:lpstr>VM Availability Sets</vt:lpstr>
      <vt:lpstr>Scaling</vt:lpstr>
      <vt:lpstr>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6</cp:revision>
  <dcterms:created xsi:type="dcterms:W3CDTF">2023-04-13T06:30:36Z</dcterms:created>
  <dcterms:modified xsi:type="dcterms:W3CDTF">2023-04-19T14:32:25Z</dcterms:modified>
</cp:coreProperties>
</file>