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94" r:id="rId2"/>
    <p:sldId id="308" r:id="rId3"/>
    <p:sldId id="317" r:id="rId4"/>
    <p:sldId id="319" r:id="rId5"/>
    <p:sldId id="318" r:id="rId6"/>
    <p:sldId id="310" r:id="rId7"/>
    <p:sldId id="320" r:id="rId8"/>
    <p:sldId id="312" r:id="rId9"/>
    <p:sldId id="313" r:id="rId10"/>
    <p:sldId id="314" r:id="rId11"/>
    <p:sldId id="315" r:id="rId12"/>
    <p:sldId id="316" r:id="rId13"/>
    <p:sldId id="32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6380" autoAdjust="0"/>
  </p:normalViewPr>
  <p:slideViewPr>
    <p:cSldViewPr>
      <p:cViewPr varScale="1">
        <p:scale>
          <a:sx n="66" d="100"/>
          <a:sy n="66" d="100"/>
        </p:scale>
        <p:origin x="128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168A0F-649F-4C97-B40A-0C44105BD79B}" type="datetimeFigureOut">
              <a:rPr lang="en-US" smtClean="0"/>
              <a:pPr/>
              <a:t>4/7/2023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9E14CC-2DBD-46FF-A4A3-27C8D547286A}" type="slidenum">
              <a:rPr lang="en-US" smtClean="0"/>
              <a:pPr/>
              <a:t>‹#›</a:t>
            </a:fld>
            <a:endParaRPr lang="en-US"/>
          </a:p>
        </p:txBody>
      </p:sp>
    </p:spTree>
    <p:extLst>
      <p:ext uri="{BB962C8B-B14F-4D97-AF65-F5344CB8AC3E}">
        <p14:creationId xmlns:p14="http://schemas.microsoft.com/office/powerpoint/2010/main" val="1705282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4/7/2023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4/7/2023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4/7/2023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4/7/2023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4/7/2023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4/7/2023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4/7/2023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intellipaat.com/blog/what-is-azure-devop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Microsoft Azure </a:t>
            </a:r>
          </a:p>
        </p:txBody>
      </p:sp>
      <p:sp>
        <p:nvSpPr>
          <p:cNvPr id="5" name="Content Placeholder 4"/>
          <p:cNvSpPr>
            <a:spLocks noGrp="1"/>
          </p:cNvSpPr>
          <p:nvPr>
            <p:ph sz="quarter" idx="1"/>
          </p:nvPr>
        </p:nvSpPr>
        <p:spPr/>
        <p:txBody>
          <a:bodyPr>
            <a:normAutofit/>
          </a:bodyPr>
          <a:lstStyle/>
          <a:p>
            <a:r>
              <a:rPr lang="en-US" sz="1400" dirty="0">
                <a:solidFill>
                  <a:srgbClr val="161616"/>
                </a:solidFill>
                <a:latin typeface="Segoe UI"/>
              </a:rPr>
              <a:t>Microsoft Azure is a cloud computing platform that makes it easy for businesses to create, deploy, and manage digital applications.</a:t>
            </a:r>
          </a:p>
          <a:p>
            <a:r>
              <a:rPr lang="en-US" sz="1400" dirty="0">
                <a:solidFill>
                  <a:srgbClr val="161616"/>
                </a:solidFill>
                <a:latin typeface="Segoe UI"/>
              </a:rPr>
              <a:t>Microsoft Azure is a cloud computing platform and an online portal that allows you to access and manage cloud services and resources provided by Microsoft.</a:t>
            </a:r>
          </a:p>
          <a:p>
            <a:r>
              <a:rPr lang="en-US" sz="1400" dirty="0">
                <a:solidFill>
                  <a:srgbClr val="161616"/>
                </a:solidFill>
                <a:latin typeface="Segoe UI"/>
              </a:rPr>
              <a:t> These services and resources include storing your data and transforming it, depending on your requirements.</a:t>
            </a:r>
          </a:p>
          <a:p>
            <a:r>
              <a:rPr lang="en-US" sz="1400" dirty="0">
                <a:solidFill>
                  <a:srgbClr val="161616"/>
                </a:solidFill>
                <a:latin typeface="Segoe UI"/>
              </a:rPr>
              <a:t> To get access to these resources and services, all you need to have is an active internet connection and subscription to connect to the Azure portal.</a:t>
            </a:r>
            <a:endParaRPr lang="en-IN" sz="1400" dirty="0">
              <a:solidFill>
                <a:srgbClr val="161616"/>
              </a:solidFill>
              <a:latin typeface="Segoe UI"/>
            </a:endParaRPr>
          </a:p>
          <a:p>
            <a:r>
              <a:rPr lang="en-IN" sz="1400" dirty="0">
                <a:solidFill>
                  <a:srgbClr val="161616"/>
                </a:solidFill>
                <a:latin typeface="Segoe UI"/>
              </a:rPr>
              <a:t>Microsoft Azure helps you to build and manage enterprise level web, mobile, IoT apps faster using your existing skills and technologies you know.</a:t>
            </a:r>
          </a:p>
          <a:p>
            <a:endParaRPr lang="en-IN" sz="1400" dirty="0">
              <a:solidFill>
                <a:srgbClr val="161616"/>
              </a:solidFill>
              <a:latin typeface="Segoe UI"/>
            </a:endParaRPr>
          </a:p>
          <a:p>
            <a:endParaRPr lang="en-IN" sz="1400" dirty="0"/>
          </a:p>
        </p:txBody>
      </p:sp>
      <p:pic>
        <p:nvPicPr>
          <p:cNvPr id="2051" name="Picture 3" descr="C:\Users\SANTHOSH\Desktop\azure-skil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1781" y="4419600"/>
            <a:ext cx="6040438" cy="148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9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t>Microsoft Azure Services</a:t>
            </a:r>
            <a:endParaRPr lang="en-IN" dirty="0"/>
          </a:p>
        </p:txBody>
      </p:sp>
      <p:sp>
        <p:nvSpPr>
          <p:cNvPr id="3" name="Content Placeholder 2"/>
          <p:cNvSpPr>
            <a:spLocks noGrp="1"/>
          </p:cNvSpPr>
          <p:nvPr>
            <p:ph sz="quarter" idx="1"/>
          </p:nvPr>
        </p:nvSpPr>
        <p:spPr/>
        <p:txBody>
          <a:bodyPr>
            <a:normAutofit fontScale="25000" lnSpcReduction="20000"/>
          </a:bodyPr>
          <a:lstStyle/>
          <a:p>
            <a:r>
              <a:rPr lang="en-IN" sz="5600" b="1" dirty="0"/>
              <a:t>Azure Networking</a:t>
            </a:r>
          </a:p>
          <a:p>
            <a:pPr fontAlgn="t"/>
            <a:r>
              <a:rPr lang="en-IN" sz="4400" dirty="0"/>
              <a:t>Azure Networking allows you to connect privately and securely to Cloud with Azure ExpressRoute and distribute user traffic to specific endpoints with Azure Traffic Manager.</a:t>
            </a:r>
          </a:p>
          <a:p>
            <a:r>
              <a:rPr lang="en-IN" sz="4400" dirty="0"/>
              <a:t>Virtual Network</a:t>
            </a:r>
          </a:p>
          <a:p>
            <a:pPr lvl="1" fontAlgn="t"/>
            <a:r>
              <a:rPr lang="en-IN" sz="4400" dirty="0"/>
              <a:t>Perform Network isolation and segmentation. Filter and Route network traffic.</a:t>
            </a:r>
          </a:p>
          <a:p>
            <a:r>
              <a:rPr lang="en-IN" sz="4400" dirty="0"/>
              <a:t>Load Balancer</a:t>
            </a:r>
          </a:p>
          <a:p>
            <a:pPr lvl="1" fontAlgn="t"/>
            <a:r>
              <a:rPr lang="en-IN" sz="4400" dirty="0"/>
              <a:t>Delivers high availability and network performance to your applications. Load balance incoming Internet traffic to Virtual Machines. Forward external traffic to a specific virtual machine.</a:t>
            </a:r>
          </a:p>
          <a:p>
            <a:r>
              <a:rPr lang="en-IN" sz="4400" dirty="0"/>
              <a:t>Application Gateway</a:t>
            </a:r>
          </a:p>
          <a:p>
            <a:pPr lvl="1" fontAlgn="t"/>
            <a:r>
              <a:rPr lang="en-IN" sz="4400" dirty="0"/>
              <a:t>It is a dedicated virtual appliance providing Application Delivery Controller (ADC) as a service. Comprised of multiple worker instances for scalability and high availability Azure Networking Services.</a:t>
            </a:r>
          </a:p>
          <a:p>
            <a:r>
              <a:rPr lang="en-IN" sz="4400" dirty="0"/>
              <a:t>VPN Gateway</a:t>
            </a:r>
          </a:p>
          <a:p>
            <a:pPr lvl="1" fontAlgn="t"/>
            <a:r>
              <a:rPr lang="en-IN" sz="4400" dirty="0"/>
              <a:t>A type of virtual network gateway that sends encrypted traffic across a public connection. Use VPN gateways to send traffic between Azure virtual networks over the Microsoft network.</a:t>
            </a:r>
          </a:p>
          <a:p>
            <a:r>
              <a:rPr lang="en-IN" sz="4400" dirty="0"/>
              <a:t>Content Delivery Network (CDN)</a:t>
            </a:r>
          </a:p>
          <a:p>
            <a:pPr lvl="1" fontAlgn="t"/>
            <a:r>
              <a:rPr lang="en-IN" sz="4400" dirty="0"/>
              <a:t>CDN caches static web content at strategically placed locations to provide maximum throughput for delivering content to users.</a:t>
            </a:r>
          </a:p>
          <a:p>
            <a:r>
              <a:rPr lang="en-IN" sz="4400" dirty="0"/>
              <a:t>Azure DNS</a:t>
            </a:r>
          </a:p>
          <a:p>
            <a:pPr lvl="1" fontAlgn="t"/>
            <a:r>
              <a:rPr lang="en-IN" sz="4400" dirty="0"/>
              <a:t>DNS is responsible for translating a website or service name to its IP address. Azure DNS is a hosting service for DNS domains, providing name resolution using Microsoft Azure infrastructure Azure Networking Services.</a:t>
            </a:r>
          </a:p>
          <a:p>
            <a:r>
              <a:rPr lang="en-IN" sz="4400" dirty="0"/>
              <a:t>Traffic Manager</a:t>
            </a:r>
          </a:p>
          <a:p>
            <a:pPr lvl="1" fontAlgn="t"/>
            <a:r>
              <a:rPr lang="en-IN" sz="4400" dirty="0"/>
              <a:t>Allows you to control the distribution of user traffic for service endpoints such as, Azure VMs, Web Apps, and cloud services in different Data </a:t>
            </a:r>
            <a:r>
              <a:rPr lang="en-IN" sz="4400" dirty="0" err="1"/>
              <a:t>centers</a:t>
            </a:r>
            <a:r>
              <a:rPr lang="en-IN" sz="4400" dirty="0"/>
              <a:t>.</a:t>
            </a:r>
          </a:p>
          <a:p>
            <a:pPr fontAlgn="t"/>
            <a:endParaRPr lang="en-IN" dirty="0"/>
          </a:p>
          <a:p>
            <a:endParaRPr lang="en-IN" dirty="0"/>
          </a:p>
        </p:txBody>
      </p:sp>
    </p:spTree>
    <p:extLst>
      <p:ext uri="{BB962C8B-B14F-4D97-AF65-F5344CB8AC3E}">
        <p14:creationId xmlns:p14="http://schemas.microsoft.com/office/powerpoint/2010/main" val="2260198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t>Microsoft Azure Services</a:t>
            </a:r>
            <a:endParaRPr lang="en-IN" dirty="0"/>
          </a:p>
        </p:txBody>
      </p:sp>
      <p:sp>
        <p:nvSpPr>
          <p:cNvPr id="3" name="Content Placeholder 2"/>
          <p:cNvSpPr>
            <a:spLocks noGrp="1"/>
          </p:cNvSpPr>
          <p:nvPr>
            <p:ph sz="quarter" idx="1"/>
          </p:nvPr>
        </p:nvSpPr>
        <p:spPr/>
        <p:txBody>
          <a:bodyPr>
            <a:normAutofit fontScale="55000" lnSpcReduction="20000"/>
          </a:bodyPr>
          <a:lstStyle/>
          <a:p>
            <a:r>
              <a:rPr lang="en-IN" b="1" dirty="0"/>
              <a:t>Azure Storage Services</a:t>
            </a:r>
          </a:p>
          <a:p>
            <a:pPr fontAlgn="t"/>
            <a:r>
              <a:rPr lang="en-IN" dirty="0"/>
              <a:t>Azure Storage Services provides cloud storage solution for modern applications that rely on durability, availability, and scalability to meet the needs of their customers.</a:t>
            </a:r>
          </a:p>
          <a:p>
            <a:r>
              <a:rPr lang="en-IN" dirty="0"/>
              <a:t>Blob Storage</a:t>
            </a:r>
          </a:p>
          <a:p>
            <a:pPr lvl="1" fontAlgn="t"/>
            <a:r>
              <a:rPr lang="en-IN" dirty="0"/>
              <a:t>Azure Blob storage is a service that stores unstructured data in the cloud as objects/blobs. It can store any type of text or binary data, such as a document, media file, or application installer.</a:t>
            </a:r>
          </a:p>
          <a:p>
            <a:r>
              <a:rPr lang="en-IN" dirty="0"/>
              <a:t>Queue Storage</a:t>
            </a:r>
          </a:p>
          <a:p>
            <a:pPr lvl="1" fontAlgn="t"/>
            <a:r>
              <a:rPr lang="en-IN" dirty="0"/>
              <a:t>Azure Queue storage provides cloud messaging between application components. Queue storage delivers asynchronous messaging for communication between application components.</a:t>
            </a:r>
          </a:p>
          <a:p>
            <a:r>
              <a:rPr lang="en-IN" dirty="0"/>
              <a:t>Table Storage</a:t>
            </a:r>
          </a:p>
          <a:p>
            <a:pPr lvl="1" fontAlgn="t"/>
            <a:r>
              <a:rPr lang="en-IN" dirty="0"/>
              <a:t>Azure Table storage is a service that stores semi-structured NoSQL data in the cloud, providing a key/attribute store with a schema less design.</a:t>
            </a:r>
          </a:p>
          <a:p>
            <a:r>
              <a:rPr lang="en-IN" dirty="0"/>
              <a:t>File Storage</a:t>
            </a:r>
          </a:p>
          <a:p>
            <a:pPr lvl="1" fontAlgn="t"/>
            <a:r>
              <a:rPr lang="en-IN" dirty="0"/>
              <a:t>Offers file shares in the cloud using the standard Server Message Block (SMB) Protocol. With Azure File storage, you can migrate legacy applications that rely on file shares to Azure quickly and without costly rewrites Azure Storage Services.</a:t>
            </a:r>
          </a:p>
          <a:p>
            <a:pPr fontAlgn="t"/>
            <a:endParaRPr lang="en-IN" dirty="0"/>
          </a:p>
          <a:p>
            <a:endParaRPr lang="en-IN" dirty="0"/>
          </a:p>
        </p:txBody>
      </p:sp>
    </p:spTree>
    <p:extLst>
      <p:ext uri="{BB962C8B-B14F-4D97-AF65-F5344CB8AC3E}">
        <p14:creationId xmlns:p14="http://schemas.microsoft.com/office/powerpoint/2010/main" val="2675688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t>Microsoft Azure Services</a:t>
            </a:r>
            <a:endParaRPr lang="en-IN" dirty="0"/>
          </a:p>
        </p:txBody>
      </p:sp>
      <p:sp>
        <p:nvSpPr>
          <p:cNvPr id="3" name="Content Placeholder 2"/>
          <p:cNvSpPr>
            <a:spLocks noGrp="1"/>
          </p:cNvSpPr>
          <p:nvPr>
            <p:ph sz="quarter" idx="1"/>
          </p:nvPr>
        </p:nvSpPr>
        <p:spPr/>
        <p:txBody>
          <a:bodyPr>
            <a:normAutofit fontScale="92500" lnSpcReduction="20000"/>
          </a:bodyPr>
          <a:lstStyle/>
          <a:p>
            <a:r>
              <a:rPr lang="en-IN" sz="1600" b="1" dirty="0">
                <a:latin typeface="Segoe UI" panose="020B0502040204020203" pitchFamily="34" charset="0"/>
                <a:cs typeface="Segoe UI" panose="020B0502040204020203" pitchFamily="34" charset="0"/>
              </a:rPr>
              <a:t>Azure Database Services</a:t>
            </a:r>
          </a:p>
          <a:p>
            <a:r>
              <a:rPr lang="en-IN" sz="1600" dirty="0">
                <a:latin typeface="Segoe UI" panose="020B0502040204020203" pitchFamily="34" charset="0"/>
                <a:cs typeface="Segoe UI" panose="020B0502040204020203" pitchFamily="34" charset="0"/>
              </a:rPr>
              <a:t>SQL Database</a:t>
            </a:r>
          </a:p>
          <a:p>
            <a:pPr lvl="1" fontAlgn="t"/>
            <a:r>
              <a:rPr lang="en-IN" sz="1600" dirty="0">
                <a:latin typeface="Segoe UI" panose="020B0502040204020203" pitchFamily="34" charset="0"/>
                <a:cs typeface="Segoe UI" panose="020B0502040204020203" pitchFamily="34" charset="0"/>
              </a:rPr>
              <a:t>SQL Database is a relational database service in the Microsoft cloud based on the market-leading Microsoft SQL Server engine.</a:t>
            </a:r>
          </a:p>
          <a:p>
            <a:r>
              <a:rPr lang="en-IN" sz="1600" dirty="0" err="1">
                <a:latin typeface="Segoe UI" panose="020B0502040204020203" pitchFamily="34" charset="0"/>
                <a:cs typeface="Segoe UI" panose="020B0502040204020203" pitchFamily="34" charset="0"/>
              </a:rPr>
              <a:t>CosmosDB</a:t>
            </a:r>
            <a:endParaRPr lang="en-IN" sz="1600" dirty="0">
              <a:latin typeface="Segoe UI" panose="020B0502040204020203" pitchFamily="34" charset="0"/>
              <a:cs typeface="Segoe UI" panose="020B0502040204020203" pitchFamily="34" charset="0"/>
            </a:endParaRPr>
          </a:p>
          <a:p>
            <a:r>
              <a:rPr lang="en-IN" sz="1600" dirty="0">
                <a:latin typeface="Segoe UI" panose="020B0502040204020203" pitchFamily="34" charset="0"/>
                <a:cs typeface="Segoe UI" panose="020B0502040204020203" pitchFamily="34" charset="0"/>
              </a:rPr>
              <a:t>Redis Cache</a:t>
            </a:r>
          </a:p>
          <a:p>
            <a:pPr lvl="1" fontAlgn="t"/>
            <a:r>
              <a:rPr lang="en-IN" sz="1600" dirty="0">
                <a:latin typeface="Segoe UI" panose="020B0502040204020203" pitchFamily="34" charset="0"/>
                <a:cs typeface="Segoe UI" panose="020B0502040204020203" pitchFamily="34" charset="0"/>
              </a:rPr>
              <a:t>Managed by Microsoft. It is a secure and dedicated </a:t>
            </a:r>
            <a:r>
              <a:rPr lang="en-IN" sz="1600" dirty="0" err="1">
                <a:latin typeface="Segoe UI" panose="020B0502040204020203" pitchFamily="34" charset="0"/>
                <a:cs typeface="Segoe UI" panose="020B0502040204020203" pitchFamily="34" charset="0"/>
              </a:rPr>
              <a:t>Redis</a:t>
            </a:r>
            <a:r>
              <a:rPr lang="en-IN" sz="1600" dirty="0">
                <a:latin typeface="Segoe UI" panose="020B0502040204020203" pitchFamily="34" charset="0"/>
                <a:cs typeface="Segoe UI" panose="020B0502040204020203" pitchFamily="34" charset="0"/>
              </a:rPr>
              <a:t> cache, which is an advanced key-value store, where keys can contain data structures such as strings, hashes, lists, sets, and sorted sets.</a:t>
            </a:r>
          </a:p>
          <a:p>
            <a:r>
              <a:rPr lang="en-IN" sz="1600" b="1" dirty="0">
                <a:latin typeface="Segoe UI" panose="020B0502040204020203" pitchFamily="34" charset="0"/>
                <a:cs typeface="Segoe UI" panose="020B0502040204020203" pitchFamily="34" charset="0"/>
              </a:rPr>
              <a:t>Enterprise Integration Services</a:t>
            </a:r>
          </a:p>
          <a:p>
            <a:r>
              <a:rPr lang="en-IN" sz="1600" dirty="0">
                <a:latin typeface="Segoe UI" panose="020B0502040204020203" pitchFamily="34" charset="0"/>
                <a:cs typeface="Segoe UI" panose="020B0502040204020203" pitchFamily="34" charset="0"/>
              </a:rPr>
              <a:t>Service Bus</a:t>
            </a:r>
          </a:p>
          <a:p>
            <a:pPr lvl="1" fontAlgn="t"/>
            <a:r>
              <a:rPr lang="en-IN" sz="1600" dirty="0">
                <a:latin typeface="Segoe UI" panose="020B0502040204020203" pitchFamily="34" charset="0"/>
                <a:cs typeface="Segoe UI" panose="020B0502040204020203" pitchFamily="34" charset="0"/>
              </a:rPr>
              <a:t>Microsoft Azure Service Bus is a reliable information delivery service which is a brokered, or third-party communication mechanism. The Service Relay service supports traditional one-way messaging, request/response messaging, and peer-to-peer messaging.</a:t>
            </a:r>
          </a:p>
          <a:p>
            <a:r>
              <a:rPr lang="en-IN" sz="1600" dirty="0">
                <a:latin typeface="Segoe UI" panose="020B0502040204020203" pitchFamily="34" charset="0"/>
                <a:cs typeface="Segoe UI" panose="020B0502040204020203" pitchFamily="34" charset="0"/>
              </a:rPr>
              <a:t>SQL Server Stretch Database</a:t>
            </a:r>
          </a:p>
          <a:p>
            <a:pPr lvl="1" fontAlgn="t"/>
            <a:r>
              <a:rPr lang="en-IN" sz="1600" dirty="0">
                <a:latin typeface="Segoe UI" panose="020B0502040204020203" pitchFamily="34" charset="0"/>
                <a:cs typeface="Segoe UI" panose="020B0502040204020203" pitchFamily="34" charset="0"/>
              </a:rPr>
              <a:t>Stretch Database migrates your cold data transparently and securely to the Microsoft Azure cloud. Stretch Database targets transactional databases with large amounts of cold data, typically stored in a small number of tables.</a:t>
            </a:r>
          </a:p>
        </p:txBody>
      </p:sp>
    </p:spTree>
    <p:extLst>
      <p:ext uri="{BB962C8B-B14F-4D97-AF65-F5344CB8AC3E}">
        <p14:creationId xmlns:p14="http://schemas.microsoft.com/office/powerpoint/2010/main" val="1598516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Applications of Azure</a:t>
            </a:r>
          </a:p>
        </p:txBody>
      </p:sp>
      <p:sp>
        <p:nvSpPr>
          <p:cNvPr id="3" name="Content Placeholder 2"/>
          <p:cNvSpPr>
            <a:spLocks noGrp="1"/>
          </p:cNvSpPr>
          <p:nvPr>
            <p:ph sz="quarter" idx="1"/>
          </p:nvPr>
        </p:nvSpPr>
        <p:spPr/>
        <p:txBody>
          <a:bodyPr>
            <a:normAutofit lnSpcReduction="10000"/>
          </a:bodyPr>
          <a:lstStyle/>
          <a:p>
            <a:pPr algn="l">
              <a:buFont typeface="Wingdings" panose="05000000000000000000" pitchFamily="2" charset="2"/>
              <a:buChar char="q"/>
            </a:pPr>
            <a:r>
              <a:rPr lang="en-US" sz="1600" b="1" i="0" dirty="0">
                <a:solidFill>
                  <a:srgbClr val="3A3A3A"/>
                </a:solidFill>
                <a:effectLst/>
                <a:latin typeface="Segoe UI" panose="020B0502040204020203" pitchFamily="34" charset="0"/>
                <a:cs typeface="Segoe UI" panose="020B0502040204020203" pitchFamily="34" charset="0"/>
              </a:rPr>
              <a:t>Development: </a:t>
            </a:r>
            <a:r>
              <a:rPr lang="en-US" sz="1600" b="0" i="0" dirty="0">
                <a:solidFill>
                  <a:srgbClr val="3A3A3A"/>
                </a:solidFill>
                <a:effectLst/>
                <a:latin typeface="Segoe UI" panose="020B0502040204020203" pitchFamily="34" charset="0"/>
                <a:cs typeface="Segoe UI" panose="020B0502040204020203" pitchFamily="34" charset="0"/>
              </a:rPr>
              <a:t>Azure helps in successful software development by assisting with code sharing, testing applications, troubleshooting, software development kits, and so on.</a:t>
            </a:r>
          </a:p>
          <a:p>
            <a:pPr algn="l">
              <a:buFont typeface="Wingdings" panose="05000000000000000000" pitchFamily="2" charset="2"/>
              <a:buChar char="q"/>
            </a:pPr>
            <a:r>
              <a:rPr lang="en-US" sz="1600" b="1" i="0" dirty="0">
                <a:solidFill>
                  <a:srgbClr val="3A3A3A"/>
                </a:solidFill>
                <a:effectLst/>
                <a:latin typeface="Segoe UI" panose="020B0502040204020203" pitchFamily="34" charset="0"/>
                <a:cs typeface="Segoe UI" panose="020B0502040204020203" pitchFamily="34" charset="0"/>
              </a:rPr>
              <a:t>DevOps: </a:t>
            </a:r>
            <a:r>
              <a:rPr lang="en-US" sz="1600" b="0" i="0" u="none" strike="noStrike" dirty="0">
                <a:solidFill>
                  <a:srgbClr val="6458C0"/>
                </a:solidFill>
                <a:effectLst/>
                <a:latin typeface="Segoe UI" panose="020B0502040204020203" pitchFamily="34" charset="0"/>
                <a:cs typeface="Segoe UI" panose="020B0502040204020203" pitchFamily="34" charset="0"/>
                <a:hlinkClick r:id="rId2"/>
              </a:rPr>
              <a:t>Azure DevOps</a:t>
            </a:r>
            <a:r>
              <a:rPr lang="en-US" sz="1600" b="0" i="0" dirty="0">
                <a:solidFill>
                  <a:srgbClr val="3A3A3A"/>
                </a:solidFill>
                <a:effectLst/>
                <a:latin typeface="Segoe UI" panose="020B0502040204020203" pitchFamily="34" charset="0"/>
                <a:cs typeface="Segoe UI" panose="020B0502040204020203" pitchFamily="34" charset="0"/>
              </a:rPr>
              <a:t> offers a complete set of tools and services for DevOps implementation that includes application diagnostics, test labs for build testing, experimentation, Visual Studio Team Services, and so on.</a:t>
            </a:r>
          </a:p>
          <a:p>
            <a:pPr algn="l">
              <a:buFont typeface="Wingdings" panose="05000000000000000000" pitchFamily="2" charset="2"/>
              <a:buChar char="q"/>
            </a:pPr>
            <a:r>
              <a:rPr lang="en-US" sz="1600" b="1" i="0" dirty="0">
                <a:solidFill>
                  <a:srgbClr val="3A3A3A"/>
                </a:solidFill>
                <a:effectLst/>
                <a:latin typeface="Segoe UI" panose="020B0502040204020203" pitchFamily="34" charset="0"/>
                <a:cs typeface="Segoe UI" panose="020B0502040204020203" pitchFamily="34" charset="0"/>
              </a:rPr>
              <a:t>Machine Learning:</a:t>
            </a:r>
            <a:r>
              <a:rPr lang="en-US" sz="1600" b="0" i="0" dirty="0">
                <a:solidFill>
                  <a:srgbClr val="3A3A3A"/>
                </a:solidFill>
                <a:effectLst/>
                <a:latin typeface="Segoe UI" panose="020B0502040204020203" pitchFamily="34" charset="0"/>
                <a:cs typeface="Segoe UI" panose="020B0502040204020203" pitchFamily="34" charset="0"/>
              </a:rPr>
              <a:t> Machine Learning applications offered by Azure include those used for creating powerful AI and cognitive computing models, datasets for training the models, and so on.</a:t>
            </a:r>
          </a:p>
          <a:p>
            <a:pPr algn="l">
              <a:buFont typeface="Wingdings" panose="05000000000000000000" pitchFamily="2" charset="2"/>
              <a:buChar char="q"/>
            </a:pPr>
            <a:r>
              <a:rPr lang="en-US" sz="1600" b="1" i="0" dirty="0">
                <a:solidFill>
                  <a:srgbClr val="3A3A3A"/>
                </a:solidFill>
                <a:effectLst/>
                <a:latin typeface="Segoe UI" panose="020B0502040204020203" pitchFamily="34" charset="0"/>
                <a:cs typeface="Segoe UI" panose="020B0502040204020203" pitchFamily="34" charset="0"/>
              </a:rPr>
              <a:t>Containerization:</a:t>
            </a:r>
            <a:r>
              <a:rPr lang="en-US" sz="1600" b="0" i="0" dirty="0">
                <a:solidFill>
                  <a:srgbClr val="3A3A3A"/>
                </a:solidFill>
                <a:effectLst/>
                <a:latin typeface="Segoe UI" panose="020B0502040204020203" pitchFamily="34" charset="0"/>
                <a:cs typeface="Segoe UI" panose="020B0502040204020203" pitchFamily="34" charset="0"/>
              </a:rPr>
              <a:t> Containerization services include the Azure platform for Docker and Kubernetes implementation for creating and orchestrating huge volumes of containers.</a:t>
            </a:r>
          </a:p>
          <a:p>
            <a:pPr algn="l">
              <a:buFont typeface="Wingdings" panose="05000000000000000000" pitchFamily="2" charset="2"/>
              <a:buChar char="q"/>
            </a:pPr>
            <a:r>
              <a:rPr lang="en-US" sz="1600" b="1" i="0" dirty="0">
                <a:solidFill>
                  <a:srgbClr val="3A3A3A"/>
                </a:solidFill>
                <a:effectLst/>
                <a:latin typeface="Segoe UI" panose="020B0502040204020203" pitchFamily="34" charset="0"/>
                <a:cs typeface="Segoe UI" panose="020B0502040204020203" pitchFamily="34" charset="0"/>
              </a:rPr>
              <a:t>Internet of Things:</a:t>
            </a:r>
            <a:r>
              <a:rPr lang="en-US" sz="1600" b="0" i="0" dirty="0">
                <a:solidFill>
                  <a:srgbClr val="3A3A3A"/>
                </a:solidFill>
                <a:effectLst/>
                <a:latin typeface="Segoe UI" panose="020B0502040204020203" pitchFamily="34" charset="0"/>
                <a:cs typeface="Segoe UI" panose="020B0502040204020203" pitchFamily="34" charset="0"/>
              </a:rPr>
              <a:t> Azure offers multiple services for capturing, monitoring, and analyzing the IoT data that emanates from sensors and other devices, and then for analyzing and monitoring issue notifications and support for the successful IoT implementation.</a:t>
            </a:r>
          </a:p>
          <a:p>
            <a:pPr algn="l">
              <a:buFont typeface="Wingdings" panose="05000000000000000000" pitchFamily="2" charset="2"/>
              <a:buChar char="q"/>
            </a:pPr>
            <a:r>
              <a:rPr lang="en-US" sz="1600" b="1" i="0" dirty="0">
                <a:solidFill>
                  <a:srgbClr val="3A3A3A"/>
                </a:solidFill>
                <a:effectLst/>
                <a:latin typeface="Segoe UI" panose="020B0502040204020203" pitchFamily="34" charset="0"/>
                <a:cs typeface="Segoe UI" panose="020B0502040204020203" pitchFamily="34" charset="0"/>
              </a:rPr>
              <a:t>IT Security:</a:t>
            </a:r>
            <a:r>
              <a:rPr lang="en-US" sz="1600" b="0" i="0" dirty="0">
                <a:solidFill>
                  <a:srgbClr val="3A3A3A"/>
                </a:solidFill>
                <a:effectLst/>
                <a:latin typeface="Segoe UI" panose="020B0502040204020203" pitchFamily="34" charset="0"/>
                <a:cs typeface="Segoe UI" panose="020B0502040204020203" pitchFamily="34" charset="0"/>
              </a:rPr>
              <a:t> This includes identifying and responding to IT security in the cloud and also managing sensitive assets and encryption keys.</a:t>
            </a:r>
          </a:p>
        </p:txBody>
      </p:sp>
    </p:spTree>
    <p:extLst>
      <p:ext uri="{BB962C8B-B14F-4D97-AF65-F5344CB8AC3E}">
        <p14:creationId xmlns:p14="http://schemas.microsoft.com/office/powerpoint/2010/main" val="3341379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Microsoft Azure </a:t>
            </a:r>
          </a:p>
        </p:txBody>
      </p:sp>
      <p:sp>
        <p:nvSpPr>
          <p:cNvPr id="5" name="Content Placeholder 4"/>
          <p:cNvSpPr>
            <a:spLocks noGrp="1"/>
          </p:cNvSpPr>
          <p:nvPr>
            <p:ph sz="quarter" idx="1"/>
          </p:nvPr>
        </p:nvSpPr>
        <p:spPr/>
        <p:txBody>
          <a:bodyPr>
            <a:normAutofit/>
          </a:bodyPr>
          <a:lstStyle/>
          <a:p>
            <a:r>
              <a:rPr lang="en-US" sz="1500" dirty="0">
                <a:latin typeface="Segoe UI" panose="020B0502040204020203" pitchFamily="34" charset="0"/>
                <a:cs typeface="Segoe UI" panose="020B0502040204020203" pitchFamily="34" charset="0"/>
              </a:rPr>
              <a:t>It was launched on February 1, 2010, significantly later than its main competitor, AWS.</a:t>
            </a:r>
          </a:p>
          <a:p>
            <a:r>
              <a:rPr lang="en-US" sz="1400" dirty="0">
                <a:solidFill>
                  <a:srgbClr val="161616"/>
                </a:solidFill>
                <a:latin typeface="Segoe UI"/>
              </a:rPr>
              <a:t>It’s free to start and follows a pay-per-use model, which means you pay only for the services you opt for.</a:t>
            </a:r>
          </a:p>
          <a:p>
            <a:r>
              <a:rPr lang="en-US" sz="1400" dirty="0">
                <a:solidFill>
                  <a:srgbClr val="161616"/>
                </a:solidFill>
                <a:latin typeface="Segoe UI"/>
              </a:rPr>
              <a:t>Azure supports multiple programming languages, including Java, Node </a:t>
            </a:r>
            <a:r>
              <a:rPr lang="en-US" sz="1400" dirty="0" err="1">
                <a:solidFill>
                  <a:srgbClr val="161616"/>
                </a:solidFill>
                <a:latin typeface="Segoe UI"/>
              </a:rPr>
              <a:t>Js</a:t>
            </a:r>
            <a:r>
              <a:rPr lang="en-US" sz="1400" dirty="0">
                <a:solidFill>
                  <a:srgbClr val="161616"/>
                </a:solidFill>
                <a:latin typeface="Segoe UI"/>
              </a:rPr>
              <a:t>, and C#.</a:t>
            </a:r>
          </a:p>
          <a:p>
            <a:endParaRPr lang="en-IN" sz="1400" dirty="0">
              <a:solidFill>
                <a:srgbClr val="161616"/>
              </a:solidFill>
              <a:latin typeface="Segoe UI"/>
            </a:endParaRPr>
          </a:p>
          <a:p>
            <a:endParaRPr lang="en-IN" sz="1400" dirty="0"/>
          </a:p>
        </p:txBody>
      </p:sp>
    </p:spTree>
    <p:extLst>
      <p:ext uri="{BB962C8B-B14F-4D97-AF65-F5344CB8AC3E}">
        <p14:creationId xmlns:p14="http://schemas.microsoft.com/office/powerpoint/2010/main" val="1885688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Why Use Azure?</a:t>
            </a:r>
          </a:p>
        </p:txBody>
      </p:sp>
      <p:sp>
        <p:nvSpPr>
          <p:cNvPr id="5" name="Content Placeholder 4"/>
          <p:cNvSpPr>
            <a:spLocks noGrp="1"/>
          </p:cNvSpPr>
          <p:nvPr>
            <p:ph sz="quarter" idx="1"/>
          </p:nvPr>
        </p:nvSpPr>
        <p:spPr/>
        <p:txBody>
          <a:bodyPr>
            <a:normAutofit fontScale="92500"/>
          </a:bodyPr>
          <a:lstStyle/>
          <a:p>
            <a:r>
              <a:rPr lang="en-US" sz="1600" dirty="0">
                <a:solidFill>
                  <a:srgbClr val="161616"/>
                </a:solidFill>
                <a:latin typeface="Segoe UI" panose="020B0502040204020203" pitchFamily="34" charset="0"/>
                <a:cs typeface="Segoe UI" panose="020B0502040204020203" pitchFamily="34" charset="0"/>
              </a:rPr>
              <a:t>Application development: You can create any web application in Azure.</a:t>
            </a:r>
          </a:p>
          <a:p>
            <a:r>
              <a:rPr lang="en-US" sz="1600" dirty="0">
                <a:solidFill>
                  <a:srgbClr val="161616"/>
                </a:solidFill>
                <a:latin typeface="Segoe UI" panose="020B0502040204020203" pitchFamily="34" charset="0"/>
                <a:cs typeface="Segoe UI" panose="020B0502040204020203" pitchFamily="34" charset="0"/>
              </a:rPr>
              <a:t>Testing: After developing an application successfully on the platform, you can test it.</a:t>
            </a:r>
          </a:p>
          <a:p>
            <a:r>
              <a:rPr lang="en-US" sz="1600" dirty="0">
                <a:solidFill>
                  <a:srgbClr val="161616"/>
                </a:solidFill>
                <a:latin typeface="Segoe UI" panose="020B0502040204020203" pitchFamily="34" charset="0"/>
                <a:cs typeface="Segoe UI" panose="020B0502040204020203" pitchFamily="34" charset="0"/>
              </a:rPr>
              <a:t>Application hosting: Once the testing is done, Azure can help you host the application.</a:t>
            </a:r>
          </a:p>
          <a:p>
            <a:r>
              <a:rPr lang="en-US" sz="1600" dirty="0">
                <a:solidFill>
                  <a:srgbClr val="161616"/>
                </a:solidFill>
                <a:latin typeface="Segoe UI" panose="020B0502040204020203" pitchFamily="34" charset="0"/>
                <a:cs typeface="Segoe UI" panose="020B0502040204020203" pitchFamily="34" charset="0"/>
              </a:rPr>
              <a:t>You can create virtual machines in any configuration you want with the help of Azure. </a:t>
            </a:r>
          </a:p>
          <a:p>
            <a:r>
              <a:rPr lang="en-US" sz="1600" dirty="0">
                <a:latin typeface="Segoe UI" panose="020B0502040204020203" pitchFamily="34" charset="0"/>
                <a:cs typeface="Segoe UI" panose="020B0502040204020203" pitchFamily="34" charset="0"/>
              </a:rPr>
              <a:t>Azure offers a very good Platform as a Service (PaaS) with excellent tools and building blocks.</a:t>
            </a:r>
          </a:p>
          <a:p>
            <a:r>
              <a:rPr lang="en-US" sz="1600" dirty="0">
                <a:latin typeface="Segoe UI" panose="020B0502040204020203" pitchFamily="34" charset="0"/>
                <a:cs typeface="Segoe UI" panose="020B0502040204020203" pitchFamily="34" charset="0"/>
              </a:rPr>
              <a:t>It offers compatibility with .NET programming languages which is a great advantage.</a:t>
            </a:r>
          </a:p>
          <a:p>
            <a:r>
              <a:rPr lang="en-US" sz="1600" dirty="0">
                <a:latin typeface="Segoe UI" panose="020B0502040204020203" pitchFamily="34" charset="0"/>
                <a:cs typeface="Segoe UI" panose="020B0502040204020203" pitchFamily="34" charset="0"/>
              </a:rPr>
              <a:t>The security and data protection feature of Azure is second to none in the cloud domain.</a:t>
            </a:r>
          </a:p>
          <a:p>
            <a:r>
              <a:rPr lang="en-US" sz="1600" dirty="0">
                <a:latin typeface="Segoe UI" panose="020B0502040204020203" pitchFamily="34" charset="0"/>
                <a:cs typeface="Segoe UI" panose="020B0502040204020203" pitchFamily="34" charset="0"/>
              </a:rPr>
              <a:t>Azure offers excellent hybrid cloud features and easy migration from on-premise to cloud.</a:t>
            </a:r>
          </a:p>
          <a:p>
            <a:r>
              <a:rPr lang="en-US" sz="1600" dirty="0">
                <a:latin typeface="Segoe UI" panose="020B0502040204020203" pitchFamily="34" charset="0"/>
                <a:cs typeface="Segoe UI" panose="020B0502040204020203" pitchFamily="34" charset="0"/>
              </a:rPr>
              <a:t>It gives an integrated environment for app development, testing, and deployment in the cloud.</a:t>
            </a:r>
          </a:p>
          <a:p>
            <a:r>
              <a:rPr lang="en-US" sz="1600" dirty="0">
                <a:latin typeface="Segoe UI" panose="020B0502040204020203" pitchFamily="34" charset="0"/>
                <a:cs typeface="Segoe UI" panose="020B0502040204020203" pitchFamily="34" charset="0"/>
              </a:rPr>
              <a:t>You can learn Azure without any hassles and successfully set up an Azure cloud infrastructure.</a:t>
            </a:r>
          </a:p>
          <a:p>
            <a:r>
              <a:rPr lang="en-US" sz="1600" dirty="0">
                <a:latin typeface="Segoe UI" panose="020B0502040204020203" pitchFamily="34" charset="0"/>
                <a:cs typeface="Segoe UI" panose="020B0502040204020203" pitchFamily="34" charset="0"/>
              </a:rPr>
              <a:t>Azure has enterprise agreements with Windows users making it easy for them to migrate to Azure.</a:t>
            </a:r>
            <a:endParaRPr lang="en-IN"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99284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Advantages of Microsoft Azure </a:t>
            </a:r>
          </a:p>
        </p:txBody>
      </p:sp>
      <p:sp>
        <p:nvSpPr>
          <p:cNvPr id="5" name="Content Placeholder 4"/>
          <p:cNvSpPr>
            <a:spLocks noGrp="1"/>
          </p:cNvSpPr>
          <p:nvPr>
            <p:ph sz="quarter" idx="1"/>
          </p:nvPr>
        </p:nvSpPr>
        <p:spPr/>
        <p:txBody>
          <a:bodyPr>
            <a:normAutofit lnSpcReduction="10000"/>
          </a:bodyPr>
          <a:lstStyle/>
          <a:p>
            <a:r>
              <a:rPr lang="en-IN" sz="1500" dirty="0">
                <a:latin typeface="Segoe UI" panose="020B0502040204020203" pitchFamily="34" charset="0"/>
                <a:cs typeface="Segoe UI" panose="020B0502040204020203" pitchFamily="34" charset="0"/>
              </a:rPr>
              <a:t>Cost</a:t>
            </a:r>
          </a:p>
          <a:p>
            <a:pPr lvl="1" fontAlgn="t"/>
            <a:r>
              <a:rPr lang="en-IN" sz="1500" dirty="0">
                <a:latin typeface="Segoe UI" panose="020B0502040204020203" pitchFamily="34" charset="0"/>
                <a:cs typeface="Segoe UI" panose="020B0502040204020203" pitchFamily="34" charset="0"/>
              </a:rPr>
              <a:t>Microsoft Azure reduce the effort and cost of buying hardware, software. It also reduce the cost of building and extending on-premises resources like round-the-clock electricity for power and cooling, the IT experts for managing the infrastructure.</a:t>
            </a:r>
          </a:p>
          <a:p>
            <a:r>
              <a:rPr lang="en-IN" sz="1500" dirty="0">
                <a:latin typeface="Segoe UI" panose="020B0502040204020203" pitchFamily="34" charset="0"/>
                <a:cs typeface="Segoe UI" panose="020B0502040204020203" pitchFamily="34" charset="0"/>
              </a:rPr>
              <a:t>Speed</a:t>
            </a:r>
          </a:p>
          <a:p>
            <a:pPr lvl="1" fontAlgn="t"/>
            <a:r>
              <a:rPr lang="en-IN" sz="1500" dirty="0">
                <a:latin typeface="Segoe UI" panose="020B0502040204020203" pitchFamily="34" charset="0"/>
                <a:cs typeface="Segoe UI" panose="020B0502040204020203" pitchFamily="34" charset="0"/>
              </a:rPr>
              <a:t>Microsoft Azure provides on demand services and a wide range of computing resources which can be configured with the help a few mouse clicks. It gives a lot of flexibility and respond quickly to changes in your business and customer needs.</a:t>
            </a:r>
          </a:p>
          <a:p>
            <a:r>
              <a:rPr lang="en-IN" sz="1500" dirty="0">
                <a:latin typeface="Segoe UI" panose="020B0502040204020203" pitchFamily="34" charset="0"/>
                <a:cs typeface="Segoe UI" panose="020B0502040204020203" pitchFamily="34" charset="0"/>
              </a:rPr>
              <a:t>Global Scale</a:t>
            </a:r>
          </a:p>
          <a:p>
            <a:pPr lvl="1" fontAlgn="t"/>
            <a:r>
              <a:rPr lang="en-IN" sz="1500" dirty="0">
                <a:latin typeface="Segoe UI" panose="020B0502040204020203" pitchFamily="34" charset="0"/>
                <a:cs typeface="Segoe UI" panose="020B0502040204020203" pitchFamily="34" charset="0"/>
              </a:rPr>
              <a:t>Using Microsoft Azure you can scale your IT resources up and down based on your needs. You can consume computing resources, storage, bandwidth ONLY when the needs arise and from the right geographic location.</a:t>
            </a:r>
          </a:p>
          <a:p>
            <a:r>
              <a:rPr lang="en-IN" sz="1500" dirty="0">
                <a:latin typeface="Segoe UI" panose="020B0502040204020203" pitchFamily="34" charset="0"/>
                <a:cs typeface="Segoe UI" panose="020B0502040204020203" pitchFamily="34" charset="0"/>
              </a:rPr>
              <a:t>Productivity</a:t>
            </a:r>
          </a:p>
          <a:p>
            <a:pPr lvl="1" fontAlgn="t"/>
            <a:r>
              <a:rPr lang="en-IN" sz="1500" dirty="0">
                <a:latin typeface="Segoe UI" panose="020B0502040204020203" pitchFamily="34" charset="0"/>
                <a:cs typeface="Segoe UI" panose="020B0502040204020203" pitchFamily="34" charset="0"/>
              </a:rPr>
              <a:t>Datacenters typically require a lot of effort in managing the hardware, software set up, software patching, data backup and other resources. Microsoft Azure eliminates the need of such type tasks, so that IT team can spend time on achieving more important business goals rather than managing datacenters.</a:t>
            </a:r>
          </a:p>
          <a:p>
            <a:endParaRPr lang="en-IN" sz="1400" dirty="0">
              <a:solidFill>
                <a:srgbClr val="161616"/>
              </a:solidFill>
              <a:latin typeface="Segoe UI"/>
            </a:endParaRPr>
          </a:p>
          <a:p>
            <a:endParaRPr lang="en-IN" sz="1400" dirty="0"/>
          </a:p>
        </p:txBody>
      </p:sp>
    </p:spTree>
    <p:extLst>
      <p:ext uri="{BB962C8B-B14F-4D97-AF65-F5344CB8AC3E}">
        <p14:creationId xmlns:p14="http://schemas.microsoft.com/office/powerpoint/2010/main" val="3007247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Advantages of Microsoft Azure </a:t>
            </a:r>
          </a:p>
        </p:txBody>
      </p:sp>
      <p:sp>
        <p:nvSpPr>
          <p:cNvPr id="5" name="Content Placeholder 4"/>
          <p:cNvSpPr>
            <a:spLocks noGrp="1"/>
          </p:cNvSpPr>
          <p:nvPr>
            <p:ph sz="quarter" idx="1"/>
          </p:nvPr>
        </p:nvSpPr>
        <p:spPr/>
        <p:txBody>
          <a:bodyPr>
            <a:normAutofit/>
          </a:bodyPr>
          <a:lstStyle/>
          <a:p>
            <a:r>
              <a:rPr lang="en-IN" sz="1500" dirty="0">
                <a:latin typeface="Segoe UI" panose="020B0502040204020203" pitchFamily="34" charset="0"/>
                <a:cs typeface="Segoe UI" panose="020B0502040204020203" pitchFamily="34" charset="0"/>
              </a:rPr>
              <a:t>Performance</a:t>
            </a:r>
          </a:p>
          <a:p>
            <a:pPr lvl="1" fontAlgn="t"/>
            <a:r>
              <a:rPr lang="en-IN" sz="1500" dirty="0">
                <a:latin typeface="Segoe UI" panose="020B0502040204020203" pitchFamily="34" charset="0"/>
                <a:cs typeface="Segoe UI" panose="020B0502040204020203" pitchFamily="34" charset="0"/>
              </a:rPr>
              <a:t>Microsoft Azure cloud services and resources run on a worldwide network of secure datacenters, which are regularly upgraded to the latest generation of fast and efficient computing hardware and software. This offers better performance.</a:t>
            </a:r>
          </a:p>
          <a:p>
            <a:r>
              <a:rPr lang="en-IN" sz="1500" dirty="0">
                <a:latin typeface="Segoe UI" panose="020B0502040204020203" pitchFamily="34" charset="0"/>
                <a:cs typeface="Segoe UI" panose="020B0502040204020203" pitchFamily="34" charset="0"/>
              </a:rPr>
              <a:t>Reliability</a:t>
            </a:r>
          </a:p>
          <a:p>
            <a:pPr lvl="1" fontAlgn="t"/>
            <a:r>
              <a:rPr lang="en-IN" sz="1500" dirty="0">
                <a:latin typeface="Segoe UI" panose="020B0502040204020203" pitchFamily="34" charset="0"/>
                <a:cs typeface="Segoe UI" panose="020B0502040204020203" pitchFamily="34" charset="0"/>
              </a:rPr>
              <a:t>Microsoft Azure cloud computing makes data backup, disaster recovery, and IT services easier and less expensive, since they mirror you data at multiple places on theirs datacenters.</a:t>
            </a:r>
          </a:p>
          <a:p>
            <a:endParaRPr lang="en-IN" sz="1400" dirty="0">
              <a:solidFill>
                <a:srgbClr val="161616"/>
              </a:solidFill>
              <a:latin typeface="Segoe UI"/>
            </a:endParaRPr>
          </a:p>
          <a:p>
            <a:endParaRPr lang="en-IN" sz="1400" dirty="0"/>
          </a:p>
        </p:txBody>
      </p:sp>
    </p:spTree>
    <p:extLst>
      <p:ext uri="{BB962C8B-B14F-4D97-AF65-F5344CB8AC3E}">
        <p14:creationId xmlns:p14="http://schemas.microsoft.com/office/powerpoint/2010/main" val="2040420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Getting Started with Microsoft Azure Platform</a:t>
            </a:r>
          </a:p>
        </p:txBody>
      </p:sp>
      <p:pic>
        <p:nvPicPr>
          <p:cNvPr id="3" name="Content Placeholder 2">
            <a:extLst>
              <a:ext uri="{FF2B5EF4-FFF2-40B4-BE49-F238E27FC236}">
                <a16:creationId xmlns:a16="http://schemas.microsoft.com/office/drawing/2014/main" id="{CFB6C6AD-E0B3-7767-07D3-BF20E8E3482C}"/>
              </a:ext>
            </a:extLst>
          </p:cNvPr>
          <p:cNvPicPr>
            <a:picLocks noGrp="1" noChangeAspect="1"/>
          </p:cNvPicPr>
          <p:nvPr>
            <p:ph sz="quarter" idx="1"/>
          </p:nvPr>
        </p:nvPicPr>
        <p:blipFill>
          <a:blip r:embed="rId2"/>
          <a:stretch>
            <a:fillRect/>
          </a:stretch>
        </p:blipFill>
        <p:spPr>
          <a:xfrm>
            <a:off x="693208" y="1600200"/>
            <a:ext cx="7992533" cy="4495800"/>
          </a:xfrm>
        </p:spPr>
      </p:pic>
    </p:spTree>
    <p:extLst>
      <p:ext uri="{BB962C8B-B14F-4D97-AF65-F5344CB8AC3E}">
        <p14:creationId xmlns:p14="http://schemas.microsoft.com/office/powerpoint/2010/main" val="1509514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 Azure Services</a:t>
            </a:r>
          </a:p>
        </p:txBody>
      </p:sp>
      <p:pic>
        <p:nvPicPr>
          <p:cNvPr id="2050" name="Picture 2" descr="Azure Services_Azure Tutorial">
            <a:extLst>
              <a:ext uri="{FF2B5EF4-FFF2-40B4-BE49-F238E27FC236}">
                <a16:creationId xmlns:a16="http://schemas.microsoft.com/office/drawing/2014/main" id="{7E2EF107-ED3A-CD99-08FB-5CB89C7CE1AE}"/>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98210" y="2057400"/>
            <a:ext cx="762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117F99A-EDD0-14D3-1DA1-FEDAD9549615}"/>
              </a:ext>
            </a:extLst>
          </p:cNvPr>
          <p:cNvSpPr/>
          <p:nvPr/>
        </p:nvSpPr>
        <p:spPr>
          <a:xfrm>
            <a:off x="6781800" y="1981200"/>
            <a:ext cx="15240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2974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Microsoft Azure Services</a:t>
            </a:r>
          </a:p>
        </p:txBody>
      </p:sp>
      <p:sp>
        <p:nvSpPr>
          <p:cNvPr id="5" name="Content Placeholder 4"/>
          <p:cNvSpPr>
            <a:spLocks noGrp="1"/>
          </p:cNvSpPr>
          <p:nvPr>
            <p:ph sz="quarter" idx="1"/>
          </p:nvPr>
        </p:nvSpPr>
        <p:spPr/>
        <p:txBody>
          <a:bodyPr>
            <a:normAutofit/>
          </a:bodyPr>
          <a:lstStyle/>
          <a:p>
            <a:r>
              <a:rPr lang="en-IN" sz="1400" dirty="0">
                <a:latin typeface="Segoe UI" panose="020B0502040204020203" pitchFamily="34" charset="0"/>
                <a:cs typeface="Segoe UI" panose="020B0502040204020203" pitchFamily="34" charset="0"/>
              </a:rPr>
              <a:t>Microsoft Azure offers so many services through its cloud computing platform.</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57400"/>
            <a:ext cx="8120252"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1526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Microsoft Azure Services</a:t>
            </a:r>
          </a:p>
        </p:txBody>
      </p:sp>
      <p:sp>
        <p:nvSpPr>
          <p:cNvPr id="5" name="Content Placeholder 4"/>
          <p:cNvSpPr>
            <a:spLocks noGrp="1"/>
          </p:cNvSpPr>
          <p:nvPr>
            <p:ph sz="quarter" idx="1"/>
          </p:nvPr>
        </p:nvSpPr>
        <p:spPr/>
        <p:txBody>
          <a:bodyPr>
            <a:normAutofit fontScale="92500"/>
          </a:bodyPr>
          <a:lstStyle/>
          <a:p>
            <a:r>
              <a:rPr lang="en-IN" sz="1200" b="1" dirty="0">
                <a:latin typeface="Segoe UI" panose="020B0502040204020203" pitchFamily="34" charset="0"/>
                <a:cs typeface="Segoe UI" panose="020B0502040204020203" pitchFamily="34" charset="0"/>
              </a:rPr>
              <a:t>Compute Services</a:t>
            </a:r>
          </a:p>
          <a:p>
            <a:r>
              <a:rPr lang="en-IN" sz="1200" dirty="0">
                <a:latin typeface="Segoe UI" panose="020B0502040204020203" pitchFamily="34" charset="0"/>
                <a:cs typeface="Segoe UI" panose="020B0502040204020203" pitchFamily="34" charset="0"/>
              </a:rPr>
              <a:t>Compute services are used for cloud computing operations like app building, hosting and deployment in Azure Platform.</a:t>
            </a:r>
          </a:p>
          <a:p>
            <a:r>
              <a:rPr lang="en-IN" sz="1200" b="1" dirty="0">
                <a:latin typeface="Segoe UI" panose="020B0502040204020203" pitchFamily="34" charset="0"/>
                <a:cs typeface="Segoe UI" panose="020B0502040204020203" pitchFamily="34" charset="0"/>
              </a:rPr>
              <a:t>Virtual Machine</a:t>
            </a:r>
          </a:p>
          <a:p>
            <a:pPr lvl="1"/>
            <a:r>
              <a:rPr lang="en-IN" sz="1200" dirty="0">
                <a:latin typeface="Segoe UI" panose="020B0502040204020203" pitchFamily="34" charset="0"/>
                <a:cs typeface="Segoe UI" panose="020B0502040204020203" pitchFamily="34" charset="0"/>
              </a:rPr>
              <a:t>Virtual Machine allows you to deploy any app, language and any operating system (</a:t>
            </a:r>
            <a:r>
              <a:rPr lang="en-IN" sz="1200" dirty="0" err="1">
                <a:latin typeface="Segoe UI" panose="020B0502040204020203" pitchFamily="34" charset="0"/>
                <a:cs typeface="Segoe UI" panose="020B0502040204020203" pitchFamily="34" charset="0"/>
              </a:rPr>
              <a:t>windows,linux</a:t>
            </a:r>
            <a:r>
              <a:rPr lang="en-IN" sz="1200" dirty="0">
                <a:latin typeface="Segoe UI" panose="020B0502040204020203" pitchFamily="34" charset="0"/>
                <a:cs typeface="Segoe UI" panose="020B0502040204020203" pitchFamily="34" charset="0"/>
              </a:rPr>
              <a:t> and </a:t>
            </a:r>
            <a:r>
              <a:rPr lang="en-IN" sz="1200" dirty="0" err="1">
                <a:latin typeface="Segoe UI" panose="020B0502040204020203" pitchFamily="34" charset="0"/>
                <a:cs typeface="Segoe UI" panose="020B0502040204020203" pitchFamily="34" charset="0"/>
              </a:rPr>
              <a:t>ubuntu</a:t>
            </a:r>
            <a:r>
              <a:rPr lang="en-IN" sz="1200" dirty="0">
                <a:latin typeface="Segoe UI" panose="020B0502040204020203" pitchFamily="34" charset="0"/>
                <a:cs typeface="Segoe UI" panose="020B0502040204020203" pitchFamily="34" charset="0"/>
              </a:rPr>
              <a:t>) virtually on a machine.</a:t>
            </a:r>
          </a:p>
          <a:p>
            <a:r>
              <a:rPr lang="en-IN" sz="1200" b="1" dirty="0">
                <a:latin typeface="Segoe UI" panose="020B0502040204020203" pitchFamily="34" charset="0"/>
                <a:cs typeface="Segoe UI" panose="020B0502040204020203" pitchFamily="34" charset="0"/>
              </a:rPr>
              <a:t>Azure Container Service</a:t>
            </a:r>
          </a:p>
          <a:p>
            <a:pPr lvl="1" fontAlgn="t"/>
            <a:r>
              <a:rPr lang="en-IN" sz="1200" dirty="0">
                <a:latin typeface="Segoe UI" panose="020B0502040204020203" pitchFamily="34" charset="0"/>
                <a:cs typeface="Segoe UI" panose="020B0502040204020203" pitchFamily="34" charset="0"/>
              </a:rPr>
              <a:t>Azure Container Service allows you to create a container hosting solution optimized for Azure. It can be used to scale and orchestrate applications using DC/OS, Docker Swarm or </a:t>
            </a:r>
            <a:r>
              <a:rPr lang="en-IN" sz="1200" dirty="0" err="1">
                <a:latin typeface="Segoe UI" panose="020B0502040204020203" pitchFamily="34" charset="0"/>
                <a:cs typeface="Segoe UI" panose="020B0502040204020203" pitchFamily="34" charset="0"/>
              </a:rPr>
              <a:t>Kube</a:t>
            </a:r>
            <a:r>
              <a:rPr lang="en-IN" sz="1200" dirty="0">
                <a:latin typeface="Segoe UI" panose="020B0502040204020203" pitchFamily="34" charset="0"/>
                <a:cs typeface="Segoe UI" panose="020B0502040204020203" pitchFamily="34" charset="0"/>
              </a:rPr>
              <a:t> Azure Compute Services.</a:t>
            </a:r>
          </a:p>
          <a:p>
            <a:r>
              <a:rPr lang="en-IN" sz="1200" b="1" dirty="0">
                <a:latin typeface="Segoe UI" panose="020B0502040204020203" pitchFamily="34" charset="0"/>
                <a:cs typeface="Segoe UI" panose="020B0502040204020203" pitchFamily="34" charset="0"/>
              </a:rPr>
              <a:t>Azure Container Registry</a:t>
            </a:r>
          </a:p>
          <a:p>
            <a:pPr lvl="1" fontAlgn="t"/>
            <a:r>
              <a:rPr lang="en-IN" sz="1200" dirty="0">
                <a:latin typeface="Segoe UI" panose="020B0502040204020203" pitchFamily="34" charset="0"/>
                <a:cs typeface="Segoe UI" panose="020B0502040204020203" pitchFamily="34" charset="0"/>
              </a:rPr>
              <a:t>Store and manage container images across all types of Azure deployments.</a:t>
            </a:r>
          </a:p>
          <a:p>
            <a:r>
              <a:rPr lang="en-IN" sz="1200" b="1" dirty="0">
                <a:latin typeface="Segoe UI" panose="020B0502040204020203" pitchFamily="34" charset="0"/>
                <a:cs typeface="Segoe UI" panose="020B0502040204020203" pitchFamily="34" charset="0"/>
              </a:rPr>
              <a:t>Functions</a:t>
            </a:r>
          </a:p>
          <a:p>
            <a:pPr lvl="1" fontAlgn="t"/>
            <a:r>
              <a:rPr lang="en-IN" sz="1200" dirty="0">
                <a:latin typeface="Segoe UI" panose="020B0502040204020203" pitchFamily="34" charset="0"/>
                <a:cs typeface="Segoe UI" panose="020B0502040204020203" pitchFamily="34" charset="0"/>
              </a:rPr>
              <a:t>Azure Functions is a </a:t>
            </a:r>
            <a:r>
              <a:rPr lang="en-IN" sz="1200" dirty="0" err="1">
                <a:latin typeface="Segoe UI" panose="020B0502040204020203" pitchFamily="34" charset="0"/>
                <a:cs typeface="Segoe UI" panose="020B0502040204020203" pitchFamily="34" charset="0"/>
              </a:rPr>
              <a:t>serverless</a:t>
            </a:r>
            <a:r>
              <a:rPr lang="en-IN" sz="1200" dirty="0">
                <a:latin typeface="Segoe UI" panose="020B0502040204020203" pitchFamily="34" charset="0"/>
                <a:cs typeface="Segoe UI" panose="020B0502040204020203" pitchFamily="34" charset="0"/>
              </a:rPr>
              <a:t> compute service which allows you to run code on-demand regardless of infrastructure and provisioning of servers. Use Azure Functions to run a script or piece of code in response to a variety of events.</a:t>
            </a:r>
          </a:p>
          <a:p>
            <a:r>
              <a:rPr lang="en-IN" sz="1200" b="1" dirty="0">
                <a:latin typeface="Segoe UI" panose="020B0502040204020203" pitchFamily="34" charset="0"/>
                <a:cs typeface="Segoe UI" panose="020B0502040204020203" pitchFamily="34" charset="0"/>
              </a:rPr>
              <a:t>Service Fabric</a:t>
            </a:r>
          </a:p>
          <a:p>
            <a:pPr lvl="1" fontAlgn="t"/>
            <a:r>
              <a:rPr lang="en-IN" sz="1200" dirty="0">
                <a:latin typeface="Segoe UI" panose="020B0502040204020203" pitchFamily="34" charset="0"/>
                <a:cs typeface="Segoe UI" panose="020B0502040204020203" pitchFamily="34" charset="0"/>
              </a:rPr>
              <a:t>Service Fabric simplify </a:t>
            </a:r>
            <a:r>
              <a:rPr lang="en-IN" sz="1200" dirty="0" err="1">
                <a:latin typeface="Segoe UI" panose="020B0502040204020203" pitchFamily="34" charset="0"/>
                <a:cs typeface="Segoe UI" panose="020B0502040204020203" pitchFamily="34" charset="0"/>
              </a:rPr>
              <a:t>microservice</a:t>
            </a:r>
            <a:r>
              <a:rPr lang="en-IN" sz="1200" dirty="0">
                <a:latin typeface="Segoe UI" panose="020B0502040204020203" pitchFamily="34" charset="0"/>
                <a:cs typeface="Segoe UI" panose="020B0502040204020203" pitchFamily="34" charset="0"/>
              </a:rPr>
              <a:t>-based application development and lifecycle management. It delivers low-latency performance and efficiency at massive scale.</a:t>
            </a:r>
          </a:p>
          <a:p>
            <a:r>
              <a:rPr lang="en-IN" sz="1200" b="1" dirty="0" err="1">
                <a:latin typeface="Segoe UI" panose="020B0502040204020203" pitchFamily="34" charset="0"/>
                <a:cs typeface="Segoe UI" panose="020B0502040204020203" pitchFamily="34" charset="0"/>
              </a:rPr>
              <a:t>AppServices</a:t>
            </a:r>
            <a:endParaRPr lang="en-IN" sz="1200" b="1" dirty="0">
              <a:latin typeface="Segoe UI" panose="020B0502040204020203" pitchFamily="34" charset="0"/>
              <a:cs typeface="Segoe UI" panose="020B0502040204020203" pitchFamily="34" charset="0"/>
            </a:endParaRPr>
          </a:p>
          <a:p>
            <a:pPr lvl="1" fontAlgn="t"/>
            <a:r>
              <a:rPr lang="en-IN" sz="1200" dirty="0">
                <a:latin typeface="Segoe UI" panose="020B0502040204020203" pitchFamily="34" charset="0"/>
                <a:cs typeface="Segoe UI" panose="020B0502040204020203" pitchFamily="34" charset="0"/>
              </a:rPr>
              <a:t>App Services allows you to deploy highly-available, massively-scalable applications and APIs. Cloud Services support deployment of Java, Node.js, PHP, Python, .NET and Ruby.</a:t>
            </a:r>
          </a:p>
          <a:p>
            <a:pPr lvl="1" fontAlgn="t"/>
            <a:endParaRPr lang="en-IN" sz="1200" dirty="0">
              <a:latin typeface="Segoe UI" panose="020B0502040204020203" pitchFamily="34" charset="0"/>
              <a:cs typeface="Segoe UI" panose="020B0502040204020203" pitchFamily="34" charset="0"/>
            </a:endParaRPr>
          </a:p>
          <a:p>
            <a:pPr lvl="1"/>
            <a:endParaRPr lang="en-IN"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7212409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13855</TotalTime>
  <Words>1592</Words>
  <Application>Microsoft Office PowerPoint</Application>
  <PresentationFormat>On-screen Show (4:3)</PresentationFormat>
  <Paragraphs>102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Segoe UI</vt:lpstr>
      <vt:lpstr>Tw Cen MT</vt:lpstr>
      <vt:lpstr>Wingdings</vt:lpstr>
      <vt:lpstr>Wingdings 2</vt:lpstr>
      <vt:lpstr>Median</vt:lpstr>
      <vt:lpstr>Microsoft Azure </vt:lpstr>
      <vt:lpstr>Microsoft Azure </vt:lpstr>
      <vt:lpstr>Why Use Azure?</vt:lpstr>
      <vt:lpstr>Advantages of Microsoft Azure </vt:lpstr>
      <vt:lpstr>Advantages of Microsoft Azure </vt:lpstr>
      <vt:lpstr>Getting Started with Microsoft Azure Platform</vt:lpstr>
      <vt:lpstr> Azure Services</vt:lpstr>
      <vt:lpstr>Microsoft Azure Services</vt:lpstr>
      <vt:lpstr>Microsoft Azure Services</vt:lpstr>
      <vt:lpstr>Microsoft Azure Services</vt:lpstr>
      <vt:lpstr>Microsoft Azure Services</vt:lpstr>
      <vt:lpstr>Microsoft Azure Services</vt:lpstr>
      <vt:lpstr>Applications of Azure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WCF Instance Management</dc:title>
  <dc:creator>Admin</dc:creator>
  <cp:lastModifiedBy>San San</cp:lastModifiedBy>
  <cp:revision>118</cp:revision>
  <dcterms:created xsi:type="dcterms:W3CDTF">2006-08-16T00:00:00Z</dcterms:created>
  <dcterms:modified xsi:type="dcterms:W3CDTF">2023-04-07T14:26:10Z</dcterms:modified>
</cp:coreProperties>
</file>