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08" r:id="rId3"/>
    <p:sldId id="313" r:id="rId4"/>
    <p:sldId id="309" r:id="rId5"/>
    <p:sldId id="312" r:id="rId6"/>
    <p:sldId id="316" r:id="rId7"/>
    <p:sldId id="311" r:id="rId8"/>
    <p:sldId id="310" r:id="rId9"/>
    <p:sldId id="317" r:id="rId10"/>
    <p:sldId id="318" r:id="rId11"/>
    <p:sldId id="319" r:id="rId12"/>
    <p:sldId id="320" r:id="rId13"/>
    <p:sldId id="314" r:id="rId14"/>
    <p:sldId id="31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14A6-C553-25D3-62BA-78D5BA03E9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BAA737-3AB9-70CF-52F3-4B8F2AC0B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240E13-E215-31C1-997C-0B6E171E1F23}"/>
              </a:ext>
            </a:extLst>
          </p:cNvPr>
          <p:cNvSpPr>
            <a:spLocks noGrp="1"/>
          </p:cNvSpPr>
          <p:nvPr>
            <p:ph type="dt" sz="half" idx="10"/>
          </p:nvPr>
        </p:nvSpPr>
        <p:spPr/>
        <p:txBody>
          <a:bodyPr/>
          <a:lstStyle/>
          <a:p>
            <a:fld id="{0F1FE75B-83A8-4745-BB88-D0923493E807}" type="datetimeFigureOut">
              <a:rPr lang="en-US" smtClean="0"/>
              <a:t>4/20/2023</a:t>
            </a:fld>
            <a:endParaRPr lang="en-US"/>
          </a:p>
        </p:txBody>
      </p:sp>
      <p:sp>
        <p:nvSpPr>
          <p:cNvPr id="5" name="Footer Placeholder 4">
            <a:extLst>
              <a:ext uri="{FF2B5EF4-FFF2-40B4-BE49-F238E27FC236}">
                <a16:creationId xmlns:a16="http://schemas.microsoft.com/office/drawing/2014/main" id="{A3522929-4092-EF16-FE57-58B68BB1E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FF2EE-E2D8-F057-41E2-EC9E462307CA}"/>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5921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F1EB-FABA-39AA-0274-3600692CA4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465E31-E398-5051-70F6-A7F6E0E7BF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C7689-14D2-BCC3-4509-DE742F6BF9D7}"/>
              </a:ext>
            </a:extLst>
          </p:cNvPr>
          <p:cNvSpPr>
            <a:spLocks noGrp="1"/>
          </p:cNvSpPr>
          <p:nvPr>
            <p:ph type="dt" sz="half" idx="10"/>
          </p:nvPr>
        </p:nvSpPr>
        <p:spPr/>
        <p:txBody>
          <a:bodyPr/>
          <a:lstStyle/>
          <a:p>
            <a:fld id="{0F1FE75B-83A8-4745-BB88-D0923493E807}" type="datetimeFigureOut">
              <a:rPr lang="en-US" smtClean="0"/>
              <a:t>4/20/2023</a:t>
            </a:fld>
            <a:endParaRPr lang="en-US"/>
          </a:p>
        </p:txBody>
      </p:sp>
      <p:sp>
        <p:nvSpPr>
          <p:cNvPr id="5" name="Footer Placeholder 4">
            <a:extLst>
              <a:ext uri="{FF2B5EF4-FFF2-40B4-BE49-F238E27FC236}">
                <a16:creationId xmlns:a16="http://schemas.microsoft.com/office/drawing/2014/main" id="{88F8C19D-9AB0-0091-BC00-E72303745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0A015-2A88-C46C-B238-BEB0E518B61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87603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382B4-9D40-339F-34C9-93D7429BE3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421B02-3BA5-4116-7304-0CA097B039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0400-BD10-78D5-5518-8CC27224B866}"/>
              </a:ext>
            </a:extLst>
          </p:cNvPr>
          <p:cNvSpPr>
            <a:spLocks noGrp="1"/>
          </p:cNvSpPr>
          <p:nvPr>
            <p:ph type="dt" sz="half" idx="10"/>
          </p:nvPr>
        </p:nvSpPr>
        <p:spPr/>
        <p:txBody>
          <a:bodyPr/>
          <a:lstStyle/>
          <a:p>
            <a:fld id="{0F1FE75B-83A8-4745-BB88-D0923493E807}" type="datetimeFigureOut">
              <a:rPr lang="en-US" smtClean="0"/>
              <a:t>4/20/2023</a:t>
            </a:fld>
            <a:endParaRPr lang="en-US"/>
          </a:p>
        </p:txBody>
      </p:sp>
      <p:sp>
        <p:nvSpPr>
          <p:cNvPr id="5" name="Footer Placeholder 4">
            <a:extLst>
              <a:ext uri="{FF2B5EF4-FFF2-40B4-BE49-F238E27FC236}">
                <a16:creationId xmlns:a16="http://schemas.microsoft.com/office/drawing/2014/main" id="{2D2E38EA-C69B-861D-1396-BBB399F38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A00A2-5D3E-88B4-0C6E-B20912847D8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346445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1D8BD707-D9CF-40AE-B4C6-C98DA3205C09}" type="datetimeFigureOut">
              <a:rPr lang="en-US" smtClean="0"/>
              <a:pPr/>
              <a:t>4/20/2023</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7060203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77753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4/20/2023</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98673437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4/20/2023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3125337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4/20/2023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257779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74391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34739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9609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45CE-E41B-E3D3-A83F-AC83ABE08C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1B1F26-2A4E-C67E-2AF1-60D231A32A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146FA4-4EFC-C80A-2799-EEE45A59486D}"/>
              </a:ext>
            </a:extLst>
          </p:cNvPr>
          <p:cNvSpPr>
            <a:spLocks noGrp="1"/>
          </p:cNvSpPr>
          <p:nvPr>
            <p:ph type="dt" sz="half" idx="10"/>
          </p:nvPr>
        </p:nvSpPr>
        <p:spPr/>
        <p:txBody>
          <a:bodyPr/>
          <a:lstStyle/>
          <a:p>
            <a:fld id="{0F1FE75B-83A8-4745-BB88-D0923493E807}" type="datetimeFigureOut">
              <a:rPr lang="en-US" smtClean="0"/>
              <a:t>4/20/2023</a:t>
            </a:fld>
            <a:endParaRPr lang="en-US"/>
          </a:p>
        </p:txBody>
      </p:sp>
      <p:sp>
        <p:nvSpPr>
          <p:cNvPr id="5" name="Footer Placeholder 4">
            <a:extLst>
              <a:ext uri="{FF2B5EF4-FFF2-40B4-BE49-F238E27FC236}">
                <a16:creationId xmlns:a16="http://schemas.microsoft.com/office/drawing/2014/main" id="{6023B825-837F-A8E5-C00C-87E4C475D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A7D69-C045-FB9D-9A96-7189CBDEB491}"/>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4035419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1D8BD707-D9CF-40AE-B4C6-C98DA3205C09}" type="datetimeFigureOut">
              <a:rPr lang="en-US" smtClean="0"/>
              <a:pPr/>
              <a:t>4/20/2023</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622102484"/>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1055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1D8BD707-D9CF-40AE-B4C6-C98DA3205C09}" type="datetimeFigureOut">
              <a:rPr lang="en-US" smtClean="0"/>
              <a:pPr/>
              <a:t>4/20/2023</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992778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F5E4-C8B0-41DA-F783-27328CA41B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4F5120-9CE4-0E42-70E1-3084EB7F01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633A0-098B-CCEB-481E-3B5BCD954B68}"/>
              </a:ext>
            </a:extLst>
          </p:cNvPr>
          <p:cNvSpPr>
            <a:spLocks noGrp="1"/>
          </p:cNvSpPr>
          <p:nvPr>
            <p:ph type="dt" sz="half" idx="10"/>
          </p:nvPr>
        </p:nvSpPr>
        <p:spPr/>
        <p:txBody>
          <a:bodyPr/>
          <a:lstStyle/>
          <a:p>
            <a:fld id="{0F1FE75B-83A8-4745-BB88-D0923493E807}" type="datetimeFigureOut">
              <a:rPr lang="en-US" smtClean="0"/>
              <a:t>4/20/2023</a:t>
            </a:fld>
            <a:endParaRPr lang="en-US"/>
          </a:p>
        </p:txBody>
      </p:sp>
      <p:sp>
        <p:nvSpPr>
          <p:cNvPr id="5" name="Footer Placeholder 4">
            <a:extLst>
              <a:ext uri="{FF2B5EF4-FFF2-40B4-BE49-F238E27FC236}">
                <a16:creationId xmlns:a16="http://schemas.microsoft.com/office/drawing/2014/main" id="{52D8A532-E15B-6FE9-ED45-C31FE684E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74C1D-99D8-301E-1DEE-38C2FB11170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38438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B173-3FD7-B3DD-92AF-38060EE256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FC1D4-C326-C20E-A1E8-09887A705A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C90431-D5DB-AF91-F52C-7AB78A8ECA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F36611-8C79-FFD8-D08A-22683D809A5C}"/>
              </a:ext>
            </a:extLst>
          </p:cNvPr>
          <p:cNvSpPr>
            <a:spLocks noGrp="1"/>
          </p:cNvSpPr>
          <p:nvPr>
            <p:ph type="dt" sz="half" idx="10"/>
          </p:nvPr>
        </p:nvSpPr>
        <p:spPr/>
        <p:txBody>
          <a:bodyPr/>
          <a:lstStyle/>
          <a:p>
            <a:fld id="{0F1FE75B-83A8-4745-BB88-D0923493E807}" type="datetimeFigureOut">
              <a:rPr lang="en-US" smtClean="0"/>
              <a:t>4/20/2023</a:t>
            </a:fld>
            <a:endParaRPr lang="en-US"/>
          </a:p>
        </p:txBody>
      </p:sp>
      <p:sp>
        <p:nvSpPr>
          <p:cNvPr id="6" name="Footer Placeholder 5">
            <a:extLst>
              <a:ext uri="{FF2B5EF4-FFF2-40B4-BE49-F238E27FC236}">
                <a16:creationId xmlns:a16="http://schemas.microsoft.com/office/drawing/2014/main" id="{05E6840F-F819-B6BE-7836-7FE42FF15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CF148-5FBD-AC17-FBE3-E3C99D223832}"/>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5432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7E0F-6017-ABA9-5B50-050F657AAD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015ED9-A816-1EA9-F7B3-9FE325D87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8FF13F-449F-77C7-99D6-069599DE4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86C180-5DF4-1C56-30F3-A260F5D87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ED476-21AF-E244-5DE1-B890AA754D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34CC48-DA9D-485B-3FFE-67E417596343}"/>
              </a:ext>
            </a:extLst>
          </p:cNvPr>
          <p:cNvSpPr>
            <a:spLocks noGrp="1"/>
          </p:cNvSpPr>
          <p:nvPr>
            <p:ph type="dt" sz="half" idx="10"/>
          </p:nvPr>
        </p:nvSpPr>
        <p:spPr/>
        <p:txBody>
          <a:bodyPr/>
          <a:lstStyle/>
          <a:p>
            <a:fld id="{0F1FE75B-83A8-4745-BB88-D0923493E807}" type="datetimeFigureOut">
              <a:rPr lang="en-US" smtClean="0"/>
              <a:t>4/20/2023</a:t>
            </a:fld>
            <a:endParaRPr lang="en-US"/>
          </a:p>
        </p:txBody>
      </p:sp>
      <p:sp>
        <p:nvSpPr>
          <p:cNvPr id="8" name="Footer Placeholder 7">
            <a:extLst>
              <a:ext uri="{FF2B5EF4-FFF2-40B4-BE49-F238E27FC236}">
                <a16:creationId xmlns:a16="http://schemas.microsoft.com/office/drawing/2014/main" id="{A22B112B-A999-148D-03EC-A45554C49B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2267FE-608D-7AD7-3D4C-04A1040E8F66}"/>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13725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7A9A-426C-A529-B634-D1F20792A9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E9A5ED-CB91-286E-2076-990940762B38}"/>
              </a:ext>
            </a:extLst>
          </p:cNvPr>
          <p:cNvSpPr>
            <a:spLocks noGrp="1"/>
          </p:cNvSpPr>
          <p:nvPr>
            <p:ph type="dt" sz="half" idx="10"/>
          </p:nvPr>
        </p:nvSpPr>
        <p:spPr/>
        <p:txBody>
          <a:bodyPr/>
          <a:lstStyle/>
          <a:p>
            <a:fld id="{0F1FE75B-83A8-4745-BB88-D0923493E807}" type="datetimeFigureOut">
              <a:rPr lang="en-US" smtClean="0"/>
              <a:t>4/20/2023</a:t>
            </a:fld>
            <a:endParaRPr lang="en-US"/>
          </a:p>
        </p:txBody>
      </p:sp>
      <p:sp>
        <p:nvSpPr>
          <p:cNvPr id="4" name="Footer Placeholder 3">
            <a:extLst>
              <a:ext uri="{FF2B5EF4-FFF2-40B4-BE49-F238E27FC236}">
                <a16:creationId xmlns:a16="http://schemas.microsoft.com/office/drawing/2014/main" id="{6CDF85D9-BE42-89AA-817B-EBB30A514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CCE925-317A-F8E6-3EC7-E8036E6FFC37}"/>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16275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C23125-4ACE-74D4-E71E-08C39C4568D6}"/>
              </a:ext>
            </a:extLst>
          </p:cNvPr>
          <p:cNvSpPr>
            <a:spLocks noGrp="1"/>
          </p:cNvSpPr>
          <p:nvPr>
            <p:ph type="dt" sz="half" idx="10"/>
          </p:nvPr>
        </p:nvSpPr>
        <p:spPr/>
        <p:txBody>
          <a:bodyPr/>
          <a:lstStyle/>
          <a:p>
            <a:fld id="{0F1FE75B-83A8-4745-BB88-D0923493E807}" type="datetimeFigureOut">
              <a:rPr lang="en-US" smtClean="0"/>
              <a:t>4/20/2023</a:t>
            </a:fld>
            <a:endParaRPr lang="en-US"/>
          </a:p>
        </p:txBody>
      </p:sp>
      <p:sp>
        <p:nvSpPr>
          <p:cNvPr id="3" name="Footer Placeholder 2">
            <a:extLst>
              <a:ext uri="{FF2B5EF4-FFF2-40B4-BE49-F238E27FC236}">
                <a16:creationId xmlns:a16="http://schemas.microsoft.com/office/drawing/2014/main" id="{84B6F69D-D161-F3B1-A0DC-60D161B2EA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D44C1A-D0B0-C63E-F35B-75A536A6F321}"/>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7007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5A41-DF8F-F8D3-3412-F886A17E4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2E0574-3AA9-A34D-7F2A-84BBD86F2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657D1E-DB57-DE87-E212-2CC362065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8AA2B-D1E0-0C3A-0F12-62C0633E075F}"/>
              </a:ext>
            </a:extLst>
          </p:cNvPr>
          <p:cNvSpPr>
            <a:spLocks noGrp="1"/>
          </p:cNvSpPr>
          <p:nvPr>
            <p:ph type="dt" sz="half" idx="10"/>
          </p:nvPr>
        </p:nvSpPr>
        <p:spPr/>
        <p:txBody>
          <a:bodyPr/>
          <a:lstStyle/>
          <a:p>
            <a:fld id="{0F1FE75B-83A8-4745-BB88-D0923493E807}" type="datetimeFigureOut">
              <a:rPr lang="en-US" smtClean="0"/>
              <a:t>4/20/2023</a:t>
            </a:fld>
            <a:endParaRPr lang="en-US"/>
          </a:p>
        </p:txBody>
      </p:sp>
      <p:sp>
        <p:nvSpPr>
          <p:cNvPr id="6" name="Footer Placeholder 5">
            <a:extLst>
              <a:ext uri="{FF2B5EF4-FFF2-40B4-BE49-F238E27FC236}">
                <a16:creationId xmlns:a16="http://schemas.microsoft.com/office/drawing/2014/main" id="{EE62C657-777B-1A1D-BC86-1DD083C5A4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F8112-3841-5B02-DE44-DFC585714A1E}"/>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44601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00C4-01C8-88A9-6296-8D38D6BFE9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2A4467-2225-9C5A-89A7-41E29CE17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637C82-7321-F3F9-6DFE-863F144A1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1C069-93E9-7B00-6EB3-25F332EBFD98}"/>
              </a:ext>
            </a:extLst>
          </p:cNvPr>
          <p:cNvSpPr>
            <a:spLocks noGrp="1"/>
          </p:cNvSpPr>
          <p:nvPr>
            <p:ph type="dt" sz="half" idx="10"/>
          </p:nvPr>
        </p:nvSpPr>
        <p:spPr/>
        <p:txBody>
          <a:bodyPr/>
          <a:lstStyle/>
          <a:p>
            <a:fld id="{0F1FE75B-83A8-4745-BB88-D0923493E807}" type="datetimeFigureOut">
              <a:rPr lang="en-US" smtClean="0"/>
              <a:t>4/20/2023</a:t>
            </a:fld>
            <a:endParaRPr lang="en-US"/>
          </a:p>
        </p:txBody>
      </p:sp>
      <p:sp>
        <p:nvSpPr>
          <p:cNvPr id="6" name="Footer Placeholder 5">
            <a:extLst>
              <a:ext uri="{FF2B5EF4-FFF2-40B4-BE49-F238E27FC236}">
                <a16:creationId xmlns:a16="http://schemas.microsoft.com/office/drawing/2014/main" id="{8B2556A3-8291-23E5-F52E-0FC518AFC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0C935-194F-EC97-D29C-4DA6794D097B}"/>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65476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49BC5D-C830-F2D2-3EA5-1B5ED613D4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43CD79-4168-D4E2-7ABE-AB4A9365F4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81807-0EFD-8968-172C-4FE062E8D7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FE75B-83A8-4745-BB88-D0923493E807}" type="datetimeFigureOut">
              <a:rPr lang="en-US" smtClean="0"/>
              <a:t>4/20/2023</a:t>
            </a:fld>
            <a:endParaRPr lang="en-US"/>
          </a:p>
        </p:txBody>
      </p:sp>
      <p:sp>
        <p:nvSpPr>
          <p:cNvPr id="5" name="Footer Placeholder 4">
            <a:extLst>
              <a:ext uri="{FF2B5EF4-FFF2-40B4-BE49-F238E27FC236}">
                <a16:creationId xmlns:a16="http://schemas.microsoft.com/office/drawing/2014/main" id="{80FFC8B2-3E08-005C-6275-BE373A4B9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A1BBC2-5DDB-ABD2-2695-5454A57053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0BFCD-A17D-4B3A-9585-B6DA65786CE5}" type="slidenum">
              <a:rPr lang="en-US" smtClean="0"/>
              <a:t>‹#›</a:t>
            </a:fld>
            <a:endParaRPr lang="en-US"/>
          </a:p>
        </p:txBody>
      </p:sp>
    </p:spTree>
    <p:extLst>
      <p:ext uri="{BB962C8B-B14F-4D97-AF65-F5344CB8AC3E}">
        <p14:creationId xmlns:p14="http://schemas.microsoft.com/office/powerpoint/2010/main" val="3899161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4/20/2023</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17757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App Service</a:t>
            </a:r>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Azure App Service enables you to build and host web applications in the programming language of your choice without managing infrastructure.</a:t>
            </a:r>
          </a:p>
          <a:p>
            <a:r>
              <a:rPr lang="en-US" sz="1800" dirty="0">
                <a:latin typeface="Segoe UI" panose="020B0502040204020203" pitchFamily="34" charset="0"/>
                <a:cs typeface="Segoe UI" panose="020B0502040204020203" pitchFamily="34" charset="0"/>
              </a:rPr>
              <a:t>Azure App Service is an HTTP-based service for hosting web applications, REST APIs, and mobile back ends.</a:t>
            </a:r>
          </a:p>
          <a:p>
            <a:r>
              <a:rPr lang="en-US" sz="1800" dirty="0">
                <a:latin typeface="Segoe UI" panose="020B0502040204020203" pitchFamily="34" charset="0"/>
                <a:cs typeface="Segoe UI" panose="020B0502040204020203" pitchFamily="34" charset="0"/>
              </a:rPr>
              <a:t>You can develop in your favorite programming language or framework, be it .NET, .NET Core, Java, Ruby, Node.js, PHP, or Python.</a:t>
            </a:r>
          </a:p>
          <a:p>
            <a:r>
              <a:rPr lang="en-US" sz="1800" dirty="0">
                <a:latin typeface="Segoe UI" panose="020B0502040204020203" pitchFamily="34" charset="0"/>
                <a:cs typeface="Segoe UI" panose="020B0502040204020203" pitchFamily="34" charset="0"/>
              </a:rPr>
              <a:t>App Service is a Platform as a Service (PaaS) offering from Microsoft. </a:t>
            </a:r>
          </a:p>
          <a:p>
            <a:r>
              <a:rPr lang="en-US" sz="1800" dirty="0">
                <a:latin typeface="Segoe UI" panose="020B0502040204020203" pitchFamily="34" charset="0"/>
                <a:cs typeface="Segoe UI" panose="020B0502040204020203" pitchFamily="34" charset="0"/>
              </a:rPr>
              <a:t>App Service use it to host web applications, REST API's and backend services for mobile applications.</a:t>
            </a:r>
          </a:p>
          <a:p>
            <a:r>
              <a:rPr lang="en-US" sz="1800" dirty="0">
                <a:latin typeface="Segoe UI" panose="020B0502040204020203" pitchFamily="34" charset="0"/>
                <a:cs typeface="Segoe UI" panose="020B0502040204020203" pitchFamily="34" charset="0"/>
              </a:rPr>
              <a:t>App Service supports Windows and Linux and enables automated deployments from GitHub, Azure DevOps, or any Git repo to support a continuous deployment model.</a:t>
            </a:r>
          </a:p>
          <a:p>
            <a:r>
              <a:rPr lang="en-US" sz="1800" dirty="0">
                <a:latin typeface="Segoe UI" panose="020B0502040204020203" pitchFamily="34" charset="0"/>
                <a:cs typeface="Segoe UI" panose="020B0502040204020203" pitchFamily="34" charset="0"/>
              </a:rPr>
              <a:t>This platform as a service (PaaS) environment allows you to focus on the website and API logic while Azure handles the infrastructure to run and scale your web applications.</a:t>
            </a:r>
          </a:p>
          <a:p>
            <a:pPr lvl="1"/>
            <a:endParaRPr lang="en-IN" sz="15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85688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Deploy to App Service</a:t>
            </a:r>
            <a:endParaRPr lang="en-IN" sz="2400" dirty="0"/>
          </a:p>
        </p:txBody>
      </p:sp>
      <p:sp>
        <p:nvSpPr>
          <p:cNvPr id="5" name="Content Placeholder 4"/>
          <p:cNvSpPr>
            <a:spLocks noGrp="1"/>
          </p:cNvSpPr>
          <p:nvPr>
            <p:ph sz="quarter" idx="1"/>
          </p:nvPr>
        </p:nvSpPr>
        <p:spPr/>
        <p:txBody>
          <a:bodyPr>
            <a:normAutofit/>
          </a:bodyPr>
          <a:lstStyle/>
          <a:p>
            <a:r>
              <a:rPr lang="en-US" sz="1600" dirty="0">
                <a:latin typeface="Segoe UI" panose="020B0502040204020203" pitchFamily="34" charset="0"/>
                <a:cs typeface="Segoe UI" panose="020B0502040204020203" pitchFamily="34" charset="0"/>
              </a:rPr>
              <a:t>App Service supports both automated and manual deployment</a:t>
            </a:r>
          </a:p>
          <a:p>
            <a:r>
              <a:rPr lang="en-IN" sz="1600" b="1" dirty="0">
                <a:latin typeface="Segoe UI" panose="020B0502040204020203" pitchFamily="34" charset="0"/>
                <a:cs typeface="Segoe UI" panose="020B0502040204020203" pitchFamily="34" charset="0"/>
              </a:rPr>
              <a:t>Automated deployment</a:t>
            </a:r>
          </a:p>
          <a:p>
            <a:r>
              <a:rPr lang="en-US" sz="1600" dirty="0">
                <a:latin typeface="Segoe UI" panose="020B0502040204020203" pitchFamily="34" charset="0"/>
                <a:cs typeface="Segoe UI" panose="020B0502040204020203" pitchFamily="34" charset="0"/>
              </a:rPr>
              <a:t>Automated deployment, or continuous deployment, is a process used to push out new features and bug fixes in a fast and repetitive pattern with minimal impact on end users.</a:t>
            </a:r>
          </a:p>
          <a:p>
            <a:r>
              <a:rPr lang="en-US" sz="1600" dirty="0">
                <a:latin typeface="Segoe UI" panose="020B0502040204020203" pitchFamily="34" charset="0"/>
                <a:cs typeface="Segoe UI" panose="020B0502040204020203" pitchFamily="34" charset="0"/>
              </a:rPr>
              <a:t>Azure supports automated deployment directly from several sources. The following options are available:</a:t>
            </a:r>
          </a:p>
          <a:p>
            <a:r>
              <a:rPr lang="en-US" sz="1600" b="1" dirty="0">
                <a:latin typeface="Segoe UI" panose="020B0502040204020203" pitchFamily="34" charset="0"/>
                <a:cs typeface="Segoe UI" panose="020B0502040204020203" pitchFamily="34" charset="0"/>
              </a:rPr>
              <a:t>Azure DevOps: </a:t>
            </a:r>
            <a:r>
              <a:rPr lang="en-US" sz="1600" dirty="0">
                <a:latin typeface="Segoe UI" panose="020B0502040204020203" pitchFamily="34" charset="0"/>
                <a:cs typeface="Segoe UI" panose="020B0502040204020203" pitchFamily="34" charset="0"/>
              </a:rPr>
              <a:t>You can push your code to Azure DevOps, build your code in the cloud, run the tests, generate a release from the code, and finally, push your code to an Azure Web App.</a:t>
            </a:r>
          </a:p>
          <a:p>
            <a:r>
              <a:rPr lang="en-US" sz="1600" b="1" dirty="0">
                <a:latin typeface="Segoe UI" panose="020B0502040204020203" pitchFamily="34" charset="0"/>
                <a:cs typeface="Segoe UI" panose="020B0502040204020203" pitchFamily="34" charset="0"/>
              </a:rPr>
              <a:t>GitHub: </a:t>
            </a:r>
            <a:r>
              <a:rPr lang="en-US" sz="1600" dirty="0">
                <a:latin typeface="Segoe UI" panose="020B0502040204020203" pitchFamily="34" charset="0"/>
                <a:cs typeface="Segoe UI" panose="020B0502040204020203" pitchFamily="34" charset="0"/>
              </a:rPr>
              <a:t>Azure supports automated deployment directly from GitHub. When you connect your GitHub repository to Azure for automated deployment, any changes you push to your production branch on GitHub will be automatically deployed for you.</a:t>
            </a:r>
          </a:p>
          <a:p>
            <a:r>
              <a:rPr lang="en-US" sz="1600" b="1" dirty="0">
                <a:latin typeface="Segoe UI" panose="020B0502040204020203" pitchFamily="34" charset="0"/>
                <a:cs typeface="Segoe UI" panose="020B0502040204020203" pitchFamily="34" charset="0"/>
              </a:rPr>
              <a:t>Bitbucket: </a:t>
            </a:r>
            <a:r>
              <a:rPr lang="en-US" sz="1600" dirty="0">
                <a:latin typeface="Segoe UI" panose="020B0502040204020203" pitchFamily="34" charset="0"/>
                <a:cs typeface="Segoe UI" panose="020B0502040204020203" pitchFamily="34" charset="0"/>
              </a:rPr>
              <a:t>With its similarities to GitHub, you can configure an automated deployment with Bitbucket.</a:t>
            </a:r>
            <a:endParaRPr lang="en-IN"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96518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Deploy to App Service</a:t>
            </a:r>
            <a:endParaRPr lang="en-IN" sz="2400" dirty="0"/>
          </a:p>
        </p:txBody>
      </p:sp>
      <p:sp>
        <p:nvSpPr>
          <p:cNvPr id="5" name="Content Placeholder 4"/>
          <p:cNvSpPr>
            <a:spLocks noGrp="1"/>
          </p:cNvSpPr>
          <p:nvPr>
            <p:ph sz="quarter" idx="1"/>
          </p:nvPr>
        </p:nvSpPr>
        <p:spPr/>
        <p:txBody>
          <a:bodyPr>
            <a:normAutofit/>
          </a:bodyPr>
          <a:lstStyle/>
          <a:p>
            <a:r>
              <a:rPr lang="en-US" sz="1600" b="1" dirty="0">
                <a:latin typeface="Segoe UI" panose="020B0502040204020203" pitchFamily="34" charset="0"/>
                <a:cs typeface="Segoe UI" panose="020B0502040204020203" pitchFamily="34" charset="0"/>
              </a:rPr>
              <a:t>Manual deployment</a:t>
            </a:r>
          </a:p>
          <a:p>
            <a:r>
              <a:rPr lang="en-US" sz="1600" dirty="0">
                <a:latin typeface="Segoe UI" panose="020B0502040204020203" pitchFamily="34" charset="0"/>
                <a:cs typeface="Segoe UI" panose="020B0502040204020203" pitchFamily="34" charset="0"/>
              </a:rPr>
              <a:t>There are a few options that you can use to manually push your code to Azure:</a:t>
            </a:r>
          </a:p>
          <a:p>
            <a:r>
              <a:rPr lang="en-US" sz="1600" b="1" dirty="0">
                <a:latin typeface="Segoe UI" panose="020B0502040204020203" pitchFamily="34" charset="0"/>
                <a:cs typeface="Segoe UI" panose="020B0502040204020203" pitchFamily="34" charset="0"/>
              </a:rPr>
              <a:t>Git: </a:t>
            </a:r>
            <a:r>
              <a:rPr lang="en-US" sz="1600" dirty="0">
                <a:latin typeface="Segoe UI" panose="020B0502040204020203" pitchFamily="34" charset="0"/>
                <a:cs typeface="Segoe UI" panose="020B0502040204020203" pitchFamily="34" charset="0"/>
              </a:rPr>
              <a:t>App Service web apps feature a Git URL that you can add as a remote repository. Pushing to the remote repository will deploy your app.</a:t>
            </a:r>
          </a:p>
          <a:p>
            <a:r>
              <a:rPr lang="en-US" sz="1600" b="1" dirty="0">
                <a:latin typeface="Segoe UI" panose="020B0502040204020203" pitchFamily="34" charset="0"/>
                <a:cs typeface="Segoe UI" panose="020B0502040204020203" pitchFamily="34" charset="0"/>
              </a:rPr>
              <a:t>CLI: </a:t>
            </a:r>
            <a:r>
              <a:rPr lang="en-US" sz="1600" dirty="0">
                <a:latin typeface="Segoe UI" panose="020B0502040204020203" pitchFamily="34" charset="0"/>
                <a:cs typeface="Segoe UI" panose="020B0502040204020203" pitchFamily="34" charset="0"/>
              </a:rPr>
              <a:t>webapp up is a feature of the </a:t>
            </a:r>
            <a:r>
              <a:rPr lang="en-US" sz="1600" dirty="0" err="1">
                <a:latin typeface="Segoe UI" panose="020B0502040204020203" pitchFamily="34" charset="0"/>
                <a:cs typeface="Segoe UI" panose="020B0502040204020203" pitchFamily="34" charset="0"/>
              </a:rPr>
              <a:t>az</a:t>
            </a:r>
            <a:r>
              <a:rPr lang="en-US" sz="1600" dirty="0">
                <a:latin typeface="Segoe UI" panose="020B0502040204020203" pitchFamily="34" charset="0"/>
                <a:cs typeface="Segoe UI" panose="020B0502040204020203" pitchFamily="34" charset="0"/>
              </a:rPr>
              <a:t> command-line interface that packages your app and deploys it. Unlike other deployment methods, </a:t>
            </a:r>
            <a:r>
              <a:rPr lang="en-US" sz="1600" dirty="0" err="1">
                <a:latin typeface="Segoe UI" panose="020B0502040204020203" pitchFamily="34" charset="0"/>
                <a:cs typeface="Segoe UI" panose="020B0502040204020203" pitchFamily="34" charset="0"/>
              </a:rPr>
              <a:t>az</a:t>
            </a:r>
            <a:r>
              <a:rPr lang="en-US" sz="1600" dirty="0">
                <a:latin typeface="Segoe UI" panose="020B0502040204020203" pitchFamily="34" charset="0"/>
                <a:cs typeface="Segoe UI" panose="020B0502040204020203" pitchFamily="34" charset="0"/>
              </a:rPr>
              <a:t> webapp up can create a new App Service web app for you if you haven't already created one.</a:t>
            </a:r>
          </a:p>
          <a:p>
            <a:r>
              <a:rPr lang="en-US" sz="1600" b="1" dirty="0">
                <a:latin typeface="Segoe UI" panose="020B0502040204020203" pitchFamily="34" charset="0"/>
                <a:cs typeface="Segoe UI" panose="020B0502040204020203" pitchFamily="34" charset="0"/>
              </a:rPr>
              <a:t>Zip deploy: </a:t>
            </a:r>
            <a:r>
              <a:rPr lang="en-US" sz="1600" dirty="0">
                <a:latin typeface="Segoe UI" panose="020B0502040204020203" pitchFamily="34" charset="0"/>
                <a:cs typeface="Segoe UI" panose="020B0502040204020203" pitchFamily="34" charset="0"/>
              </a:rPr>
              <a:t>Use curl or a similar HTTP utility to send a ZIP of your application files to App Service.</a:t>
            </a:r>
          </a:p>
          <a:p>
            <a:r>
              <a:rPr lang="en-US" sz="1600" b="1" dirty="0">
                <a:latin typeface="Segoe UI" panose="020B0502040204020203" pitchFamily="34" charset="0"/>
                <a:cs typeface="Segoe UI" panose="020B0502040204020203" pitchFamily="34" charset="0"/>
              </a:rPr>
              <a:t>FTP/S: </a:t>
            </a:r>
            <a:r>
              <a:rPr lang="en-US" sz="1600" dirty="0">
                <a:latin typeface="Segoe UI" panose="020B0502040204020203" pitchFamily="34" charset="0"/>
                <a:cs typeface="Segoe UI" panose="020B0502040204020203" pitchFamily="34" charset="0"/>
              </a:rPr>
              <a:t>FTP or FTPS is a traditional way of pushing your code to many hosting environments, including App Service.</a:t>
            </a:r>
            <a:endParaRPr lang="en-IN"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25078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What is the difference between Azure Web App and Azure App Service?</a:t>
            </a:r>
            <a:endParaRPr lang="en-IN" sz="2400" dirty="0"/>
          </a:p>
        </p:txBody>
      </p:sp>
      <p:sp>
        <p:nvSpPr>
          <p:cNvPr id="5" name="Content Placeholder 4"/>
          <p:cNvSpPr>
            <a:spLocks noGrp="1"/>
          </p:cNvSpPr>
          <p:nvPr>
            <p:ph sz="quarter" idx="1"/>
          </p:nvPr>
        </p:nvSpPr>
        <p:spPr/>
        <p:txBody>
          <a:bodyPr>
            <a:normAutofit/>
          </a:bodyPr>
          <a:lstStyle/>
          <a:p>
            <a:r>
              <a:rPr lang="en-US" sz="1600" dirty="0">
                <a:latin typeface="Segoe UI" panose="020B0502040204020203" pitchFamily="34" charset="0"/>
                <a:cs typeface="Segoe UI" panose="020B0502040204020203" pitchFamily="34" charset="0"/>
              </a:rPr>
              <a:t>Azure Web App and Azure App Service are two different services offered by Microsoft Azure.</a:t>
            </a:r>
          </a:p>
          <a:p>
            <a:r>
              <a:rPr lang="en-US" sz="1600" dirty="0">
                <a:latin typeface="Segoe UI" panose="020B0502040204020203" pitchFamily="34" charset="0"/>
                <a:cs typeface="Segoe UI" panose="020B0502040204020203" pitchFamily="34" charset="0"/>
              </a:rPr>
              <a:t>They are both Platform as a Service (PaaS) offerings that provide a managed environment for hosting web applications, API’s, and mobile backends.</a:t>
            </a:r>
          </a:p>
          <a:p>
            <a:r>
              <a:rPr lang="en-US" sz="1600" dirty="0">
                <a:latin typeface="Segoe UI" panose="020B0502040204020203" pitchFamily="34" charset="0"/>
                <a:cs typeface="Segoe UI" panose="020B0502040204020203" pitchFamily="34" charset="0"/>
              </a:rPr>
              <a:t>While they both offer similar features and benefits, there are some key differences that you should be aware of before choosing one over the other.</a:t>
            </a:r>
          </a:p>
          <a:p>
            <a:r>
              <a:rPr lang="en-US" sz="1600" dirty="0">
                <a:latin typeface="Segoe UI" panose="020B0502040204020203" pitchFamily="34" charset="0"/>
                <a:cs typeface="Segoe UI" panose="020B0502040204020203" pitchFamily="34" charset="0"/>
              </a:rPr>
              <a:t>Azure Web App is a newer service that was introduced in 2015. It offers a more simplified development experience and supports a wider range of programming languages and frameworks than Azure App Service. </a:t>
            </a:r>
          </a:p>
          <a:p>
            <a:r>
              <a:rPr lang="en-US" sz="1600" dirty="0">
                <a:latin typeface="Segoe UI" panose="020B0502040204020203" pitchFamily="34" charset="0"/>
                <a:cs typeface="Segoe UI" panose="020B0502040204020203" pitchFamily="34" charset="0"/>
              </a:rPr>
              <a:t>Azure Web App also provides built-in auto-scaling and monitoring capabilities.</a:t>
            </a:r>
          </a:p>
          <a:p>
            <a:r>
              <a:rPr lang="en-US" sz="1600" dirty="0">
                <a:latin typeface="Segoe UI" panose="020B0502040204020203" pitchFamily="34" charset="0"/>
                <a:cs typeface="Segoe UI" panose="020B0502040204020203" pitchFamily="34" charset="0"/>
              </a:rPr>
              <a:t>Azure App Service has been around longer than Azure Web App and offers more features and flexibility. It supports a wider range of app types including web, mobile, API, and Logic Apps. </a:t>
            </a:r>
          </a:p>
          <a:p>
            <a:r>
              <a:rPr lang="en-US" sz="1600" dirty="0">
                <a:latin typeface="Segoe UI" panose="020B0502040204020203" pitchFamily="34" charset="0"/>
                <a:cs typeface="Segoe UI" panose="020B0502040204020203" pitchFamily="34" charset="0"/>
              </a:rPr>
              <a:t>Azure App Service also provides the ability to deploy apps in containers, which can be useful for certain development scenarios.</a:t>
            </a:r>
            <a:endParaRPr lang="en-IN"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56923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What is the difference between Azure Web App and Azure App Service?</a:t>
            </a:r>
            <a:endParaRPr lang="en-IN" sz="2400" dirty="0"/>
          </a:p>
        </p:txBody>
      </p:sp>
      <p:sp>
        <p:nvSpPr>
          <p:cNvPr id="5" name="Content Placeholder 4"/>
          <p:cNvSpPr>
            <a:spLocks noGrp="1"/>
          </p:cNvSpPr>
          <p:nvPr>
            <p:ph sz="quarter" idx="1"/>
          </p:nvPr>
        </p:nvSpPr>
        <p:spPr/>
        <p:txBody>
          <a:bodyPr>
            <a:normAutofit/>
          </a:bodyPr>
          <a:lstStyle/>
          <a:p>
            <a:r>
              <a:rPr lang="en-US" sz="1600" dirty="0">
                <a:latin typeface="Segoe UI" panose="020B0502040204020203" pitchFamily="34" charset="0"/>
                <a:cs typeface="Segoe UI" panose="020B0502040204020203" pitchFamily="34" charset="0"/>
              </a:rPr>
              <a:t>So, which one should you choose? It really depends on your specific needs and requirements. If you need a more simple development experience or want to use a language or framework that is not supported by Azure App Service, then Azure Web App would be a good choice. If you need more features.</a:t>
            </a:r>
          </a:p>
          <a:p>
            <a:r>
              <a:rPr lang="en-US" sz="1600" dirty="0">
                <a:latin typeface="Segoe UI" panose="020B0502040204020203" pitchFamily="34" charset="0"/>
                <a:cs typeface="Segoe UI" panose="020B0502040204020203" pitchFamily="34" charset="0"/>
              </a:rPr>
              <a:t>Azure App Service is a platform-as-a-service (PaaS) that enables you to create, deploy, manage, and scale applications that are built on the .NET Framework.</a:t>
            </a:r>
          </a:p>
          <a:p>
            <a:r>
              <a:rPr lang="en-US" sz="1600" dirty="0">
                <a:latin typeface="Segoe UI" panose="020B0502040204020203" pitchFamily="34" charset="0"/>
                <a:cs typeface="Segoe UI" panose="020B0502040204020203" pitchFamily="34" charset="0"/>
              </a:rPr>
              <a:t>Azure App Service provides a cloud-based platform that you can use to create and deploy applications with the same tools and management capabilities that you use to manage other Azure services. You can also use the Azure App Service to access the Azure platform services that are available in the cloud.</a:t>
            </a:r>
            <a:endParaRPr lang="en-IN"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39081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Azure App Service</a:t>
            </a:r>
          </a:p>
        </p:txBody>
      </p:sp>
      <p:sp>
        <p:nvSpPr>
          <p:cNvPr id="3" name="Content Placeholder 2">
            <a:extLst>
              <a:ext uri="{FF2B5EF4-FFF2-40B4-BE49-F238E27FC236}">
                <a16:creationId xmlns:a16="http://schemas.microsoft.com/office/drawing/2014/main" id="{A9198205-4DB9-CE90-351B-E830A00BDD59}"/>
              </a:ext>
            </a:extLst>
          </p:cNvPr>
          <p:cNvSpPr>
            <a:spLocks noGrp="1"/>
          </p:cNvSpPr>
          <p:nvPr>
            <p:ph sz="quarter" idx="1"/>
          </p:nvPr>
        </p:nvSpPr>
        <p:spPr/>
        <p:txBody>
          <a:bodyPr>
            <a:normAutofit/>
          </a:bodyPr>
          <a:lstStyle/>
          <a:p>
            <a:r>
              <a:rPr lang="en-US" sz="1600" b="0" i="0" dirty="0">
                <a:solidFill>
                  <a:srgbClr val="161616"/>
                </a:solidFill>
                <a:effectLst/>
                <a:latin typeface="Segoe UI" panose="020B0502040204020203" pitchFamily="34" charset="0"/>
              </a:rPr>
              <a:t>Hosting your web application using Azure App Service makes deploying and managing a web app much easier when compared to managing a physical server. </a:t>
            </a:r>
          </a:p>
          <a:p>
            <a:r>
              <a:rPr lang="en-US" sz="1600" dirty="0">
                <a:solidFill>
                  <a:srgbClr val="161616"/>
                </a:solidFill>
                <a:latin typeface="Segoe UI" panose="020B0502040204020203" pitchFamily="34" charset="0"/>
              </a:rPr>
              <a:t>Azure App Service is a fully managed web application hosting platform. This platform as a service (PaaS) offered by Azure allows you to focus on designing and building your app while Azure takes care of the infrastructure to run and scale your applications.</a:t>
            </a:r>
          </a:p>
          <a:p>
            <a:r>
              <a:rPr lang="en-US" sz="1600" dirty="0">
                <a:solidFill>
                  <a:srgbClr val="161616"/>
                </a:solidFill>
                <a:latin typeface="Segoe UI" panose="020B0502040204020203" pitchFamily="34" charset="0"/>
              </a:rPr>
              <a:t>Note: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a:ln>
                  <a:noFill/>
                </a:ln>
                <a:solidFill>
                  <a:srgbClr val="161616"/>
                </a:solidFill>
                <a:effectLst/>
                <a:latin typeface="+mn-lt"/>
                <a:cs typeface="Segoe UI" panose="020B0502040204020203" pitchFamily="34" charset="0"/>
              </a:rPr>
              <a:t>The languages, and their supported versions, are updated on a regular basis. You can retrieve the current list by using the following command in the Cloud Shell.</a:t>
            </a:r>
            <a:endParaRPr kumimoji="0" lang="en-US" altLang="en-US" sz="1600" b="1" i="1"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a:ln>
                  <a:noFill/>
                </a:ln>
                <a:solidFill>
                  <a:srgbClr val="161616"/>
                </a:solidFill>
                <a:effectLst/>
                <a:latin typeface="+mn-lt"/>
                <a:cs typeface="Segoe UI" panose="020B0502040204020203" pitchFamily="34" charset="0"/>
              </a:rPr>
              <a:t>Bash</a:t>
            </a:r>
            <a:endParaRPr kumimoji="0" lang="en-US" altLang="en-US" sz="1600" b="1" i="1" u="none" strike="noStrike" cap="none" normalizeH="0" baseline="0" dirty="0">
              <a:ln>
                <a:noFill/>
              </a:ln>
              <a:solidFill>
                <a:srgbClr val="161616"/>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err="1">
                <a:ln>
                  <a:noFill/>
                </a:ln>
                <a:solidFill>
                  <a:srgbClr val="161616"/>
                </a:solidFill>
                <a:effectLst/>
                <a:latin typeface="+mn-lt"/>
              </a:rPr>
              <a:t>az</a:t>
            </a:r>
            <a:r>
              <a:rPr kumimoji="0" lang="en-US" altLang="en-US" sz="1600" b="1" i="1" u="none" strike="noStrike" cap="none" normalizeH="0" baseline="0" dirty="0">
                <a:ln>
                  <a:noFill/>
                </a:ln>
                <a:solidFill>
                  <a:srgbClr val="161616"/>
                </a:solidFill>
                <a:effectLst/>
                <a:latin typeface="+mn-lt"/>
              </a:rPr>
              <a:t> webapp list-runtimes --</a:t>
            </a:r>
            <a:r>
              <a:rPr kumimoji="0" lang="en-US" altLang="en-US" sz="1600" b="1" i="1" u="none" strike="noStrike" cap="none" normalizeH="0" baseline="0" dirty="0" err="1">
                <a:ln>
                  <a:noFill/>
                </a:ln>
                <a:solidFill>
                  <a:srgbClr val="161616"/>
                </a:solidFill>
                <a:effectLst/>
                <a:latin typeface="+mn-lt"/>
              </a:rPr>
              <a:t>os</a:t>
            </a:r>
            <a:r>
              <a:rPr kumimoji="0" lang="en-US" altLang="en-US" sz="1600" b="1" i="1" u="none" strike="noStrike" cap="none" normalizeH="0" baseline="0" dirty="0">
                <a:ln>
                  <a:noFill/>
                </a:ln>
                <a:solidFill>
                  <a:srgbClr val="161616"/>
                </a:solidFill>
                <a:effectLst/>
                <a:latin typeface="+mn-lt"/>
              </a:rPr>
              <a:t>-type </a:t>
            </a:r>
            <a:r>
              <a:rPr kumimoji="0" lang="en-US" altLang="en-US" sz="1600" b="1" i="1" u="none" strike="noStrike" cap="none" normalizeH="0" baseline="0" dirty="0" err="1">
                <a:ln>
                  <a:noFill/>
                </a:ln>
                <a:solidFill>
                  <a:srgbClr val="161616"/>
                </a:solidFill>
                <a:effectLst/>
                <a:latin typeface="+mn-lt"/>
              </a:rPr>
              <a:t>linux</a:t>
            </a:r>
            <a:r>
              <a:rPr kumimoji="0" lang="en-US" altLang="en-US" sz="1600" b="1" i="1" u="none" strike="noStrike" cap="none" normalizeH="0" baseline="0" dirty="0">
                <a:ln>
                  <a:noFill/>
                </a:ln>
                <a:solidFill>
                  <a:schemeClr val="tx1"/>
                </a:solidFill>
                <a:effectLst/>
                <a:latin typeface="+mn-lt"/>
              </a:rPr>
              <a:t> </a:t>
            </a:r>
          </a:p>
          <a:p>
            <a:endParaRPr lang="en-US" sz="1600" dirty="0">
              <a:solidFill>
                <a:srgbClr val="161616"/>
              </a:solidFill>
              <a:latin typeface="Segoe UI" panose="020B0502040204020203" pitchFamily="34" charset="0"/>
            </a:endParaRPr>
          </a:p>
          <a:p>
            <a:endParaRPr lang="en-US" sz="1600" dirty="0">
              <a:solidFill>
                <a:srgbClr val="161616"/>
              </a:solidFill>
              <a:latin typeface="Segoe UI" panose="020B0502040204020203" pitchFamily="34" charset="0"/>
            </a:endParaRPr>
          </a:p>
        </p:txBody>
      </p:sp>
    </p:spTree>
    <p:extLst>
      <p:ext uri="{BB962C8B-B14F-4D97-AF65-F5344CB8AC3E}">
        <p14:creationId xmlns:p14="http://schemas.microsoft.com/office/powerpoint/2010/main" val="2343043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App Service</a:t>
            </a:r>
          </a:p>
        </p:txBody>
      </p:sp>
      <p:pic>
        <p:nvPicPr>
          <p:cNvPr id="3" name="Content Placeholder 2">
            <a:extLst>
              <a:ext uri="{FF2B5EF4-FFF2-40B4-BE49-F238E27FC236}">
                <a16:creationId xmlns:a16="http://schemas.microsoft.com/office/drawing/2014/main" id="{A3B06C6F-20EF-46A7-EAEA-98F523456698}"/>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153701" y="2363292"/>
            <a:ext cx="8546549" cy="3657364"/>
          </a:xfrm>
          <a:prstGeom prst="rect">
            <a:avLst/>
          </a:prstGeom>
          <a:noFill/>
          <a:ln>
            <a:noFill/>
          </a:ln>
        </p:spPr>
      </p:pic>
    </p:spTree>
    <p:extLst>
      <p:ext uri="{BB962C8B-B14F-4D97-AF65-F5344CB8AC3E}">
        <p14:creationId xmlns:p14="http://schemas.microsoft.com/office/powerpoint/2010/main" val="2144416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App Service</a:t>
            </a:r>
          </a:p>
        </p:txBody>
      </p:sp>
      <p:pic>
        <p:nvPicPr>
          <p:cNvPr id="2" name="Picture 1">
            <a:extLst>
              <a:ext uri="{FF2B5EF4-FFF2-40B4-BE49-F238E27FC236}">
                <a16:creationId xmlns:a16="http://schemas.microsoft.com/office/drawing/2014/main" id="{E07F48C2-52E5-C798-08EE-7357305289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108" y="1954212"/>
            <a:ext cx="9257016" cy="4593893"/>
          </a:xfrm>
          <a:prstGeom prst="rect">
            <a:avLst/>
          </a:prstGeom>
          <a:noFill/>
          <a:ln>
            <a:noFill/>
          </a:ln>
        </p:spPr>
      </p:pic>
    </p:spTree>
    <p:extLst>
      <p:ext uri="{BB962C8B-B14F-4D97-AF65-F5344CB8AC3E}">
        <p14:creationId xmlns:p14="http://schemas.microsoft.com/office/powerpoint/2010/main" val="3718041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Azure App Service Features</a:t>
            </a:r>
          </a:p>
        </p:txBody>
      </p:sp>
      <p:sp>
        <p:nvSpPr>
          <p:cNvPr id="3" name="Content Placeholder 2">
            <a:extLst>
              <a:ext uri="{FF2B5EF4-FFF2-40B4-BE49-F238E27FC236}">
                <a16:creationId xmlns:a16="http://schemas.microsoft.com/office/drawing/2014/main" id="{A9198205-4DB9-CE90-351B-E830A00BDD59}"/>
              </a:ext>
            </a:extLst>
          </p:cNvPr>
          <p:cNvSpPr>
            <a:spLocks noGrp="1"/>
          </p:cNvSpPr>
          <p:nvPr>
            <p:ph sz="quarter" idx="1"/>
          </p:nvPr>
        </p:nvSpPr>
        <p:spPr/>
        <p:txBody>
          <a:bodyPr>
            <a:normAutofit/>
          </a:bodyPr>
          <a:lstStyle/>
          <a:p>
            <a:r>
              <a:rPr lang="en-US" sz="1600" b="1" dirty="0">
                <a:solidFill>
                  <a:srgbClr val="161616"/>
                </a:solidFill>
                <a:latin typeface="Segoe UI" panose="020B0502040204020203" pitchFamily="34" charset="0"/>
              </a:rPr>
              <a:t>Built-in auto scale support</a:t>
            </a:r>
          </a:p>
          <a:p>
            <a:pPr lvl="1"/>
            <a:r>
              <a:rPr lang="en-US" sz="1300" dirty="0">
                <a:solidFill>
                  <a:srgbClr val="161616"/>
                </a:solidFill>
                <a:latin typeface="Segoe UI" panose="020B0502040204020203" pitchFamily="34" charset="0"/>
              </a:rPr>
              <a:t>Azure App Service is the ability to scale up/down or scale out/in.</a:t>
            </a:r>
          </a:p>
          <a:p>
            <a:pPr lvl="1"/>
            <a:r>
              <a:rPr lang="en-US" sz="1300" dirty="0">
                <a:solidFill>
                  <a:srgbClr val="161616"/>
                </a:solidFill>
                <a:latin typeface="Segoe UI" panose="020B0502040204020203" pitchFamily="34" charset="0"/>
              </a:rPr>
              <a:t>Depending on the usage of the web app, you can scale the resources of the underlying machine that is hosting your web app up/down .</a:t>
            </a:r>
          </a:p>
          <a:p>
            <a:pPr lvl="1"/>
            <a:r>
              <a:rPr lang="en-US" sz="1300" dirty="0">
                <a:solidFill>
                  <a:srgbClr val="161616"/>
                </a:solidFill>
                <a:latin typeface="Segoe UI" panose="020B0502040204020203" pitchFamily="34" charset="0"/>
              </a:rPr>
              <a:t>Resources include the number of cores or the amount of RAM available. Scaling out/in is the ability to increase, or decrease, the number of machine instances that are running your web app.</a:t>
            </a:r>
          </a:p>
          <a:p>
            <a:r>
              <a:rPr lang="en-US" sz="1600" b="1" dirty="0">
                <a:solidFill>
                  <a:srgbClr val="161616"/>
                </a:solidFill>
                <a:latin typeface="Segoe UI" panose="020B0502040204020203" pitchFamily="34" charset="0"/>
              </a:rPr>
              <a:t>Continuous integration/deployment support</a:t>
            </a:r>
          </a:p>
          <a:p>
            <a:pPr lvl="1"/>
            <a:r>
              <a:rPr lang="en-US" sz="1300" dirty="0">
                <a:solidFill>
                  <a:srgbClr val="161616"/>
                </a:solidFill>
                <a:latin typeface="Segoe UI" panose="020B0502040204020203" pitchFamily="34" charset="0"/>
              </a:rPr>
              <a:t>The Azure portal provides out-of-the-box continuous integration and deployment with Azure DevOps, GitHub, Bitbucket, FTP, or a local Git repository on your development machine.</a:t>
            </a:r>
          </a:p>
          <a:p>
            <a:pPr lvl="1"/>
            <a:r>
              <a:rPr lang="en-US" sz="1300" dirty="0">
                <a:solidFill>
                  <a:srgbClr val="161616"/>
                </a:solidFill>
                <a:latin typeface="Segoe UI" panose="020B0502040204020203" pitchFamily="34" charset="0"/>
              </a:rPr>
              <a:t> Connect your web app with any of the above sources and App Service will do the rest for you by auto-syncing code and any future changes on the code into the web app.</a:t>
            </a:r>
          </a:p>
          <a:p>
            <a:r>
              <a:rPr lang="en-US" sz="1600" b="1" dirty="0">
                <a:solidFill>
                  <a:srgbClr val="161616"/>
                </a:solidFill>
                <a:latin typeface="Segoe UI" panose="020B0502040204020203" pitchFamily="34" charset="0"/>
              </a:rPr>
              <a:t>App Service on Linux</a:t>
            </a:r>
          </a:p>
          <a:p>
            <a:pPr lvl="1"/>
            <a:r>
              <a:rPr lang="en-US" sz="1300" dirty="0">
                <a:solidFill>
                  <a:srgbClr val="161616"/>
                </a:solidFill>
                <a:latin typeface="Segoe UI" panose="020B0502040204020203" pitchFamily="34" charset="0"/>
              </a:rPr>
              <a:t>App Service can also host web apps natively on Linux for supported application stacks. It can also run custom Linux containers (also known as Web App for Containers). App Service on Linux supports a number of language specific built-in images. Just deploy your code. Supported languages and frameworks include: Node.js, Java (JRE 8 &amp; JRE 11), PHP, Python, .NET, and Ruby. </a:t>
            </a:r>
          </a:p>
          <a:p>
            <a:pPr lvl="1"/>
            <a:r>
              <a:rPr lang="en-US" sz="1300" dirty="0">
                <a:solidFill>
                  <a:srgbClr val="161616"/>
                </a:solidFill>
                <a:latin typeface="Segoe UI" panose="020B0502040204020203" pitchFamily="34" charset="0"/>
              </a:rPr>
              <a:t>If the runtime your application requires is not supported in the built-in images, you can deploy it with a custom container.</a:t>
            </a:r>
          </a:p>
        </p:txBody>
      </p:sp>
    </p:spTree>
    <p:extLst>
      <p:ext uri="{BB962C8B-B14F-4D97-AF65-F5344CB8AC3E}">
        <p14:creationId xmlns:p14="http://schemas.microsoft.com/office/powerpoint/2010/main" val="291357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Benefits of using azure app service</a:t>
            </a:r>
            <a:endParaRPr lang="en-IN" sz="2400" dirty="0"/>
          </a:p>
        </p:txBody>
      </p:sp>
      <p:sp>
        <p:nvSpPr>
          <p:cNvPr id="5" name="Content Placeholder 4"/>
          <p:cNvSpPr>
            <a:spLocks noGrp="1"/>
          </p:cNvSpPr>
          <p:nvPr>
            <p:ph sz="quarter" idx="1"/>
          </p:nvPr>
        </p:nvSpPr>
        <p:spPr/>
        <p:txBody>
          <a:bodyPr>
            <a:normAutofit lnSpcReduction="10000"/>
          </a:bodyPr>
          <a:lstStyle/>
          <a:p>
            <a:r>
              <a:rPr lang="en-US" sz="1600" b="1" dirty="0">
                <a:latin typeface="Segoe UI" panose="020B0502040204020203" pitchFamily="34" charset="0"/>
                <a:cs typeface="Segoe UI" panose="020B0502040204020203" pitchFamily="34" charset="0"/>
              </a:rPr>
              <a:t>Fully managed environment</a:t>
            </a:r>
          </a:p>
          <a:p>
            <a:r>
              <a:rPr lang="en-US" sz="1600" dirty="0">
                <a:latin typeface="Segoe UI" panose="020B0502040204020203" pitchFamily="34" charset="0"/>
                <a:cs typeface="Segoe UI" panose="020B0502040204020203" pitchFamily="34" charset="0"/>
              </a:rPr>
              <a:t>It's a fully managed environment, meaning App Service automatically patches and maintains the OS and language frameworks for you. You get the time to focus on designing, developing and maintaining your application and data.</a:t>
            </a:r>
          </a:p>
          <a:p>
            <a:r>
              <a:rPr lang="en-IN" sz="1600" b="1" dirty="0">
                <a:latin typeface="Segoe UI" panose="020B0502040204020203" pitchFamily="34" charset="0"/>
                <a:cs typeface="Segoe UI" panose="020B0502040204020203" pitchFamily="34" charset="0"/>
              </a:rPr>
              <a:t>Multiple programming languages and frameworks are supported</a:t>
            </a:r>
          </a:p>
          <a:p>
            <a:pPr lvl="1"/>
            <a:r>
              <a:rPr lang="en-IN" sz="1600" dirty="0">
                <a:latin typeface="Segoe UI" panose="020B0502040204020203" pitchFamily="34" charset="0"/>
                <a:cs typeface="Segoe UI" panose="020B0502040204020203" pitchFamily="34" charset="0"/>
              </a:rPr>
              <a:t>Azure App Service supports a wide variety of programming languages and frameworks. </a:t>
            </a:r>
          </a:p>
          <a:p>
            <a:pPr lvl="1"/>
            <a:r>
              <a:rPr lang="en-IN" sz="1600" dirty="0">
                <a:latin typeface="Segoe UI" panose="020B0502040204020203" pitchFamily="34" charset="0"/>
                <a:cs typeface="Segoe UI" panose="020B0502040204020203" pitchFamily="34" charset="0"/>
              </a:rPr>
              <a:t>.NET</a:t>
            </a:r>
          </a:p>
          <a:p>
            <a:pPr lvl="1"/>
            <a:r>
              <a:rPr lang="en-IN" sz="1600" dirty="0">
                <a:latin typeface="Segoe UI" panose="020B0502040204020203" pitchFamily="34" charset="0"/>
                <a:cs typeface="Segoe UI" panose="020B0502040204020203" pitchFamily="34" charset="0"/>
              </a:rPr>
              <a:t>.NET Core </a:t>
            </a:r>
          </a:p>
          <a:p>
            <a:pPr lvl="1"/>
            <a:r>
              <a:rPr lang="en-IN" sz="1600" dirty="0">
                <a:latin typeface="Segoe UI" panose="020B0502040204020203" pitchFamily="34" charset="0"/>
                <a:cs typeface="Segoe UI" panose="020B0502040204020203" pitchFamily="34" charset="0"/>
              </a:rPr>
              <a:t>Java </a:t>
            </a:r>
          </a:p>
          <a:p>
            <a:pPr lvl="1"/>
            <a:r>
              <a:rPr lang="en-IN" sz="1600" dirty="0">
                <a:latin typeface="Segoe UI" panose="020B0502040204020203" pitchFamily="34" charset="0"/>
                <a:cs typeface="Segoe UI" panose="020B0502040204020203" pitchFamily="34" charset="0"/>
              </a:rPr>
              <a:t>Ruby </a:t>
            </a:r>
          </a:p>
          <a:p>
            <a:pPr lvl="1"/>
            <a:r>
              <a:rPr lang="en-IN" sz="1600" dirty="0">
                <a:latin typeface="Segoe UI" panose="020B0502040204020203" pitchFamily="34" charset="0"/>
                <a:cs typeface="Segoe UI" panose="020B0502040204020203" pitchFamily="34" charset="0"/>
              </a:rPr>
              <a:t>Node.js</a:t>
            </a:r>
          </a:p>
          <a:p>
            <a:pPr lvl="1"/>
            <a:r>
              <a:rPr lang="en-IN" sz="1600" dirty="0">
                <a:latin typeface="Segoe UI" panose="020B0502040204020203" pitchFamily="34" charset="0"/>
                <a:cs typeface="Segoe UI" panose="020B0502040204020203" pitchFamily="34" charset="0"/>
              </a:rPr>
              <a:t>PHP</a:t>
            </a:r>
          </a:p>
          <a:p>
            <a:pPr lvl="1"/>
            <a:r>
              <a:rPr lang="en-IN" sz="1600" dirty="0">
                <a:latin typeface="Segoe UI" panose="020B0502040204020203" pitchFamily="34" charset="0"/>
                <a:cs typeface="Segoe UI" panose="020B0502040204020203" pitchFamily="34" charset="0"/>
              </a:rPr>
              <a:t>Python</a:t>
            </a:r>
          </a:p>
          <a:p>
            <a:r>
              <a:rPr lang="en-US" sz="1600" b="1" dirty="0">
                <a:latin typeface="Segoe UI" panose="020B0502040204020203" pitchFamily="34" charset="0"/>
                <a:cs typeface="Segoe UI" panose="020B0502040204020203" pitchFamily="34" charset="0"/>
              </a:rPr>
              <a:t>Scalability</a:t>
            </a:r>
          </a:p>
          <a:p>
            <a:r>
              <a:rPr lang="en-US" sz="1600" dirty="0">
                <a:latin typeface="Segoe UI" panose="020B0502040204020203" pitchFamily="34" charset="0"/>
                <a:cs typeface="Segoe UI" panose="020B0502040204020203" pitchFamily="34" charset="0"/>
              </a:rPr>
              <a:t>Based on the demand for your application, App Service can scale resources up and down or in and out. You can do this either manually if you want to or automatically based on metrics like CPU utilization for example.</a:t>
            </a:r>
            <a:endParaRPr lang="en-IN"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35092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Benefits of using azure app service</a:t>
            </a:r>
            <a:endParaRPr lang="en-IN" sz="2400" dirty="0"/>
          </a:p>
        </p:txBody>
      </p:sp>
      <p:sp>
        <p:nvSpPr>
          <p:cNvPr id="5" name="Content Placeholder 4"/>
          <p:cNvSpPr>
            <a:spLocks noGrp="1"/>
          </p:cNvSpPr>
          <p:nvPr>
            <p:ph sz="quarter" idx="1"/>
          </p:nvPr>
        </p:nvSpPr>
        <p:spPr/>
        <p:txBody>
          <a:bodyPr>
            <a:normAutofit lnSpcReduction="10000"/>
          </a:bodyPr>
          <a:lstStyle/>
          <a:p>
            <a:r>
              <a:rPr lang="en-US" sz="1600" b="1" dirty="0">
                <a:latin typeface="Segoe UI" panose="020B0502040204020203" pitchFamily="34" charset="0"/>
                <a:cs typeface="Segoe UI" panose="020B0502040204020203" pitchFamily="34" charset="0"/>
              </a:rPr>
              <a:t>Compliance</a:t>
            </a:r>
          </a:p>
          <a:p>
            <a:r>
              <a:rPr lang="en-US" sz="1600" dirty="0">
                <a:latin typeface="Segoe UI" panose="020B0502040204020203" pitchFamily="34" charset="0"/>
                <a:cs typeface="Segoe UI" panose="020B0502040204020203" pitchFamily="34" charset="0"/>
              </a:rPr>
              <a:t>App Service is ISO (International Organization for Standardization), SOC (Service Organization Controls), and PCI (Payment Card Industry) compliant.</a:t>
            </a:r>
          </a:p>
          <a:p>
            <a:r>
              <a:rPr lang="en-US" sz="1600" b="1" dirty="0">
                <a:latin typeface="Segoe UI" panose="020B0502040204020203" pitchFamily="34" charset="0"/>
                <a:cs typeface="Segoe UI" panose="020B0502040204020203" pitchFamily="34" charset="0"/>
              </a:rPr>
              <a:t>Security</a:t>
            </a:r>
          </a:p>
          <a:p>
            <a:r>
              <a:rPr lang="en-US" sz="1600" dirty="0">
                <a:latin typeface="Segoe UI" panose="020B0502040204020203" pitchFamily="34" charset="0"/>
                <a:cs typeface="Segoe UI" panose="020B0502040204020203" pitchFamily="34" charset="0"/>
              </a:rPr>
              <a:t>Authenticate users with Azure Active Directory or any of the external authentication providers like Google, Facebook, Twitter, or Microsoft.</a:t>
            </a:r>
          </a:p>
          <a:p>
            <a:r>
              <a:rPr lang="en-US" sz="1600" b="1" dirty="0">
                <a:latin typeface="Segoe UI" panose="020B0502040204020203" pitchFamily="34" charset="0"/>
                <a:cs typeface="Segoe UI" panose="020B0502040204020203" pitchFamily="34" charset="0"/>
              </a:rPr>
              <a:t>Support for Containerization and Docker</a:t>
            </a:r>
          </a:p>
          <a:p>
            <a:r>
              <a:rPr lang="en-US" sz="1600" dirty="0">
                <a:latin typeface="Segoe UI" panose="020B0502040204020203" pitchFamily="34" charset="0"/>
                <a:cs typeface="Segoe UI" panose="020B0502040204020203" pitchFamily="34" charset="0"/>
              </a:rPr>
              <a:t>You can also host a custom Windows or Linux container in App Service. So, if you want to, you can dockerize your app and host it in App Service. You can also run multi-container apps with Docker Compose</a:t>
            </a:r>
          </a:p>
          <a:p>
            <a:r>
              <a:rPr lang="en-US" sz="1600" b="1" dirty="0">
                <a:latin typeface="Segoe UI" panose="020B0502040204020203" pitchFamily="34" charset="0"/>
                <a:cs typeface="Segoe UI" panose="020B0502040204020203" pitchFamily="34" charset="0"/>
              </a:rPr>
              <a:t>DevOps optimization</a:t>
            </a:r>
          </a:p>
          <a:p>
            <a:r>
              <a:rPr lang="en-US" sz="1600" dirty="0">
                <a:latin typeface="Segoe UI" panose="020B0502040204020203" pitchFamily="34" charset="0"/>
                <a:cs typeface="Segoe UI" panose="020B0502040204020203" pitchFamily="34" charset="0"/>
              </a:rPr>
              <a:t>Set up CI/CD i.e. continuous integration and deployment with Azure DevOps, GitHub, BitBucket, Docker Hub, or Azure Container Registry.</a:t>
            </a:r>
          </a:p>
          <a:p>
            <a:r>
              <a:rPr lang="en-US" sz="1600" b="1" dirty="0">
                <a:latin typeface="Segoe UI" panose="020B0502040204020203" pitchFamily="34" charset="0"/>
                <a:cs typeface="Segoe UI" panose="020B0502040204020203" pitchFamily="34" charset="0"/>
              </a:rPr>
              <a:t>Access on-premises data</a:t>
            </a:r>
          </a:p>
          <a:p>
            <a:r>
              <a:rPr lang="en-US" sz="1600" dirty="0">
                <a:latin typeface="Segoe UI" panose="020B0502040204020203" pitchFamily="34" charset="0"/>
                <a:cs typeface="Segoe UI" panose="020B0502040204020203" pitchFamily="34" charset="0"/>
              </a:rPr>
              <a:t>With App Service you can still access data on your on-premise servers using Hybrid Connections and Azure Virtual Networks.</a:t>
            </a:r>
            <a:endParaRPr lang="en-IN"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3101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Azure App Service plans</a:t>
            </a:r>
            <a:endParaRPr lang="en-IN" sz="2400" dirty="0"/>
          </a:p>
        </p:txBody>
      </p:sp>
      <p:sp>
        <p:nvSpPr>
          <p:cNvPr id="5" name="Content Placeholder 4"/>
          <p:cNvSpPr>
            <a:spLocks noGrp="1"/>
          </p:cNvSpPr>
          <p:nvPr>
            <p:ph sz="quarter" idx="1"/>
          </p:nvPr>
        </p:nvSpPr>
        <p:spPr/>
        <p:txBody>
          <a:bodyPr>
            <a:normAutofit/>
          </a:bodyPr>
          <a:lstStyle/>
          <a:p>
            <a:r>
              <a:rPr lang="en-US" sz="1600" dirty="0">
                <a:latin typeface="Segoe UI" panose="020B0502040204020203" pitchFamily="34" charset="0"/>
                <a:cs typeface="Segoe UI" panose="020B0502040204020203" pitchFamily="34" charset="0"/>
              </a:rPr>
              <a:t>In App Service, an app (Web Apps, API Apps, or Mobile Apps) always runs in an App Service plan. An App Service plan defines a set of compute resources for a web app to run. One or more apps can be configured to run on the same computing resources (or in the same App Service plan). In addition, Azure Functions also has the option of running in an App Service plan.</a:t>
            </a:r>
          </a:p>
          <a:p>
            <a:r>
              <a:rPr lang="en-US" sz="1600" dirty="0">
                <a:latin typeface="Segoe UI" panose="020B0502040204020203" pitchFamily="34" charset="0"/>
                <a:cs typeface="Segoe UI" panose="020B0502040204020203" pitchFamily="34" charset="0"/>
              </a:rPr>
              <a:t>When you create an App Service plan in a certain region (for example, West Europe), a set of compute resources is created for that plan in that region. Whatever apps you put into this App Service plan run on these compute resources as defined by your App Service plan. Each App Service plan defines:</a:t>
            </a:r>
          </a:p>
          <a:p>
            <a:r>
              <a:rPr lang="en-US" sz="1600" dirty="0">
                <a:latin typeface="Segoe UI" panose="020B0502040204020203" pitchFamily="34" charset="0"/>
                <a:cs typeface="Segoe UI" panose="020B0502040204020203" pitchFamily="34" charset="0"/>
              </a:rPr>
              <a:t>Region (West US, East US, etc.)</a:t>
            </a:r>
          </a:p>
          <a:p>
            <a:r>
              <a:rPr lang="en-US" sz="1600" dirty="0">
                <a:latin typeface="Segoe UI" panose="020B0502040204020203" pitchFamily="34" charset="0"/>
                <a:cs typeface="Segoe UI" panose="020B0502040204020203" pitchFamily="34" charset="0"/>
              </a:rPr>
              <a:t>Number of VM instances</a:t>
            </a:r>
          </a:p>
          <a:p>
            <a:r>
              <a:rPr lang="en-US" sz="1600" dirty="0">
                <a:latin typeface="Segoe UI" panose="020B0502040204020203" pitchFamily="34" charset="0"/>
                <a:cs typeface="Segoe UI" panose="020B0502040204020203" pitchFamily="34" charset="0"/>
              </a:rPr>
              <a:t>Size of VM instances (Small, Medium, Large)</a:t>
            </a:r>
          </a:p>
          <a:p>
            <a:r>
              <a:rPr lang="en-US" sz="1600" dirty="0">
                <a:latin typeface="Segoe UI" panose="020B0502040204020203" pitchFamily="34" charset="0"/>
                <a:cs typeface="Segoe UI" panose="020B0502040204020203" pitchFamily="34" charset="0"/>
              </a:rPr>
              <a:t>Pricing tier (Free, Shared, Basic, Standard, Premium, PremiumV2, PremiumV3, Isolated)</a:t>
            </a:r>
          </a:p>
          <a:p>
            <a:endParaRPr lang="en-IN"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74364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Azure App Service plans</a:t>
            </a:r>
            <a:endParaRPr lang="en-IN" sz="2400" dirty="0"/>
          </a:p>
        </p:txBody>
      </p:sp>
      <p:sp>
        <p:nvSpPr>
          <p:cNvPr id="5" name="Content Placeholder 4"/>
          <p:cNvSpPr>
            <a:spLocks noGrp="1"/>
          </p:cNvSpPr>
          <p:nvPr>
            <p:ph sz="quarter" idx="1"/>
          </p:nvPr>
        </p:nvSpPr>
        <p:spPr/>
        <p:txBody>
          <a:bodyPr>
            <a:normAutofit/>
          </a:bodyPr>
          <a:lstStyle/>
          <a:p>
            <a:r>
              <a:rPr lang="en-US" sz="1600" dirty="0">
                <a:latin typeface="Segoe UI" panose="020B0502040204020203" pitchFamily="34" charset="0"/>
                <a:cs typeface="Segoe UI" panose="020B0502040204020203" pitchFamily="34" charset="0"/>
              </a:rPr>
              <a:t>The pricing tier of an App Service plan determines what App Service features you get and how much you pay for the plan. There are a few categories of pricing tiers:</a:t>
            </a:r>
          </a:p>
          <a:p>
            <a:r>
              <a:rPr lang="en-US" sz="1600" b="1" dirty="0">
                <a:latin typeface="Segoe UI" panose="020B0502040204020203" pitchFamily="34" charset="0"/>
                <a:cs typeface="Segoe UI" panose="020B0502040204020203" pitchFamily="34" charset="0"/>
              </a:rPr>
              <a:t>Shared compute: </a:t>
            </a:r>
            <a:r>
              <a:rPr lang="en-US" sz="1600" dirty="0">
                <a:latin typeface="Segoe UI" panose="020B0502040204020203" pitchFamily="34" charset="0"/>
                <a:cs typeface="Segoe UI" panose="020B0502040204020203" pitchFamily="34" charset="0"/>
              </a:rPr>
              <a:t>Both Free and Shared share the resource pools of your apps with the apps of other customers. These tiers allocate CPU quotas to each app that runs on the shared resources, and the resources can't scale out.</a:t>
            </a:r>
          </a:p>
          <a:p>
            <a:r>
              <a:rPr lang="en-US" sz="1600" b="1" dirty="0">
                <a:latin typeface="Segoe UI" panose="020B0502040204020203" pitchFamily="34" charset="0"/>
                <a:cs typeface="Segoe UI" panose="020B0502040204020203" pitchFamily="34" charset="0"/>
              </a:rPr>
              <a:t>Dedicated compute: </a:t>
            </a:r>
            <a:r>
              <a:rPr lang="en-US" sz="1600" dirty="0">
                <a:latin typeface="Segoe UI" panose="020B0502040204020203" pitchFamily="34" charset="0"/>
                <a:cs typeface="Segoe UI" panose="020B0502040204020203" pitchFamily="34" charset="0"/>
              </a:rPr>
              <a:t>The Basic, Standard, Premium, PremiumV2, and PremiumV3 tiers run apps on dedicated Azure VMs. Only apps in the same App Service plan share the same compute resources. The higher the tier, the more VM instances are available to you for scale-out.</a:t>
            </a:r>
          </a:p>
          <a:p>
            <a:r>
              <a:rPr lang="en-US" sz="1600" b="1" dirty="0">
                <a:latin typeface="Segoe UI" panose="020B0502040204020203" pitchFamily="34" charset="0"/>
                <a:cs typeface="Segoe UI" panose="020B0502040204020203" pitchFamily="34" charset="0"/>
              </a:rPr>
              <a:t>Isolated: </a:t>
            </a:r>
            <a:r>
              <a:rPr lang="en-US" sz="1600" dirty="0">
                <a:latin typeface="Segoe UI" panose="020B0502040204020203" pitchFamily="34" charset="0"/>
                <a:cs typeface="Segoe UI" panose="020B0502040204020203" pitchFamily="34" charset="0"/>
              </a:rPr>
              <a:t>This tier runs dedicated Azure VMs on dedicated Azure Virtual Networks. It provides network isolation on top of compute isolation to your apps. It provides the maximum scale-out capabilities.</a:t>
            </a:r>
          </a:p>
          <a:p>
            <a:r>
              <a:rPr lang="en-US" sz="1600" b="1" dirty="0">
                <a:latin typeface="Segoe UI" panose="020B0502040204020203" pitchFamily="34" charset="0"/>
                <a:cs typeface="Segoe UI" panose="020B0502040204020203" pitchFamily="34" charset="0"/>
              </a:rPr>
              <a:t>Consumption: </a:t>
            </a:r>
            <a:r>
              <a:rPr lang="en-US" sz="1600" dirty="0">
                <a:latin typeface="Segoe UI" panose="020B0502040204020203" pitchFamily="34" charset="0"/>
                <a:cs typeface="Segoe UI" panose="020B0502040204020203" pitchFamily="34" charset="0"/>
              </a:rPr>
              <a:t>This tier is only available to function apps. It scales the functions dynamically depending on workload.</a:t>
            </a:r>
            <a:endParaRPr lang="en-IN"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57180210"/>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TotalTime>
  <Words>1856</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Calibri Light</vt:lpstr>
      <vt:lpstr>Segoe UI</vt:lpstr>
      <vt:lpstr>Tw Cen MT</vt:lpstr>
      <vt:lpstr>Wingdings</vt:lpstr>
      <vt:lpstr>Wingdings 2</vt:lpstr>
      <vt:lpstr>Office Theme</vt:lpstr>
      <vt:lpstr>Median</vt:lpstr>
      <vt:lpstr>Azure App Service</vt:lpstr>
      <vt:lpstr>Azure App Service</vt:lpstr>
      <vt:lpstr>Azure App Service</vt:lpstr>
      <vt:lpstr>Azure App Service</vt:lpstr>
      <vt:lpstr>Azure App Service Features</vt:lpstr>
      <vt:lpstr>Benefits of using azure app service</vt:lpstr>
      <vt:lpstr>Benefits of using azure app service</vt:lpstr>
      <vt:lpstr>Azure App Service plans</vt:lpstr>
      <vt:lpstr>Azure App Service plans</vt:lpstr>
      <vt:lpstr>Deploy to App Service</vt:lpstr>
      <vt:lpstr>Deploy to App Service</vt:lpstr>
      <vt:lpstr>What is the difference between Azure Web App and Azure App Service?</vt:lpstr>
      <vt:lpstr>What is the difference between Azure Web App and Azure App 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dc:title>
  <dc:creator>San San</dc:creator>
  <cp:lastModifiedBy>San San</cp:lastModifiedBy>
  <cp:revision>6</cp:revision>
  <dcterms:created xsi:type="dcterms:W3CDTF">2023-04-13T06:30:36Z</dcterms:created>
  <dcterms:modified xsi:type="dcterms:W3CDTF">2023-04-20T10:49:34Z</dcterms:modified>
</cp:coreProperties>
</file>