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308" r:id="rId3"/>
    <p:sldId id="322" r:id="rId4"/>
    <p:sldId id="309" r:id="rId5"/>
    <p:sldId id="311" r:id="rId6"/>
    <p:sldId id="317" r:id="rId7"/>
    <p:sldId id="316" r:id="rId8"/>
    <p:sldId id="321" r:id="rId9"/>
    <p:sldId id="318" r:id="rId10"/>
    <p:sldId id="310" r:id="rId11"/>
    <p:sldId id="312" r:id="rId12"/>
    <p:sldId id="319" r:id="rId13"/>
    <p:sldId id="3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74E49-F70A-4A75-92EC-2DCD63B191AB}"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25ED7-2C8B-4D80-8764-2BD84A45FF5D}" type="slidenum">
              <a:rPr lang="en-US" smtClean="0"/>
              <a:t>‹#›</a:t>
            </a:fld>
            <a:endParaRPr lang="en-US"/>
          </a:p>
        </p:txBody>
      </p:sp>
    </p:spTree>
    <p:extLst>
      <p:ext uri="{BB962C8B-B14F-4D97-AF65-F5344CB8AC3E}">
        <p14:creationId xmlns:p14="http://schemas.microsoft.com/office/powerpoint/2010/main" val="335699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D25ED7-2C8B-4D80-8764-2BD84A45FF5D}" type="slidenum">
              <a:rPr lang="en-US" smtClean="0"/>
              <a:t>1</a:t>
            </a:fld>
            <a:endParaRPr lang="en-US"/>
          </a:p>
        </p:txBody>
      </p:sp>
    </p:spTree>
    <p:extLst>
      <p:ext uri="{BB962C8B-B14F-4D97-AF65-F5344CB8AC3E}">
        <p14:creationId xmlns:p14="http://schemas.microsoft.com/office/powerpoint/2010/main" val="1168568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CD25ED7-2C8B-4D80-8764-2BD84A45FF5D}" type="slidenum">
              <a:rPr lang="en-US" smtClean="0"/>
              <a:t>2</a:t>
            </a:fld>
            <a:endParaRPr lang="en-US"/>
          </a:p>
        </p:txBody>
      </p:sp>
    </p:spTree>
    <p:extLst>
      <p:ext uri="{BB962C8B-B14F-4D97-AF65-F5344CB8AC3E}">
        <p14:creationId xmlns:p14="http://schemas.microsoft.com/office/powerpoint/2010/main" val="2191289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D25ED7-2C8B-4D80-8764-2BD84A45FF5D}" type="slidenum">
              <a:rPr lang="en-US" smtClean="0"/>
              <a:t>12</a:t>
            </a:fld>
            <a:endParaRPr lang="en-US"/>
          </a:p>
        </p:txBody>
      </p:sp>
    </p:spTree>
    <p:extLst>
      <p:ext uri="{BB962C8B-B14F-4D97-AF65-F5344CB8AC3E}">
        <p14:creationId xmlns:p14="http://schemas.microsoft.com/office/powerpoint/2010/main" val="2936026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4A6-C553-25D3-62BA-78D5BA03E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AA737-3AB9-70CF-52F3-4B8F2AC0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40E13-E215-31C1-997C-0B6E171E1F23}"/>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5" name="Footer Placeholder 4">
            <a:extLst>
              <a:ext uri="{FF2B5EF4-FFF2-40B4-BE49-F238E27FC236}">
                <a16:creationId xmlns:a16="http://schemas.microsoft.com/office/drawing/2014/main" id="{A3522929-4092-EF16-FE57-58B68BB1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F2EE-E2D8-F057-41E2-EC9E462307CA}"/>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92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F1EB-FABA-39AA-0274-3600692CA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465E31-E398-5051-70F6-A7F6E0E7B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7689-14D2-BCC3-4509-DE742F6BF9D7}"/>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5" name="Footer Placeholder 4">
            <a:extLst>
              <a:ext uri="{FF2B5EF4-FFF2-40B4-BE49-F238E27FC236}">
                <a16:creationId xmlns:a16="http://schemas.microsoft.com/office/drawing/2014/main" id="{88F8C19D-9AB0-0091-BC00-E72303745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A015-2A88-C46C-B238-BEB0E518B61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8760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382B4-9D40-339F-34C9-93D7429BE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21B02-3BA5-4116-7304-0CA097B03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400-BD10-78D5-5518-8CC27224B866}"/>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5" name="Footer Placeholder 4">
            <a:extLst>
              <a:ext uri="{FF2B5EF4-FFF2-40B4-BE49-F238E27FC236}">
                <a16:creationId xmlns:a16="http://schemas.microsoft.com/office/drawing/2014/main" id="{2D2E38EA-C69B-861D-1396-BBB399F38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A00A2-5D3E-88B4-0C6E-B20912847D8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34644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5/7/2024</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5/7/2024</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5/7/2024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5/7/2024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5CE-E41B-E3D3-A83F-AC83ABE08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B1F26-2A4E-C67E-2AF1-60D231A3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6FA4-4EFC-C80A-2799-EEE45A59486D}"/>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5" name="Footer Placeholder 4">
            <a:extLst>
              <a:ext uri="{FF2B5EF4-FFF2-40B4-BE49-F238E27FC236}">
                <a16:creationId xmlns:a16="http://schemas.microsoft.com/office/drawing/2014/main" id="{6023B825-837F-A8E5-C00C-87E4C475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7D69-C045-FB9D-9A96-7189CBDEB49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4035419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5/7/2024</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E4-C8B0-41DA-F783-27328CA4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F5120-9CE4-0E42-70E1-3084EB7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33A0-098B-CCEB-481E-3B5BCD954B68}"/>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5" name="Footer Placeholder 4">
            <a:extLst>
              <a:ext uri="{FF2B5EF4-FFF2-40B4-BE49-F238E27FC236}">
                <a16:creationId xmlns:a16="http://schemas.microsoft.com/office/drawing/2014/main" id="{52D8A532-E15B-6FE9-ED45-C31FE684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4C1D-99D8-301E-1DEE-38C2FB11170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3843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B173-3FD7-B3DD-92AF-38060EE25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FC1D4-C326-C20E-A1E8-09887A705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C90431-D5DB-AF91-F52C-7AB78A8E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6611-8C79-FFD8-D08A-22683D809A5C}"/>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6" name="Footer Placeholder 5">
            <a:extLst>
              <a:ext uri="{FF2B5EF4-FFF2-40B4-BE49-F238E27FC236}">
                <a16:creationId xmlns:a16="http://schemas.microsoft.com/office/drawing/2014/main" id="{05E6840F-F819-B6BE-7836-7FE42FF1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CF148-5FBD-AC17-FBE3-E3C99D223832}"/>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432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0F-6017-ABA9-5B50-050F657A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15ED9-A816-1EA9-F7B3-9FE325D87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FF13F-449F-77C7-99D6-069599DE4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6C180-5DF4-1C56-30F3-A260F5D87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ED476-21AF-E244-5DE1-B890AA754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4CC48-DA9D-485B-3FFE-67E417596343}"/>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8" name="Footer Placeholder 7">
            <a:extLst>
              <a:ext uri="{FF2B5EF4-FFF2-40B4-BE49-F238E27FC236}">
                <a16:creationId xmlns:a16="http://schemas.microsoft.com/office/drawing/2014/main" id="{A22B112B-A999-148D-03EC-A45554C49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267FE-608D-7AD7-3D4C-04A1040E8F66}"/>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137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A9A-426C-A529-B634-D1F20792A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9A5ED-CB91-286E-2076-990940762B38}"/>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4" name="Footer Placeholder 3">
            <a:extLst>
              <a:ext uri="{FF2B5EF4-FFF2-40B4-BE49-F238E27FC236}">
                <a16:creationId xmlns:a16="http://schemas.microsoft.com/office/drawing/2014/main" id="{6CDF85D9-BE42-89AA-817B-EBB30A514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CE925-317A-F8E6-3EC7-E8036E6FFC37}"/>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1627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23125-4ACE-74D4-E71E-08C39C4568D6}"/>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3" name="Footer Placeholder 2">
            <a:extLst>
              <a:ext uri="{FF2B5EF4-FFF2-40B4-BE49-F238E27FC236}">
                <a16:creationId xmlns:a16="http://schemas.microsoft.com/office/drawing/2014/main" id="{84B6F69D-D161-F3B1-A0DC-60D161B2E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44C1A-D0B0-C63E-F35B-75A536A6F32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7007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A41-DF8F-F8D3-3412-F886A17E4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E0574-3AA9-A34D-7F2A-84BBD86F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57D1E-DB57-DE87-E212-2CC362065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AA2B-D1E0-0C3A-0F12-62C0633E075F}"/>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6" name="Footer Placeholder 5">
            <a:extLst>
              <a:ext uri="{FF2B5EF4-FFF2-40B4-BE49-F238E27FC236}">
                <a16:creationId xmlns:a16="http://schemas.microsoft.com/office/drawing/2014/main" id="{EE62C657-777B-1A1D-BC86-1DD083C5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8112-3841-5B02-DE44-DFC585714A1E}"/>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446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0C4-01C8-88A9-6296-8D38D6BFE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4467-2225-9C5A-89A7-41E29CE1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37C82-7321-F3F9-6DFE-863F144A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C069-93E9-7B00-6EB3-25F332EBFD98}"/>
              </a:ext>
            </a:extLst>
          </p:cNvPr>
          <p:cNvSpPr>
            <a:spLocks noGrp="1"/>
          </p:cNvSpPr>
          <p:nvPr>
            <p:ph type="dt" sz="half" idx="10"/>
          </p:nvPr>
        </p:nvSpPr>
        <p:spPr/>
        <p:txBody>
          <a:bodyPr/>
          <a:lstStyle/>
          <a:p>
            <a:fld id="{0F1FE75B-83A8-4745-BB88-D0923493E807}" type="datetimeFigureOut">
              <a:rPr lang="en-US" smtClean="0"/>
              <a:t>5/7/2024</a:t>
            </a:fld>
            <a:endParaRPr lang="en-US"/>
          </a:p>
        </p:txBody>
      </p:sp>
      <p:sp>
        <p:nvSpPr>
          <p:cNvPr id="6" name="Footer Placeholder 5">
            <a:extLst>
              <a:ext uri="{FF2B5EF4-FFF2-40B4-BE49-F238E27FC236}">
                <a16:creationId xmlns:a16="http://schemas.microsoft.com/office/drawing/2014/main" id="{8B2556A3-8291-23E5-F52E-0FC518AFC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0C935-194F-EC97-D29C-4DA6794D097B}"/>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6547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9BC5D-C830-F2D2-3EA5-1B5ED61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3CD79-4168-D4E2-7ABE-AB4A936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1807-0EFD-8968-172C-4FE062E8D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E75B-83A8-4745-BB88-D0923493E807}" type="datetimeFigureOut">
              <a:rPr lang="en-US" smtClean="0"/>
              <a:t>5/7/2024</a:t>
            </a:fld>
            <a:endParaRPr lang="en-US"/>
          </a:p>
        </p:txBody>
      </p:sp>
      <p:sp>
        <p:nvSpPr>
          <p:cNvPr id="5" name="Footer Placeholder 4">
            <a:extLst>
              <a:ext uri="{FF2B5EF4-FFF2-40B4-BE49-F238E27FC236}">
                <a16:creationId xmlns:a16="http://schemas.microsoft.com/office/drawing/2014/main" id="{80FFC8B2-3E08-005C-6275-BE373A4B9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1BBC2-5DDB-ABD2-2695-5454A570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0BFCD-A17D-4B3A-9585-B6DA65786CE5}" type="slidenum">
              <a:rPr lang="en-US" smtClean="0"/>
              <a:t>‹#›</a:t>
            </a:fld>
            <a:endParaRPr lang="en-US"/>
          </a:p>
        </p:txBody>
      </p:sp>
    </p:spTree>
    <p:extLst>
      <p:ext uri="{BB962C8B-B14F-4D97-AF65-F5344CB8AC3E}">
        <p14:creationId xmlns:p14="http://schemas.microsoft.com/office/powerpoint/2010/main" val="38991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5/7/2024</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intellipaat.com/blog/what-is-azure-cosmos-db/"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azure-functions/functions-premium-plan" TargetMode="External"/><Relationship Id="rId2" Type="http://schemas.openxmlformats.org/officeDocument/2006/relationships/hyperlink" Target="https://docs.microsoft.com/en-us/azure/azure-functions/consumption-plan" TargetMode="External"/><Relationship Id="rId1" Type="http://schemas.openxmlformats.org/officeDocument/2006/relationships/slideLayout" Target="../slideLayouts/slideLayout13.xml"/><Relationship Id="rId4" Type="http://schemas.openxmlformats.org/officeDocument/2006/relationships/hyperlink" Target="https://docs.microsoft.com/en-us/azure/azure-functions/dedicated-pl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What is Serverless</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Serverless computing (or serverless for short), is an execution model where the cloud provider (AWS, Azure, or Google Cloud) is responsible for executing a piece of code by dynamically allocating the resources. And only charging for the number of resources used to run the code.</a:t>
            </a:r>
          </a:p>
          <a:p>
            <a:r>
              <a:rPr lang="en-US" sz="1800" dirty="0">
                <a:latin typeface="Segoe UI" panose="020B0502040204020203" pitchFamily="34" charset="0"/>
                <a:cs typeface="Segoe UI" panose="020B0502040204020203" pitchFamily="34" charset="0"/>
              </a:rPr>
              <a:t>The code is typically run inside stateless containers that can be triggered by a variety of events including http requests, database events, queuing services, monitoring alerts, file uploads, scheduled events (</a:t>
            </a:r>
            <a:r>
              <a:rPr lang="en-US" sz="1800" dirty="0" err="1">
                <a:latin typeface="Segoe UI" panose="020B0502040204020203" pitchFamily="34" charset="0"/>
                <a:cs typeface="Segoe UI" panose="020B0502040204020203" pitchFamily="34" charset="0"/>
              </a:rPr>
              <a:t>cron</a:t>
            </a:r>
            <a:r>
              <a:rPr lang="en-US" sz="1800" dirty="0">
                <a:latin typeface="Segoe UI" panose="020B0502040204020203" pitchFamily="34" charset="0"/>
                <a:cs typeface="Segoe UI" panose="020B0502040204020203" pitchFamily="34" charset="0"/>
              </a:rPr>
              <a:t> jobs), etc.</a:t>
            </a:r>
          </a:p>
          <a:p>
            <a:r>
              <a:rPr lang="en-US" sz="1800" dirty="0">
                <a:latin typeface="Segoe UI" panose="020B0502040204020203" pitchFamily="34" charset="0"/>
                <a:cs typeface="Segoe UI" panose="020B0502040204020203" pitchFamily="34" charset="0"/>
              </a:rPr>
              <a:t>The code that is sent to the cloud provider for execution is usually in the form of a function.</a:t>
            </a:r>
          </a:p>
        </p:txBody>
      </p:sp>
    </p:spTree>
    <p:extLst>
      <p:ext uri="{BB962C8B-B14F-4D97-AF65-F5344CB8AC3E}">
        <p14:creationId xmlns:p14="http://schemas.microsoft.com/office/powerpoint/2010/main" val="188568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Azure Functions hosting options</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Consumption Plan: </a:t>
            </a:r>
            <a:r>
              <a:rPr lang="en-US" sz="1800" dirty="0">
                <a:latin typeface="Segoe UI" panose="020B0502040204020203" pitchFamily="34" charset="0"/>
                <a:cs typeface="Segoe UI" panose="020B0502040204020203" pitchFamily="34" charset="0"/>
              </a:rPr>
              <a:t>This is a pay-as-you-go type of plan. The cost will be charged only when the function runs. Resources are dynamically added or removed based on the events, so azure takes care of scalability. Execution time out can be configured based on the requirement. Multiple apps running in the same region can consume the same plan. Billing can be done based on the number of executions, memory used, and execution time.</a:t>
            </a:r>
          </a:p>
          <a:p>
            <a:r>
              <a:rPr lang="en-US" sz="1800" b="1" dirty="0">
                <a:latin typeface="Segoe UI" panose="020B0502040204020203" pitchFamily="34" charset="0"/>
                <a:cs typeface="Segoe UI" panose="020B0502040204020203" pitchFamily="34" charset="0"/>
              </a:rPr>
              <a:t>Premium Plan: </a:t>
            </a:r>
            <a:r>
              <a:rPr lang="en-US" sz="1800" dirty="0">
                <a:latin typeface="Segoe UI" panose="020B0502040204020203" pitchFamily="34" charset="0"/>
                <a:cs typeface="Segoe UI" panose="020B0502040204020203" pitchFamily="34" charset="0"/>
              </a:rPr>
              <a:t>It is basically an extension of the consumption plan with some additional provided features such as Vnet connectivity, unlimited execution duration, perpetually warm instance. In the premium plan, billing is done based on the number of cores used per second, the number of pre-warmed instances. Also, there should be at least one pre-warm instance all the time. This means there is a specific monthly cost that will be charged regardless number of executed apps.</a:t>
            </a:r>
          </a:p>
          <a:p>
            <a:r>
              <a:rPr lang="en-US" sz="1800" b="1" dirty="0">
                <a:latin typeface="Segoe UI" panose="020B0502040204020203" pitchFamily="34" charset="0"/>
                <a:cs typeface="Segoe UI" panose="020B0502040204020203" pitchFamily="34" charset="0"/>
              </a:rPr>
              <a:t>Dedicated App Service Plan: </a:t>
            </a:r>
            <a:r>
              <a:rPr lang="en-US" sz="1800" dirty="0">
                <a:latin typeface="Segoe UI" panose="020B0502040204020203" pitchFamily="34" charset="0"/>
                <a:cs typeface="Segoe UI" panose="020B0502040204020203" pitchFamily="34" charset="0"/>
              </a:rPr>
              <a:t>As the name suggest this is a dedicated service plan. It means there are a dedicated set of VM’s for the function app. You can also choose your personal image on which functions need to be executed. For scalability, More VM’s can be added at runtime manually or Autoscaling can also be enabled.</a:t>
            </a:r>
          </a:p>
        </p:txBody>
      </p:sp>
    </p:spTree>
    <p:extLst>
      <p:ext uri="{BB962C8B-B14F-4D97-AF65-F5344CB8AC3E}">
        <p14:creationId xmlns:p14="http://schemas.microsoft.com/office/powerpoint/2010/main" val="1306709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Runtime Hosts</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Every function runs some code. That code must be written in a language defined in the function to ensure it can execute the code as expected. To run that code, every function must have a defined runtime host.</a:t>
            </a:r>
          </a:p>
          <a:p>
            <a:r>
              <a:rPr lang="en-US" sz="1800" dirty="0">
                <a:latin typeface="Segoe UI" panose="020B0502040204020203" pitchFamily="34" charset="0"/>
                <a:cs typeface="Segoe UI" panose="020B0502040204020203" pitchFamily="34" charset="0"/>
              </a:rPr>
              <a:t>Runtime hosts determine what languages and versions are available for coding your function.</a:t>
            </a:r>
          </a:p>
          <a:p>
            <a:r>
              <a:rPr lang="en-US" sz="1800" dirty="0">
                <a:latin typeface="Segoe UI" panose="020B0502040204020203" pitchFamily="34" charset="0"/>
                <a:cs typeface="Segoe UI" panose="020B0502040204020203" pitchFamily="34" charset="0"/>
              </a:rPr>
              <a:t>Azure Functions currently support three versions of the runtime host: 1.x, 2.x, and 3.x.</a:t>
            </a:r>
          </a:p>
          <a:p>
            <a:r>
              <a:rPr lang="en-US" sz="1800" dirty="0">
                <a:latin typeface="Segoe UI" panose="020B0502040204020203" pitchFamily="34" charset="0"/>
                <a:cs typeface="Segoe UI" panose="020B0502040204020203" pitchFamily="34" charset="0"/>
              </a:rPr>
              <a:t>All functions in a Function App use the same language. Azure Functions supports several programming languages in version 3.x:</a:t>
            </a:r>
          </a:p>
          <a:p>
            <a:pPr lvl="1"/>
            <a:r>
              <a:rPr lang="en-US" sz="1500" dirty="0">
                <a:latin typeface="Segoe UI" panose="020B0502040204020203" pitchFamily="34" charset="0"/>
                <a:cs typeface="Segoe UI" panose="020B0502040204020203" pitchFamily="34" charset="0"/>
              </a:rPr>
              <a:t>C# using .NET Core 3.1</a:t>
            </a:r>
          </a:p>
          <a:p>
            <a:pPr lvl="1"/>
            <a:r>
              <a:rPr lang="en-US" sz="1500" dirty="0">
                <a:latin typeface="Segoe UI" panose="020B0502040204020203" pitchFamily="34" charset="0"/>
                <a:cs typeface="Segoe UI" panose="020B0502040204020203" pitchFamily="34" charset="0"/>
              </a:rPr>
              <a:t>JavaScript Node 10, 12, and 14</a:t>
            </a:r>
          </a:p>
          <a:p>
            <a:pPr lvl="1"/>
            <a:r>
              <a:rPr lang="en-US" sz="1500" dirty="0">
                <a:latin typeface="Segoe UI" panose="020B0502040204020203" pitchFamily="34" charset="0"/>
                <a:cs typeface="Segoe UI" panose="020B0502040204020203" pitchFamily="34" charset="0"/>
              </a:rPr>
              <a:t>F# using .NET Core 3.1</a:t>
            </a:r>
          </a:p>
          <a:p>
            <a:pPr lvl="1"/>
            <a:r>
              <a:rPr lang="en-US" sz="1500" dirty="0">
                <a:latin typeface="Segoe UI" panose="020B0502040204020203" pitchFamily="34" charset="0"/>
                <a:cs typeface="Segoe UI" panose="020B0502040204020203" pitchFamily="34" charset="0"/>
              </a:rPr>
              <a:t>Java version 8 &amp; 11</a:t>
            </a:r>
          </a:p>
          <a:p>
            <a:pPr lvl="1"/>
            <a:r>
              <a:rPr lang="en-US" sz="1500" dirty="0">
                <a:latin typeface="Segoe UI" panose="020B0502040204020203" pitchFamily="34" charset="0"/>
                <a:cs typeface="Segoe UI" panose="020B0502040204020203" pitchFamily="34" charset="0"/>
              </a:rPr>
              <a:t>PowerShell Core 6 and PowerShell 7</a:t>
            </a:r>
          </a:p>
          <a:p>
            <a:pPr lvl="1"/>
            <a:r>
              <a:rPr lang="en-US" sz="1500" dirty="0">
                <a:latin typeface="Segoe UI" panose="020B0502040204020203" pitchFamily="34" charset="0"/>
                <a:cs typeface="Segoe UI" panose="020B0502040204020203" pitchFamily="34" charset="0"/>
              </a:rPr>
              <a:t>Python version 3.6, 3.7, and 3.8</a:t>
            </a:r>
          </a:p>
        </p:txBody>
      </p:sp>
    </p:spTree>
    <p:extLst>
      <p:ext uri="{BB962C8B-B14F-4D97-AF65-F5344CB8AC3E}">
        <p14:creationId xmlns:p14="http://schemas.microsoft.com/office/powerpoint/2010/main" val="2894963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List of Azure Functions</a:t>
            </a:r>
            <a:endParaRPr lang="en-IN" sz="2400" dirty="0"/>
          </a:p>
        </p:txBody>
      </p:sp>
      <p:graphicFrame>
        <p:nvGraphicFramePr>
          <p:cNvPr id="2" name="Content Placeholder 1">
            <a:extLst>
              <a:ext uri="{FF2B5EF4-FFF2-40B4-BE49-F238E27FC236}">
                <a16:creationId xmlns:a16="http://schemas.microsoft.com/office/drawing/2014/main" id="{401CA0A1-3BC5-2977-0412-A7B191183B8F}"/>
              </a:ext>
            </a:extLst>
          </p:cNvPr>
          <p:cNvGraphicFramePr>
            <a:graphicFrameLocks noGrp="1"/>
          </p:cNvGraphicFramePr>
          <p:nvPr>
            <p:ph sz="quarter" idx="1"/>
            <p:extLst>
              <p:ext uri="{D42A27DB-BD31-4B8C-83A1-F6EECF244321}">
                <p14:modId xmlns:p14="http://schemas.microsoft.com/office/powerpoint/2010/main" val="1234161543"/>
              </p:ext>
            </p:extLst>
          </p:nvPr>
        </p:nvGraphicFramePr>
        <p:xfrm>
          <a:off x="817563" y="1665515"/>
          <a:ext cx="10871200" cy="4833252"/>
        </p:xfrm>
        <a:graphic>
          <a:graphicData uri="http://schemas.openxmlformats.org/drawingml/2006/table">
            <a:tbl>
              <a:tblPr/>
              <a:tblGrid>
                <a:gridCol w="3928608">
                  <a:extLst>
                    <a:ext uri="{9D8B030D-6E8A-4147-A177-3AD203B41FA5}">
                      <a16:colId xmlns:a16="http://schemas.microsoft.com/office/drawing/2014/main" val="483364367"/>
                    </a:ext>
                  </a:extLst>
                </a:gridCol>
                <a:gridCol w="6942592">
                  <a:extLst>
                    <a:ext uri="{9D8B030D-6E8A-4147-A177-3AD203B41FA5}">
                      <a16:colId xmlns:a16="http://schemas.microsoft.com/office/drawing/2014/main" val="2290174316"/>
                    </a:ext>
                  </a:extLst>
                </a:gridCol>
              </a:tblGrid>
              <a:tr h="537028">
                <a:tc>
                  <a:txBody>
                    <a:bodyPr/>
                    <a:lstStyle/>
                    <a:p>
                      <a:pPr fontAlgn="t"/>
                      <a:r>
                        <a:rPr lang="en-US" b="1">
                          <a:effectLst/>
                          <a:latin typeface="open sans" panose="020B0606030504020204" pitchFamily="34" charset="0"/>
                        </a:rPr>
                        <a:t>Task required to be done</a:t>
                      </a:r>
                      <a:endParaRPr lang="en-US">
                        <a:effectLst/>
                        <a:latin typeface="open sans" panose="020B0606030504020204" pitchFamily="34" charset="0"/>
                      </a:endParaRP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b="1">
                          <a:effectLst/>
                          <a:latin typeface="open sans" panose="020B0606030504020204" pitchFamily="34" charset="0"/>
                        </a:rPr>
                        <a:t>What can be done</a:t>
                      </a:r>
                      <a:endParaRPr lang="en-US">
                        <a:effectLst/>
                        <a:latin typeface="open sans" panose="020B0606030504020204" pitchFamily="34" charset="0"/>
                      </a:endParaRP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33028982"/>
                  </a:ext>
                </a:extLst>
              </a:tr>
              <a:tr h="537028">
                <a:tc>
                  <a:txBody>
                    <a:bodyPr/>
                    <a:lstStyle/>
                    <a:p>
                      <a:pPr fontAlgn="t"/>
                      <a:r>
                        <a:rPr lang="en-US">
                          <a:effectLst/>
                          <a:latin typeface="open sans" panose="020B0606030504020204" pitchFamily="34" charset="0"/>
                        </a:rPr>
                        <a:t>Build a web API</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Use HTTP trigger</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47170451"/>
                  </a:ext>
                </a:extLst>
              </a:tr>
              <a:tr h="537028">
                <a:tc>
                  <a:txBody>
                    <a:bodyPr/>
                    <a:lstStyle/>
                    <a:p>
                      <a:pPr fontAlgn="t"/>
                      <a:r>
                        <a:rPr lang="en-US">
                          <a:effectLst/>
                          <a:latin typeface="open sans" panose="020B0606030504020204" pitchFamily="34" charset="0"/>
                        </a:rPr>
                        <a:t>Process file uploads</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Run code when blob storage is updated</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81864170"/>
                  </a:ext>
                </a:extLst>
              </a:tr>
              <a:tr h="537028">
                <a:tc>
                  <a:txBody>
                    <a:bodyPr/>
                    <a:lstStyle/>
                    <a:p>
                      <a:pPr fontAlgn="t"/>
                      <a:r>
                        <a:rPr lang="en-US">
                          <a:effectLst/>
                          <a:latin typeface="open sans" panose="020B0606030504020204" pitchFamily="34" charset="0"/>
                        </a:rPr>
                        <a:t>Serverless workflow</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Use series of functions</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74648077"/>
                  </a:ext>
                </a:extLst>
              </a:tr>
              <a:tr h="537028">
                <a:tc>
                  <a:txBody>
                    <a:bodyPr/>
                    <a:lstStyle/>
                    <a:p>
                      <a:pPr fontAlgn="t"/>
                      <a:r>
                        <a:rPr lang="en-US">
                          <a:effectLst/>
                          <a:latin typeface="open sans" panose="020B0606030504020204" pitchFamily="34" charset="0"/>
                        </a:rPr>
                        <a:t>Database changes response</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Run code when </a:t>
                      </a:r>
                      <a:r>
                        <a:rPr lang="en-US" u="none" strike="noStrike">
                          <a:solidFill>
                            <a:srgbClr val="007BFF"/>
                          </a:solidFill>
                          <a:effectLst/>
                          <a:latin typeface="open sans" panose="020B0606030504020204" pitchFamily="34" charset="0"/>
                          <a:hlinkClick r:id="rId3"/>
                        </a:rPr>
                        <a:t>Azure Cosmos DB </a:t>
                      </a:r>
                      <a:r>
                        <a:rPr lang="en-US">
                          <a:effectLst/>
                          <a:latin typeface="open sans" panose="020B0606030504020204" pitchFamily="34" charset="0"/>
                        </a:rPr>
                        <a:t>is updated</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30145612"/>
                  </a:ext>
                </a:extLst>
              </a:tr>
              <a:tr h="537028">
                <a:tc>
                  <a:txBody>
                    <a:bodyPr/>
                    <a:lstStyle/>
                    <a:p>
                      <a:pPr fontAlgn="t"/>
                      <a:r>
                        <a:rPr lang="en-US">
                          <a:effectLst/>
                          <a:latin typeface="open sans" panose="020B0606030504020204" pitchFamily="34" charset="0"/>
                        </a:rPr>
                        <a:t>Run schedule tasks</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Run code at a particular time</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29931238"/>
                  </a:ext>
                </a:extLst>
              </a:tr>
              <a:tr h="537028">
                <a:tc>
                  <a:txBody>
                    <a:bodyPr/>
                    <a:lstStyle/>
                    <a:p>
                      <a:pPr fontAlgn="t"/>
                      <a:r>
                        <a:rPr lang="en-US">
                          <a:effectLst/>
                          <a:latin typeface="open sans" panose="020B0606030504020204" pitchFamily="34" charset="0"/>
                        </a:rPr>
                        <a:t>Message Queue System</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Use Queue Storage, Service Bus, Event Hubs</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83472030"/>
                  </a:ext>
                </a:extLst>
              </a:tr>
              <a:tr h="537028">
                <a:tc>
                  <a:txBody>
                    <a:bodyPr/>
                    <a:lstStyle/>
                    <a:p>
                      <a:pPr fontAlgn="t"/>
                      <a:r>
                        <a:rPr lang="en-US">
                          <a:effectLst/>
                          <a:latin typeface="open sans" panose="020B0606030504020204" pitchFamily="34" charset="0"/>
                        </a:rPr>
                        <a:t>IoT data streams</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a:effectLst/>
                          <a:latin typeface="open sans" panose="020B0606030504020204" pitchFamily="34" charset="0"/>
                        </a:rPr>
                        <a:t>Process data from IoT devices</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01985757"/>
                  </a:ext>
                </a:extLst>
              </a:tr>
              <a:tr h="537028">
                <a:tc>
                  <a:txBody>
                    <a:bodyPr/>
                    <a:lstStyle/>
                    <a:p>
                      <a:pPr fontAlgn="t"/>
                      <a:r>
                        <a:rPr lang="en-US">
                          <a:effectLst/>
                          <a:latin typeface="open sans" panose="020B0606030504020204" pitchFamily="34" charset="0"/>
                        </a:rPr>
                        <a:t>Process real-time data</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US" dirty="0">
                          <a:effectLst/>
                          <a:latin typeface="open sans" panose="020B0606030504020204" pitchFamily="34" charset="0"/>
                        </a:rPr>
                        <a:t>Use Functions and </a:t>
                      </a:r>
                      <a:r>
                        <a:rPr lang="en-US" dirty="0" err="1">
                          <a:effectLst/>
                          <a:latin typeface="open sans" panose="020B0606030504020204" pitchFamily="34" charset="0"/>
                        </a:rPr>
                        <a:t>SignalR</a:t>
                      </a:r>
                      <a:endParaRPr lang="en-US" dirty="0">
                        <a:effectLst/>
                        <a:latin typeface="open sans" panose="020B0606030504020204" pitchFamily="34" charset="0"/>
                      </a:endParaRP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60693375"/>
                  </a:ext>
                </a:extLst>
              </a:tr>
            </a:tbl>
          </a:graphicData>
        </a:graphic>
      </p:graphicFrame>
    </p:spTree>
    <p:extLst>
      <p:ext uri="{BB962C8B-B14F-4D97-AF65-F5344CB8AC3E}">
        <p14:creationId xmlns:p14="http://schemas.microsoft.com/office/powerpoint/2010/main" val="190738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Functions</a:t>
            </a:r>
          </a:p>
        </p:txBody>
      </p:sp>
      <p:sp>
        <p:nvSpPr>
          <p:cNvPr id="5" name="Content Placeholder 4"/>
          <p:cNvSpPr>
            <a:spLocks noGrp="1"/>
          </p:cNvSpPr>
          <p:nvPr>
            <p:ph sz="quarter" idx="1"/>
          </p:nvPr>
        </p:nvSpPr>
        <p:spPr/>
        <p:txBody>
          <a:bodyPr>
            <a:normAutofit fontScale="92500" lnSpcReduction="20000"/>
          </a:bodyPr>
          <a:lstStyle/>
          <a:p>
            <a:r>
              <a:rPr lang="en-US" sz="1800" dirty="0">
                <a:latin typeface="Segoe UI" panose="020B0502040204020203" pitchFamily="34" charset="0"/>
                <a:cs typeface="Segoe UI" panose="020B0502040204020203" pitchFamily="34" charset="0"/>
              </a:rPr>
              <a:t>Azure function is a service provided by Azure to run a small piece of code in the cloud.</a:t>
            </a:r>
          </a:p>
          <a:p>
            <a:r>
              <a:rPr lang="en-US" sz="1800" dirty="0">
                <a:latin typeface="Segoe UI" panose="020B0502040204020203" pitchFamily="34" charset="0"/>
                <a:cs typeface="Segoe UI" panose="020B0502040204020203" pitchFamily="34" charset="0"/>
              </a:rPr>
              <a:t>Azure Functions are executed in a serverless cloud computing manner.</a:t>
            </a:r>
          </a:p>
          <a:p>
            <a:r>
              <a:rPr lang="en-US" sz="1800" dirty="0">
                <a:latin typeface="Segoe UI" panose="020B0502040204020203" pitchFamily="34" charset="0"/>
                <a:cs typeface="Segoe UI" panose="020B0502040204020203" pitchFamily="34" charset="0"/>
              </a:rPr>
              <a:t>Azure functions are a serverless concept of cloud native design that allows a piece of code deployed and execute without any need of server infrastructure, web server, or any configurations. </a:t>
            </a:r>
          </a:p>
          <a:p>
            <a:r>
              <a:rPr lang="en-US" sz="1800" dirty="0">
                <a:latin typeface="Segoe UI" panose="020B0502040204020203" pitchFamily="34" charset="0"/>
                <a:cs typeface="Segoe UI" panose="020B0502040204020203" pitchFamily="34" charset="0"/>
              </a:rPr>
              <a:t>Azure Functions are serverless solutions that allow you to write less code, maintain less infrastructure, and save on costs. </a:t>
            </a:r>
          </a:p>
          <a:p>
            <a:r>
              <a:rPr lang="en-US" sz="1800" dirty="0">
                <a:latin typeface="Segoe UI" panose="020B0502040204020203" pitchFamily="34" charset="0"/>
                <a:cs typeface="Segoe UI" panose="020B0502040204020203" pitchFamily="34" charset="0"/>
              </a:rPr>
              <a:t>Azure Functions are event-driven which are executed on some occurrence of events and can be used on-demand.</a:t>
            </a:r>
          </a:p>
          <a:p>
            <a:r>
              <a:rPr lang="en-US" sz="1800" dirty="0">
                <a:latin typeface="Segoe UI" panose="020B0502040204020203" pitchFamily="34" charset="0"/>
                <a:cs typeface="Segoe UI" panose="020B0502040204020203" pitchFamily="34" charset="0"/>
              </a:rPr>
              <a:t>Azure Functions is an event-driven, serverless compute platform used to run snippets of code in Azure. </a:t>
            </a:r>
          </a:p>
          <a:p>
            <a:r>
              <a:rPr lang="en-US" sz="1800" dirty="0">
                <a:latin typeface="Segoe UI" panose="020B0502040204020203" pitchFamily="34" charset="0"/>
                <a:cs typeface="Segoe UI" panose="020B0502040204020203" pitchFamily="34" charset="0"/>
              </a:rPr>
              <a:t> Instead of worrying about deploying and maintaining servers, the cloud infrastructure provides all the up-to-date resources needed to keep your applications running. </a:t>
            </a:r>
          </a:p>
          <a:p>
            <a:r>
              <a:rPr lang="en-US" sz="1800" dirty="0">
                <a:latin typeface="Segoe UI" panose="020B0502040204020203" pitchFamily="34" charset="0"/>
                <a:cs typeface="Segoe UI" panose="020B0502040204020203" pitchFamily="34" charset="0"/>
              </a:rPr>
              <a:t>Functions can be developed in any choice of language like python, java, c# etc. </a:t>
            </a:r>
          </a:p>
          <a:p>
            <a:r>
              <a:rPr lang="en-US" sz="1800" dirty="0">
                <a:latin typeface="Segoe UI" panose="020B0502040204020203" pitchFamily="34" charset="0"/>
                <a:cs typeface="Segoe UI" panose="020B0502040204020203" pitchFamily="34" charset="0"/>
              </a:rPr>
              <a:t>Azure Functions allows you to implement your  logic as event-driven, readily available blocks of code. These code blocks are called "functions".</a:t>
            </a:r>
          </a:p>
          <a:p>
            <a:r>
              <a:rPr lang="en-US" sz="1800" dirty="0">
                <a:latin typeface="Segoe UI" panose="020B0502040204020203" pitchFamily="34" charset="0"/>
                <a:cs typeface="Segoe UI" panose="020B0502040204020203" pitchFamily="34" charset="0"/>
              </a:rPr>
              <a:t>A Function App contains 1- n functions.</a:t>
            </a:r>
          </a:p>
          <a:p>
            <a:r>
              <a:rPr lang="en-US" sz="1800" dirty="0">
                <a:latin typeface="Segoe UI" panose="020B0502040204020203" pitchFamily="34" charset="0"/>
                <a:cs typeface="Segoe UI" panose="020B0502040204020203" pitchFamily="34" charset="0"/>
              </a:rPr>
              <a:t>It provides as with the combination of IAAS and PAAS services. </a:t>
            </a:r>
          </a:p>
          <a:p>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1228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Why do we Use Azure Functions?</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Firstly, Azure functions are executed in a serverless manner, so the developer doesn’t need to worry about server management.</a:t>
            </a:r>
          </a:p>
          <a:p>
            <a:r>
              <a:rPr lang="en-US" sz="1800" dirty="0">
                <a:latin typeface="Segoe UI" panose="020B0502040204020203" pitchFamily="34" charset="0"/>
                <a:cs typeface="Segoe UI" panose="020B0502040204020203" pitchFamily="34" charset="0"/>
              </a:rPr>
              <a:t>Functions can be developed using web tools or build tools of the developer’s choices and are very easy to deploy.</a:t>
            </a:r>
          </a:p>
          <a:p>
            <a:r>
              <a:rPr lang="en-US" sz="1800" dirty="0">
                <a:latin typeface="Segoe UI" panose="020B0502040204020203" pitchFamily="34" charset="0"/>
                <a:cs typeface="Segoe UI" panose="020B0502040204020203" pitchFamily="34" charset="0"/>
              </a:rPr>
              <a:t>Supports a variety of programming languages such as C#, Java, Python, NodeJS, etc.</a:t>
            </a:r>
          </a:p>
          <a:p>
            <a:r>
              <a:rPr lang="en-US" sz="1800" dirty="0">
                <a:latin typeface="Segoe UI" panose="020B0502040204020203" pitchFamily="34" charset="0"/>
                <a:cs typeface="Segoe UI" panose="020B0502040204020203" pitchFamily="34" charset="0"/>
              </a:rPr>
              <a:t>Functions can be triggered very easily based on any event such as blob container creation, HTTP request, Queue trigger, Webhook trigger, time-based trigger, etc.</a:t>
            </a:r>
          </a:p>
          <a:p>
            <a:r>
              <a:rPr lang="en-US" sz="1800" dirty="0">
                <a:latin typeface="Segoe UI" panose="020B0502040204020203" pitchFamily="34" charset="0"/>
                <a:cs typeface="Segoe UI" panose="020B0502040204020203" pitchFamily="34" charset="0"/>
              </a:rPr>
              <a:t>All the features make Azure Functions very popular when it comes to serverless cloud computing.</a:t>
            </a:r>
          </a:p>
          <a:p>
            <a:r>
              <a:rPr lang="en-US" sz="1800" dirty="0">
                <a:latin typeface="Segoe UI" panose="020B0502040204020203" pitchFamily="34" charset="0"/>
                <a:cs typeface="Segoe UI" panose="020B0502040204020203" pitchFamily="34" charset="0"/>
              </a:rPr>
              <a:t>It also includes security provided by Azure such as Azure Active Directory.</a:t>
            </a:r>
          </a:p>
          <a:p>
            <a:r>
              <a:rPr lang="en-US" sz="1800" dirty="0">
                <a:latin typeface="Segoe UI" panose="020B0502040204020203" pitchFamily="34" charset="0"/>
                <a:cs typeface="Segoe UI" panose="020B0502040204020203" pitchFamily="34" charset="0"/>
              </a:rPr>
              <a:t> </a:t>
            </a:r>
            <a:r>
              <a:rPr lang="en-US" sz="1800" b="1" dirty="0">
                <a:latin typeface="Segoe UI" panose="020B0502040204020203" pitchFamily="34" charset="0"/>
                <a:cs typeface="Segoe UI" panose="020B0502040204020203" pitchFamily="34" charset="0"/>
              </a:rPr>
              <a:t>Note: Azure functions can be used for very small pieces of code which can be invoked via any triggered events.</a:t>
            </a:r>
          </a:p>
          <a:p>
            <a:r>
              <a:rPr lang="en-US" sz="1800" b="1" dirty="0">
                <a:latin typeface="Segoe UI" panose="020B0502040204020203" pitchFamily="34" charset="0"/>
                <a:cs typeface="Segoe UI" panose="020B0502040204020203" pitchFamily="34" charset="0"/>
              </a:rPr>
              <a:t>Data processed by Azure Functions can be stored into various Azure data services such as Azure storage, Azure SQL DB and Document DB.</a:t>
            </a:r>
          </a:p>
        </p:txBody>
      </p:sp>
    </p:spTree>
    <p:extLst>
      <p:ext uri="{BB962C8B-B14F-4D97-AF65-F5344CB8AC3E}">
        <p14:creationId xmlns:p14="http://schemas.microsoft.com/office/powerpoint/2010/main" val="79191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Benefits of using Azure Functions</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Functions provide a very simplified and user-friendly development environment</a:t>
            </a:r>
          </a:p>
          <a:p>
            <a:r>
              <a:rPr lang="en-US" sz="1800" dirty="0">
                <a:latin typeface="Segoe UI" panose="020B0502040204020203" pitchFamily="34" charset="0"/>
                <a:cs typeface="Segoe UI" panose="020B0502040204020203" pitchFamily="34" charset="0"/>
              </a:rPr>
              <a:t>The biggest advantage of this is its serverless execution, the developer doesn’t need to worry about the management of the server.</a:t>
            </a:r>
          </a:p>
          <a:p>
            <a:r>
              <a:rPr lang="en-US" sz="1800" dirty="0">
                <a:latin typeface="Segoe UI" panose="020B0502040204020203" pitchFamily="34" charset="0"/>
                <a:cs typeface="Segoe UI" panose="020B0502040204020203" pitchFamily="34" charset="0"/>
              </a:rPr>
              <a:t>A separate server is not necessary to maintain the Azure Functions</a:t>
            </a:r>
          </a:p>
          <a:p>
            <a:r>
              <a:rPr lang="en-US" sz="1800" dirty="0">
                <a:latin typeface="Segoe UI" panose="020B0502040204020203" pitchFamily="34" charset="0"/>
                <a:cs typeface="Segoe UI" panose="020B0502040204020203" pitchFamily="34" charset="0"/>
              </a:rPr>
              <a:t>Supports a variety of programming languages such as python, java, c#, NodeJS, etc.</a:t>
            </a:r>
          </a:p>
          <a:p>
            <a:r>
              <a:rPr lang="en-US" sz="1800" dirty="0">
                <a:latin typeface="Segoe UI" panose="020B0502040204020203" pitchFamily="34" charset="0"/>
                <a:cs typeface="Segoe UI" panose="020B0502040204020203" pitchFamily="34" charset="0"/>
              </a:rPr>
              <a:t>Supports all security services provided by Azure such as Azure active directory etc.</a:t>
            </a:r>
          </a:p>
          <a:p>
            <a:r>
              <a:rPr lang="en-US" sz="1800" dirty="0">
                <a:latin typeface="Segoe UI" panose="020B0502040204020203" pitchFamily="34" charset="0"/>
                <a:cs typeface="Segoe UI" panose="020B0502040204020203" pitchFamily="34" charset="0"/>
              </a:rPr>
              <a:t>Very easy to trigger functions based on various events.</a:t>
            </a:r>
          </a:p>
          <a:p>
            <a:r>
              <a:rPr lang="en-US" sz="1800" dirty="0">
                <a:latin typeface="Segoe UI" panose="020B0502040204020203" pitchFamily="34" charset="0"/>
                <a:cs typeface="Segoe UI" panose="020B0502040204020203" pitchFamily="34" charset="0"/>
              </a:rPr>
              <a:t>It can be developed by a web-based tool or any other build tool based on developer choice.</a:t>
            </a:r>
          </a:p>
          <a:p>
            <a:r>
              <a:rPr lang="en-US" sz="1800" dirty="0">
                <a:latin typeface="Segoe UI" panose="020B0502040204020203" pitchFamily="34" charset="0"/>
                <a:cs typeface="Segoe UI" panose="020B0502040204020203" pitchFamily="34" charset="0"/>
              </a:rPr>
              <a:t>As it is a very lightweight code, provides smooth execution.</a:t>
            </a:r>
          </a:p>
          <a:p>
            <a:r>
              <a:rPr lang="en-US" sz="1800" dirty="0">
                <a:latin typeface="Segoe UI" panose="020B0502040204020203" pitchFamily="34" charset="0"/>
                <a:cs typeface="Segoe UI" panose="020B0502040204020203" pitchFamily="34" charset="0"/>
              </a:rPr>
              <a:t>Azure Functions help to break down very big architectures into smaller codes</a:t>
            </a:r>
          </a:p>
          <a:p>
            <a:r>
              <a:rPr lang="en-US" sz="1800" dirty="0">
                <a:latin typeface="Segoe UI" panose="020B0502040204020203" pitchFamily="34" charset="0"/>
                <a:cs typeface="Segoe UI" panose="020B0502040204020203" pitchFamily="34" charset="0"/>
              </a:rPr>
              <a:t>Azure Functions provide independent scaling</a:t>
            </a:r>
          </a:p>
        </p:txBody>
      </p:sp>
    </p:spTree>
    <p:extLst>
      <p:ext uri="{BB962C8B-B14F-4D97-AF65-F5344CB8AC3E}">
        <p14:creationId xmlns:p14="http://schemas.microsoft.com/office/powerpoint/2010/main" val="290859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Triggers</a:t>
            </a:r>
            <a:endParaRPr lang="en-IN" sz="2400" dirty="0"/>
          </a:p>
        </p:txBody>
      </p:sp>
      <p:sp>
        <p:nvSpPr>
          <p:cNvPr id="5" name="Content Placeholder 4"/>
          <p:cNvSpPr>
            <a:spLocks noGrp="1"/>
          </p:cNvSpPr>
          <p:nvPr>
            <p:ph sz="quarter" idx="1"/>
          </p:nvPr>
        </p:nvSpPr>
        <p:spPr/>
        <p:txBody>
          <a:bodyPr>
            <a:normAutofit/>
          </a:bodyPr>
          <a:lstStyle/>
          <a:p>
            <a:r>
              <a:rPr lang="en-US" sz="1600" dirty="0">
                <a:latin typeface="Segoe UI" panose="020B0502040204020203" pitchFamily="34" charset="0"/>
                <a:cs typeface="Segoe UI" panose="020B0502040204020203" pitchFamily="34" charset="0"/>
              </a:rPr>
              <a:t>Triggers are user-defined functions that specify how an Azure Function will be executed.</a:t>
            </a:r>
          </a:p>
          <a:p>
            <a:r>
              <a:rPr lang="en-US" sz="1600" dirty="0">
                <a:latin typeface="Segoe UI" panose="020B0502040204020203" pitchFamily="34" charset="0"/>
                <a:cs typeface="Segoe UI" panose="020B0502040204020203" pitchFamily="34" charset="0"/>
              </a:rPr>
              <a:t>Azure Functions use triggers and, optionally, bindings.</a:t>
            </a:r>
          </a:p>
          <a:p>
            <a:r>
              <a:rPr lang="en-US" sz="1600" dirty="0">
                <a:latin typeface="Segoe UI" panose="020B0502040204020203" pitchFamily="34" charset="0"/>
                <a:cs typeface="Segoe UI" panose="020B0502040204020203" pitchFamily="34" charset="0"/>
              </a:rPr>
              <a:t>A trigger can be defined by a code attribute and triggered by a queue message, a timer, an HTTP request, a blob, etc.</a:t>
            </a:r>
          </a:p>
          <a:p>
            <a:r>
              <a:rPr lang="en-US" sz="1600" dirty="0">
                <a:latin typeface="Segoe UI" panose="020B0502040204020203" pitchFamily="34" charset="0"/>
                <a:cs typeface="Segoe UI" panose="020B0502040204020203" pitchFamily="34" charset="0"/>
              </a:rPr>
              <a:t>Azure Functions is “event-driven.” .” This attribute refers to how the code being executed by Azure Functions starts. A function will start via an event.</a:t>
            </a:r>
          </a:p>
          <a:p>
            <a:r>
              <a:rPr lang="en-US" sz="1600" dirty="0">
                <a:latin typeface="Segoe UI" panose="020B0502040204020203" pitchFamily="34" charset="0"/>
                <a:cs typeface="Segoe UI" panose="020B0502040204020203" pitchFamily="34" charset="0"/>
              </a:rPr>
              <a:t>That event can be many different things, each with a specific trigger.</a:t>
            </a:r>
          </a:p>
          <a:p>
            <a:r>
              <a:rPr lang="en-US" sz="1600" dirty="0">
                <a:latin typeface="Segoe UI" panose="020B0502040204020203" pitchFamily="34" charset="0"/>
                <a:cs typeface="Segoe UI" panose="020B0502040204020203" pitchFamily="34" charset="0"/>
              </a:rPr>
              <a:t>The trigger is responsible for executing an Azure function</a:t>
            </a:r>
          </a:p>
          <a:p>
            <a:r>
              <a:rPr lang="en-US" sz="1600" dirty="0">
                <a:latin typeface="Segoe UI" panose="020B0502040204020203" pitchFamily="34" charset="0"/>
                <a:cs typeface="Segoe UI" panose="020B0502040204020203" pitchFamily="34" charset="0"/>
              </a:rPr>
              <a:t>Azure Functions can be called when triggered by the events from other services. Being event driven, the application platform has capabilities to implement code triggered by events occurring in any third-party service or on-premise system.</a:t>
            </a:r>
          </a:p>
          <a:p>
            <a:r>
              <a:rPr lang="en-US" sz="1600" dirty="0">
                <a:latin typeface="Segoe UI" panose="020B0502040204020203" pitchFamily="34" charset="0"/>
                <a:cs typeface="Segoe UI" panose="020B0502040204020203" pitchFamily="34" charset="0"/>
              </a:rPr>
              <a:t>The different types of triggers in Azure Functions make it possible for you to set up a function that runs when an update to a resource takes place.</a:t>
            </a:r>
            <a:r>
              <a:rPr lang="en-US" sz="1050" b="0" i="0" dirty="0">
                <a:solidFill>
                  <a:srgbClr val="4E4242"/>
                </a:solidFill>
                <a:effectLst/>
                <a:latin typeface="museo-sans"/>
              </a:rPr>
              <a:t> </a:t>
            </a:r>
            <a:r>
              <a:rPr lang="en-US" sz="1800" b="0" i="0" dirty="0">
                <a:solidFill>
                  <a:srgbClr val="4E4242"/>
                </a:solidFill>
                <a:effectLst/>
                <a:latin typeface="Segoe UI" panose="020B0502040204020203" pitchFamily="34" charset="0"/>
                <a:cs typeface="Segoe UI" panose="020B0502040204020203" pitchFamily="34" charset="0"/>
              </a:rPr>
              <a:t>such as an event hub trigger that sends an email alert every time your service is updated.</a:t>
            </a:r>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US" sz="1050" b="0" i="0" dirty="0">
              <a:solidFill>
                <a:srgbClr val="334155"/>
              </a:solidFill>
              <a:effectLst/>
              <a:latin typeface="Poppins" panose="00000500000000000000" pitchFamily="2" charset="0"/>
            </a:endParaRPr>
          </a:p>
          <a:p>
            <a:endParaRPr lang="en-US" sz="1600" b="0" i="0" dirty="0">
              <a:solidFill>
                <a:srgbClr val="334155"/>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4134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Types of triggers in Azure Functions</a:t>
            </a:r>
            <a:endParaRPr lang="en-IN" sz="2400" dirty="0"/>
          </a:p>
        </p:txBody>
      </p:sp>
      <p:sp>
        <p:nvSpPr>
          <p:cNvPr id="5" name="Content Placeholder 4"/>
          <p:cNvSpPr>
            <a:spLocks noGrp="1"/>
          </p:cNvSpPr>
          <p:nvPr>
            <p:ph sz="quarter" idx="1"/>
          </p:nvPr>
        </p:nvSpPr>
        <p:spPr/>
        <p:txBody>
          <a:bodyPr>
            <a:noAutofit/>
          </a:bodyPr>
          <a:lstStyle/>
          <a:p>
            <a:pPr algn="l"/>
            <a:r>
              <a:rPr lang="en-US" sz="1600" b="1" i="0" dirty="0">
                <a:solidFill>
                  <a:srgbClr val="4E4242"/>
                </a:solidFill>
                <a:effectLst/>
              </a:rPr>
              <a:t>HTTP trigger:</a:t>
            </a:r>
            <a:r>
              <a:rPr lang="en-US" sz="1600" b="0" i="0" dirty="0">
                <a:solidFill>
                  <a:srgbClr val="4E4242"/>
                </a:solidFill>
                <a:effectLst/>
              </a:rPr>
              <a:t> An HTTP trigger uses an HTTP endpoint to call the function via an HTTP request. You can use HTTP triggers to create a serverless web application to receive webhooks from other services.</a:t>
            </a:r>
          </a:p>
          <a:p>
            <a:pPr algn="l"/>
            <a:r>
              <a:rPr lang="en-US" sz="1600" b="1" i="0" dirty="0">
                <a:solidFill>
                  <a:srgbClr val="4E4242"/>
                </a:solidFill>
                <a:effectLst/>
              </a:rPr>
              <a:t>Timer trigger:</a:t>
            </a:r>
            <a:r>
              <a:rPr lang="en-US" sz="1600" b="0" i="0" dirty="0">
                <a:solidFill>
                  <a:srgbClr val="4E4242"/>
                </a:solidFill>
                <a:effectLst/>
              </a:rPr>
              <a:t> A Timer trigger is called on a pre-defined schedule. This schedule can be expressed either in CRON syntax or using intervals. The Timer trigger is helpful for scheduling any regular job, such as a clean-up task or a weekly email report.</a:t>
            </a:r>
          </a:p>
          <a:p>
            <a:pPr algn="l"/>
            <a:r>
              <a:rPr lang="en-US" sz="1600" b="1" i="0" dirty="0">
                <a:solidFill>
                  <a:srgbClr val="4E4242"/>
                </a:solidFill>
                <a:effectLst/>
              </a:rPr>
              <a:t>Event Hubs trigger:</a:t>
            </a:r>
            <a:r>
              <a:rPr lang="en-US" sz="1600" b="0" i="0" dirty="0">
                <a:solidFill>
                  <a:srgbClr val="4E4242"/>
                </a:solidFill>
                <a:effectLst/>
              </a:rPr>
              <a:t> An Event Hubs trigger responds to an Event Hubs stream message. When using the </a:t>
            </a:r>
            <a:r>
              <a:rPr lang="en-US" sz="1600" b="0" i="0" dirty="0" err="1">
                <a:solidFill>
                  <a:srgbClr val="4E4242"/>
                </a:solidFill>
                <a:effectLst/>
              </a:rPr>
              <a:t>EventHubTrigger</a:t>
            </a:r>
            <a:r>
              <a:rPr lang="en-US" sz="1600" b="0" i="0" dirty="0">
                <a:solidFill>
                  <a:srgbClr val="4E4242"/>
                </a:solidFill>
                <a:effectLst/>
              </a:rPr>
              <a:t> attribute, you can bind to the stream of messages from all partitions.</a:t>
            </a:r>
          </a:p>
          <a:p>
            <a:pPr algn="l"/>
            <a:r>
              <a:rPr lang="en-US" sz="1600" b="1" i="0" dirty="0">
                <a:solidFill>
                  <a:srgbClr val="4E4242"/>
                </a:solidFill>
                <a:effectLst/>
              </a:rPr>
              <a:t>Blob Storage trigger:</a:t>
            </a:r>
            <a:r>
              <a:rPr lang="en-US" sz="1600" b="0" i="0" dirty="0">
                <a:solidFill>
                  <a:srgbClr val="4E4242"/>
                </a:solidFill>
                <a:effectLst/>
              </a:rPr>
              <a:t> A Blob trigger responds to events in Azure Blob Storage. A Blob trigger can start an Azure Function whenever a new Blob is created or an existing Blob is updated.</a:t>
            </a:r>
          </a:p>
          <a:p>
            <a:pPr algn="l"/>
            <a:r>
              <a:rPr lang="en-US" sz="1600" b="1" i="0" dirty="0">
                <a:solidFill>
                  <a:srgbClr val="4E4242"/>
                </a:solidFill>
                <a:effectLst/>
              </a:rPr>
              <a:t>Cosmos DB trigger:</a:t>
            </a:r>
            <a:r>
              <a:rPr lang="en-US" sz="1600" b="0" i="0" dirty="0">
                <a:solidFill>
                  <a:srgbClr val="4E4242"/>
                </a:solidFill>
                <a:effectLst/>
              </a:rPr>
              <a:t> A Cosmos DB trigger responds to events generated by Azure Cosmos DB. For example, if you want your Azure Function to be executed when a new document is created in the database, you can create a Cosmos DB trigger and add the necessary code to handle the event.</a:t>
            </a:r>
          </a:p>
          <a:p>
            <a:pPr algn="l"/>
            <a:r>
              <a:rPr lang="en-US" sz="1600" b="1" i="0" dirty="0">
                <a:solidFill>
                  <a:srgbClr val="4E4242"/>
                </a:solidFill>
                <a:effectLst/>
              </a:rPr>
              <a:t>Event Grid trigger:</a:t>
            </a:r>
            <a:r>
              <a:rPr lang="en-US" sz="1600" b="0" i="0" dirty="0">
                <a:solidFill>
                  <a:srgbClr val="4E4242"/>
                </a:solidFill>
                <a:effectLst/>
              </a:rPr>
              <a:t> An Event Grid trigger responds to Azure Event Grid events. Event Grid is a serverless event routing service that allows you to create rules that route events from Azure services such as Blob storage, resource groups, and third-party resources, to any destination supported by Event Grid.</a:t>
            </a:r>
          </a:p>
          <a:p>
            <a:pPr algn="l"/>
            <a:r>
              <a:rPr lang="en-US" sz="1600" b="1" i="0" dirty="0">
                <a:solidFill>
                  <a:srgbClr val="4E4242"/>
                </a:solidFill>
                <a:effectLst/>
              </a:rPr>
              <a:t>Queue Storage trigger:</a:t>
            </a:r>
            <a:r>
              <a:rPr lang="en-US" sz="1600" b="0" i="0" dirty="0">
                <a:solidFill>
                  <a:srgbClr val="4E4242"/>
                </a:solidFill>
                <a:effectLst/>
              </a:rPr>
              <a:t> An Azure Queue Storage trigger fires when messages are added to Azure Queue Storage. Azure Queue Storage provides reliable, asynchronous messaging</a:t>
            </a:r>
            <a:endParaRPr lang="en-US" sz="1600" dirty="0">
              <a:cs typeface="Segoe UI" panose="020B0502040204020203" pitchFamily="34" charset="0"/>
            </a:endParaRPr>
          </a:p>
        </p:txBody>
      </p:sp>
    </p:spTree>
    <p:extLst>
      <p:ext uri="{BB962C8B-B14F-4D97-AF65-F5344CB8AC3E}">
        <p14:creationId xmlns:p14="http://schemas.microsoft.com/office/powerpoint/2010/main" val="192679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Types of triggers in Azure Functions</a:t>
            </a:r>
            <a:endParaRPr lang="en-IN" sz="2400" dirty="0"/>
          </a:p>
        </p:txBody>
      </p:sp>
      <p:sp>
        <p:nvSpPr>
          <p:cNvPr id="5" name="Content Placeholder 4"/>
          <p:cNvSpPr>
            <a:spLocks noGrp="1"/>
          </p:cNvSpPr>
          <p:nvPr>
            <p:ph sz="quarter" idx="1"/>
          </p:nvPr>
        </p:nvSpPr>
        <p:spPr/>
        <p:txBody>
          <a:bodyPr>
            <a:normAutofit/>
          </a:bodyPr>
          <a:lstStyle/>
          <a:p>
            <a:pPr algn="l"/>
            <a:r>
              <a:rPr lang="en-US" sz="1600" b="1" i="0" dirty="0">
                <a:solidFill>
                  <a:srgbClr val="4E4242"/>
                </a:solidFill>
                <a:effectLst/>
              </a:rPr>
              <a:t>Queue Storage trigger:</a:t>
            </a:r>
            <a:r>
              <a:rPr lang="en-US" sz="1600" b="0" i="0" dirty="0">
                <a:solidFill>
                  <a:srgbClr val="4E4242"/>
                </a:solidFill>
                <a:effectLst/>
              </a:rPr>
              <a:t> An Azure Queue Storage trigger fires when messages are added to Azure Queue Storage. Azure Queue Storage provides reliable, asynchronous messaging between application components.</a:t>
            </a:r>
          </a:p>
          <a:p>
            <a:pPr algn="l"/>
            <a:r>
              <a:rPr lang="en-US" sz="1600" b="1" i="0" dirty="0">
                <a:solidFill>
                  <a:srgbClr val="4E4242"/>
                </a:solidFill>
                <a:effectLst/>
              </a:rPr>
              <a:t>Generic webhook:</a:t>
            </a:r>
            <a:r>
              <a:rPr lang="en-US" sz="1600" b="0" i="0" dirty="0">
                <a:solidFill>
                  <a:srgbClr val="4E4242"/>
                </a:solidFill>
                <a:effectLst/>
              </a:rPr>
              <a:t> A webhook is analogous to a user-defined HTTP callback. It provides a lightweight way to be notified by another service when some even occurs. A generic webhook is yet another category of trigger that is fired when an HTTP request originates from a service.</a:t>
            </a:r>
          </a:p>
          <a:p>
            <a:pPr algn="l"/>
            <a:r>
              <a:rPr lang="en-US" sz="1600" b="1" i="0" dirty="0">
                <a:solidFill>
                  <a:srgbClr val="4E4242"/>
                </a:solidFill>
                <a:effectLst/>
              </a:rPr>
              <a:t>GitHub webhook:</a:t>
            </a:r>
            <a:r>
              <a:rPr lang="en-US" sz="1600" b="0" i="0" dirty="0">
                <a:solidFill>
                  <a:srgbClr val="4E4242"/>
                </a:solidFill>
                <a:effectLst/>
              </a:rPr>
              <a:t> A GitHub webhook trigger is executed when an event occurs in your GitHub repository, such as a new branch is created, an existing branch is deleted, or code is committed or commented.</a:t>
            </a:r>
          </a:p>
          <a:p>
            <a:pPr algn="l"/>
            <a:r>
              <a:rPr lang="en-US" sz="1600" b="1" i="0" dirty="0">
                <a:solidFill>
                  <a:srgbClr val="4E4242"/>
                </a:solidFill>
                <a:effectLst/>
              </a:rPr>
              <a:t>Service Bus trigger:</a:t>
            </a:r>
            <a:r>
              <a:rPr lang="en-US" sz="1600" b="0" i="0" dirty="0">
                <a:solidFill>
                  <a:srgbClr val="4E4242"/>
                </a:solidFill>
                <a:effectLst/>
              </a:rPr>
              <a:t> A Service Bus trigger responds to messages from an Azure Service Bus queue or topic.</a:t>
            </a:r>
          </a:p>
          <a:p>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9209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Bindings</a:t>
            </a:r>
            <a:endParaRPr lang="en-IN" sz="2400" dirty="0"/>
          </a:p>
        </p:txBody>
      </p:sp>
      <p:sp>
        <p:nvSpPr>
          <p:cNvPr id="5" name="Content Placeholder 4"/>
          <p:cNvSpPr>
            <a:spLocks noGrp="1"/>
          </p:cNvSpPr>
          <p:nvPr>
            <p:ph sz="quarter" idx="1"/>
          </p:nvPr>
        </p:nvSpPr>
        <p:spPr/>
        <p:txBody>
          <a:bodyPr>
            <a:normAutofit/>
          </a:bodyPr>
          <a:lstStyle/>
          <a:p>
            <a:r>
              <a:rPr lang="en-US" sz="1800" b="0" i="0" dirty="0">
                <a:solidFill>
                  <a:srgbClr val="334155"/>
                </a:solidFill>
                <a:effectLst/>
                <a:latin typeface="Segoe UI" panose="020B0502040204020203" pitchFamily="34" charset="0"/>
                <a:cs typeface="Segoe UI" panose="020B0502040204020203" pitchFamily="34" charset="0"/>
              </a:rPr>
              <a:t>Binding is a way to connect resources to an Azure Function declaratively.</a:t>
            </a:r>
          </a:p>
          <a:p>
            <a:r>
              <a:rPr lang="en-US" sz="1800" b="0" i="0" dirty="0">
                <a:solidFill>
                  <a:srgbClr val="334155"/>
                </a:solidFill>
                <a:effectLst/>
                <a:latin typeface="Segoe UI" panose="020B0502040204020203" pitchFamily="34" charset="0"/>
                <a:cs typeface="Segoe UI" panose="020B0502040204020203" pitchFamily="34" charset="0"/>
              </a:rPr>
              <a:t>Azure Functions is a service that consists of various functions. When running, a function can connect to other Azure services. To do that, a function requires a binding.</a:t>
            </a:r>
          </a:p>
          <a:p>
            <a:r>
              <a:rPr lang="en-US" sz="1800" b="0" i="0" dirty="0">
                <a:solidFill>
                  <a:srgbClr val="334155"/>
                </a:solidFill>
                <a:effectLst/>
                <a:latin typeface="Segoe UI" panose="020B0502040204020203" pitchFamily="34" charset="0"/>
                <a:cs typeface="Segoe UI" panose="020B0502040204020203" pitchFamily="34" charset="0"/>
              </a:rPr>
              <a:t>There are two types of bindings: input and output.</a:t>
            </a:r>
          </a:p>
          <a:p>
            <a:r>
              <a:rPr lang="en-US" sz="1800" dirty="0">
                <a:solidFill>
                  <a:srgbClr val="334155"/>
                </a:solidFill>
                <a:latin typeface="Segoe UI" panose="020B0502040204020203" pitchFamily="34" charset="0"/>
                <a:cs typeface="Segoe UI" panose="020B0502040204020203" pitchFamily="34" charset="0"/>
              </a:rPr>
              <a:t>The input binding allows data to be input into the Azure Function</a:t>
            </a:r>
          </a:p>
          <a:p>
            <a:r>
              <a:rPr lang="en-US" sz="1800" b="0" i="0" dirty="0">
                <a:solidFill>
                  <a:srgbClr val="334155"/>
                </a:solidFill>
                <a:effectLst/>
                <a:latin typeface="Segoe UI" panose="020B0502040204020203" pitchFamily="34" charset="0"/>
                <a:cs typeface="Segoe UI" panose="020B0502040204020203" pitchFamily="34" charset="0"/>
              </a:rPr>
              <a:t>The output binding  allows the Azure Function to send data to external resources.</a:t>
            </a:r>
          </a:p>
          <a:p>
            <a:r>
              <a:rPr lang="en-US" sz="1600" b="0" i="0" dirty="0">
                <a:solidFill>
                  <a:srgbClr val="334155"/>
                </a:solidFill>
                <a:effectLst/>
                <a:latin typeface="Segoe UI" panose="020B0502040204020203" pitchFamily="34" charset="0"/>
                <a:cs typeface="Segoe UI" panose="020B0502040204020203" pitchFamily="34" charset="0"/>
              </a:rPr>
              <a:t>A binding is code that “links” one Azure service to another and has a direction (in or out). </a:t>
            </a:r>
          </a:p>
          <a:p>
            <a:r>
              <a:rPr lang="en-US" sz="1600" b="0" i="0" dirty="0">
                <a:solidFill>
                  <a:srgbClr val="334155"/>
                </a:solidFill>
                <a:effectLst/>
                <a:latin typeface="Segoe UI" panose="020B0502040204020203" pitchFamily="34" charset="0"/>
                <a:cs typeface="Segoe UI" panose="020B0502040204020203" pitchFamily="34" charset="0"/>
              </a:rPr>
              <a:t>That binding direction refers to how the “linked” Azure service sends or receives information from the function.</a:t>
            </a:r>
          </a:p>
          <a:p>
            <a:r>
              <a:rPr lang="en-US" sz="1600" b="0" i="0" dirty="0">
                <a:solidFill>
                  <a:srgbClr val="334155"/>
                </a:solidFill>
                <a:effectLst/>
                <a:latin typeface="Segoe UI" panose="020B0502040204020203" pitchFamily="34" charset="0"/>
                <a:cs typeface="Segoe UI" panose="020B0502040204020203" pitchFamily="34" charset="0"/>
              </a:rPr>
              <a:t>Examples of bindings include:</a:t>
            </a:r>
          </a:p>
          <a:p>
            <a:r>
              <a:rPr lang="en-US" sz="1600" b="1" i="0" dirty="0">
                <a:solidFill>
                  <a:srgbClr val="334155"/>
                </a:solidFill>
                <a:effectLst/>
                <a:latin typeface="Segoe UI" panose="020B0502040204020203" pitchFamily="34" charset="0"/>
                <a:cs typeface="Segoe UI" panose="020B0502040204020203" pitchFamily="34" charset="0"/>
              </a:rPr>
              <a:t>Storage Account: </a:t>
            </a:r>
            <a:r>
              <a:rPr lang="en-US" sz="1600" b="0" i="0" dirty="0">
                <a:solidFill>
                  <a:srgbClr val="334155"/>
                </a:solidFill>
                <a:effectLst/>
                <a:latin typeface="Segoe UI" panose="020B0502040204020203" pitchFamily="34" charset="0"/>
                <a:cs typeface="Segoe UI" panose="020B0502040204020203" pitchFamily="34" charset="0"/>
              </a:rPr>
              <a:t>Access blobs, tables, and queues in a storage account, such as saving records to a table.</a:t>
            </a:r>
          </a:p>
          <a:p>
            <a:r>
              <a:rPr lang="en-US" sz="1600" b="1" i="0" dirty="0">
                <a:solidFill>
                  <a:srgbClr val="334155"/>
                </a:solidFill>
                <a:effectLst/>
                <a:latin typeface="Segoe UI" panose="020B0502040204020203" pitchFamily="34" charset="0"/>
                <a:cs typeface="Segoe UI" panose="020B0502040204020203" pitchFamily="34" charset="0"/>
              </a:rPr>
              <a:t>Azure Cosmos DB</a:t>
            </a:r>
            <a:r>
              <a:rPr lang="en-US" sz="1600" b="0" i="0" dirty="0">
                <a:solidFill>
                  <a:srgbClr val="334155"/>
                </a:solidFill>
                <a:effectLst/>
                <a:latin typeface="Segoe UI" panose="020B0502040204020203" pitchFamily="34" charset="0"/>
                <a:cs typeface="Segoe UI" panose="020B0502040204020203" pitchFamily="34" charset="0"/>
              </a:rPr>
              <a:t>: Interact with records in Cosmos DB, such as updating or creating new documents.</a:t>
            </a:r>
          </a:p>
          <a:p>
            <a:r>
              <a:rPr lang="en-US" sz="1600" b="1" i="0" dirty="0">
                <a:solidFill>
                  <a:srgbClr val="334155"/>
                </a:solidFill>
                <a:effectLst/>
                <a:latin typeface="Segoe UI" panose="020B0502040204020203" pitchFamily="34" charset="0"/>
                <a:cs typeface="Segoe UI" panose="020B0502040204020203" pitchFamily="34" charset="0"/>
              </a:rPr>
              <a:t>Third-Party Apps</a:t>
            </a:r>
            <a:r>
              <a:rPr lang="en-US" sz="1600" b="0" i="0" dirty="0">
                <a:solidFill>
                  <a:srgbClr val="334155"/>
                </a:solidFill>
                <a:effectLst/>
                <a:latin typeface="Segoe UI" panose="020B0502040204020203" pitchFamily="34" charset="0"/>
                <a:cs typeface="Segoe UI" panose="020B0502040204020203" pitchFamily="34" charset="0"/>
              </a:rPr>
              <a:t>: Connect to outside apps like Twilio for sending text messages</a:t>
            </a:r>
          </a:p>
          <a:p>
            <a:r>
              <a:rPr lang="en-US" sz="1600" dirty="0">
                <a:solidFill>
                  <a:srgbClr val="334155"/>
                </a:solidFill>
                <a:latin typeface="Segoe UI" panose="020B0502040204020203" pitchFamily="34" charset="0"/>
                <a:cs typeface="Segoe UI" panose="020B0502040204020203" pitchFamily="34" charset="0"/>
              </a:rPr>
              <a:t>Note: You can have only one trigger for an Azure Function but multiple bindings.</a:t>
            </a:r>
            <a:endParaRPr lang="en-US" sz="1600" b="0" i="0" dirty="0">
              <a:solidFill>
                <a:srgbClr val="334155"/>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1583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Azure Functions hosting options</a:t>
            </a:r>
            <a:endParaRPr lang="en-IN" sz="2400" dirty="0"/>
          </a:p>
        </p:txBody>
      </p:sp>
      <p:sp>
        <p:nvSpPr>
          <p:cNvPr id="5" name="Content Placeholder 4"/>
          <p:cNvSpPr>
            <a:spLocks noGrp="1"/>
          </p:cNvSpPr>
          <p:nvPr>
            <p:ph sz="quarter" idx="1"/>
          </p:nvPr>
        </p:nvSpPr>
        <p:spPr/>
        <p:txBody>
          <a:bodyPr>
            <a:normAutofit/>
          </a:bodyPr>
          <a:lstStyle/>
          <a:p>
            <a:pPr>
              <a:lnSpc>
                <a:spcPct val="107000"/>
              </a:lnSpc>
              <a:spcBef>
                <a:spcPts val="0"/>
              </a:spcBef>
              <a:buSzPts val="1000"/>
              <a:tabLst>
                <a:tab pos="457200" algn="l"/>
              </a:tabLst>
            </a:pP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When you create a function app in Azure, you must choose a hosting plan for your app.</a:t>
            </a:r>
          </a:p>
          <a:p>
            <a:pPr>
              <a:lnSpc>
                <a:spcPct val="107000"/>
              </a:lnSpc>
              <a:spcBef>
                <a:spcPts val="0"/>
              </a:spcBef>
              <a:buSzPts val="1000"/>
              <a:tabLst>
                <a:tab pos="457200" algn="l"/>
              </a:tabLst>
            </a:pPr>
            <a:r>
              <a:rPr lang="en-US" sz="1800" dirty="0">
                <a:effectLst/>
                <a:latin typeface="Segoe UI" panose="020B0502040204020203" pitchFamily="34" charset="0"/>
                <a:ea typeface="Calibri" panose="020F0502020204030204" pitchFamily="34" charset="0"/>
                <a:cs typeface="Segoe UI" panose="020B0502040204020203" pitchFamily="34" charset="0"/>
              </a:rPr>
              <a:t>Hosting plans dictates what operating system the code runs on, its scaling ability, and availability.</a:t>
            </a:r>
          </a:p>
          <a:p>
            <a:pPr>
              <a:lnSpc>
                <a:spcPct val="107000"/>
              </a:lnSpc>
              <a:spcBef>
                <a:spcPts val="0"/>
              </a:spcBef>
              <a:buSzPts val="1000"/>
              <a:tabLst>
                <a:tab pos="457200" algn="l"/>
              </a:tabLst>
            </a:pP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There are three basic hosting plans available for Azure Functions: </a:t>
            </a:r>
            <a:r>
              <a:rPr lang="en-US" sz="1800" u="none" strike="noStrike"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hlinkClick r:id="rId2"/>
              </a:rPr>
              <a:t>Consumption plan</a:t>
            </a: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1800" u="none" strike="noStrike"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hlinkClick r:id="rId3"/>
              </a:rPr>
              <a:t>Premium plan</a:t>
            </a: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US" sz="1800" u="none" strike="noStrike"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hlinkClick r:id="rId4"/>
              </a:rPr>
              <a:t>Dedicated (App Service) plan</a:t>
            </a: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SzPts val="1000"/>
              <a:tabLst>
                <a:tab pos="457200" algn="l"/>
              </a:tabLst>
            </a:pP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All hosting plans are generally available (GA) on both Linux and Windows virtual machines.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SzPts val="1000"/>
              <a:tabLst>
                <a:tab pos="457200" algn="l"/>
              </a:tabLst>
            </a:pP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The hosting plan you choose dictates the following behaviors: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SzPts val="1000"/>
              <a:tabLst>
                <a:tab pos="457200" algn="l"/>
              </a:tabLst>
            </a:pP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How your function app is scaled.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SzPts val="1000"/>
              <a:tabLst>
                <a:tab pos="457200" algn="l"/>
              </a:tabLst>
            </a:pP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The resources available to each function app instance.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SzPts val="1000"/>
              <a:tabLst>
                <a:tab pos="457200" algn="l"/>
              </a:tabLst>
            </a:pPr>
            <a:r>
              <a:rPr lang="en-US" sz="1800" dirty="0">
                <a:solidFill>
                  <a:srgbClr val="171717"/>
                </a:solidFill>
                <a:effectLst/>
                <a:latin typeface="Segoe UI" panose="020B0502040204020203" pitchFamily="34" charset="0"/>
                <a:ea typeface="Times New Roman" panose="02020603050405020304" pitchFamily="18" charset="0"/>
                <a:cs typeface="Times New Roman" panose="02020603050405020304" pitchFamily="18" charset="0"/>
              </a:rPr>
              <a:t>Support for advanced functionality, such as Azure Virtual Network connectivity.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77252232"/>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7613</TotalTime>
  <Words>2064</Words>
  <Application>Microsoft Office PowerPoint</Application>
  <PresentationFormat>Widescreen</PresentationFormat>
  <Paragraphs>118</Paragraphs>
  <Slides>12</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Calibri</vt:lpstr>
      <vt:lpstr>Calibri Light</vt:lpstr>
      <vt:lpstr>museo-sans</vt:lpstr>
      <vt:lpstr>open sans</vt:lpstr>
      <vt:lpstr>Poppins</vt:lpstr>
      <vt:lpstr>Segoe UI</vt:lpstr>
      <vt:lpstr>Tw Cen MT</vt:lpstr>
      <vt:lpstr>Wingdings</vt:lpstr>
      <vt:lpstr>Wingdings 2</vt:lpstr>
      <vt:lpstr>Office Theme</vt:lpstr>
      <vt:lpstr>Median</vt:lpstr>
      <vt:lpstr>What is Serverless</vt:lpstr>
      <vt:lpstr>Azure Functions</vt:lpstr>
      <vt:lpstr>Why do we Use Azure Functions?</vt:lpstr>
      <vt:lpstr>Benefits of using Azure Functions</vt:lpstr>
      <vt:lpstr>Triggers</vt:lpstr>
      <vt:lpstr>Types of triggers in Azure Functions</vt:lpstr>
      <vt:lpstr>Types of triggers in Azure Functions</vt:lpstr>
      <vt:lpstr>Bindings</vt:lpstr>
      <vt:lpstr>Azure Functions hosting options</vt:lpstr>
      <vt:lpstr>Azure Functions hosting options</vt:lpstr>
      <vt:lpstr>Runtime Hosts</vt:lpstr>
      <vt:lpstr>List of Azure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 San</cp:lastModifiedBy>
  <cp:revision>15</cp:revision>
  <dcterms:created xsi:type="dcterms:W3CDTF">2023-04-13T06:30:36Z</dcterms:created>
  <dcterms:modified xsi:type="dcterms:W3CDTF">2024-05-12T01:25:57Z</dcterms:modified>
</cp:coreProperties>
</file>