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316" r:id="rId3"/>
    <p:sldId id="317" r:id="rId4"/>
    <p:sldId id="308" r:id="rId5"/>
    <p:sldId id="310" r:id="rId6"/>
    <p:sldId id="311" r:id="rId7"/>
    <p:sldId id="312" r:id="rId8"/>
    <p:sldId id="313" r:id="rId9"/>
    <p:sldId id="314" r:id="rId10"/>
    <p:sldId id="309" r:id="rId11"/>
    <p:sldId id="315" r:id="rId12"/>
    <p:sldId id="31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86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D14A6-C553-25D3-62BA-78D5BA03E9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BAA737-3AB9-70CF-52F3-4B8F2AC0B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240E13-E215-31C1-997C-0B6E171E1F23}"/>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5" name="Footer Placeholder 4">
            <a:extLst>
              <a:ext uri="{FF2B5EF4-FFF2-40B4-BE49-F238E27FC236}">
                <a16:creationId xmlns:a16="http://schemas.microsoft.com/office/drawing/2014/main" id="{A3522929-4092-EF16-FE57-58B68BB1E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5FF2EE-E2D8-F057-41E2-EC9E462307CA}"/>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921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1F1EB-FABA-39AA-0274-3600692CA47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465E31-E398-5051-70F6-A7F6E0E7BF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3C7689-14D2-BCC3-4509-DE742F6BF9D7}"/>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5" name="Footer Placeholder 4">
            <a:extLst>
              <a:ext uri="{FF2B5EF4-FFF2-40B4-BE49-F238E27FC236}">
                <a16:creationId xmlns:a16="http://schemas.microsoft.com/office/drawing/2014/main" id="{88F8C19D-9AB0-0091-BC00-E72303745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0A015-2A88-C46C-B238-BEB0E518B61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876036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D382B4-9D40-339F-34C9-93D7429BE3F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C421B02-3BA5-4116-7304-0CA097B03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730400-BD10-78D5-5518-8CC27224B866}"/>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5" name="Footer Placeholder 4">
            <a:extLst>
              <a:ext uri="{FF2B5EF4-FFF2-40B4-BE49-F238E27FC236}">
                <a16:creationId xmlns:a16="http://schemas.microsoft.com/office/drawing/2014/main" id="{2D2E38EA-C69B-861D-1396-BBB399F38B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8A00A2-5D3E-88B4-0C6E-B20912847D8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3464452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1D8BD707-D9CF-40AE-B4C6-C98DA3205C09}" type="datetimeFigureOut">
              <a:rPr lang="en-US" smtClean="0"/>
              <a:pPr/>
              <a:t>6/7/2024</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070602033"/>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3777536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6/7/2024</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986734375"/>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6/7/2024</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extLst>
      <p:ext uri="{BB962C8B-B14F-4D97-AF65-F5344CB8AC3E}">
        <p14:creationId xmlns:p14="http://schemas.microsoft.com/office/powerpoint/2010/main" val="31253373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6/7/2024</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extLst>
      <p:ext uri="{BB962C8B-B14F-4D97-AF65-F5344CB8AC3E}">
        <p14:creationId xmlns:p14="http://schemas.microsoft.com/office/powerpoint/2010/main" val="12577792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07439170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83473985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6/7/2024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096091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C45CE-E41B-E3D3-A83F-AC83ABE08C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1B1F26-2A4E-C67E-2AF1-60D231A32A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146FA4-4EFC-C80A-2799-EEE45A59486D}"/>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5" name="Footer Placeholder 4">
            <a:extLst>
              <a:ext uri="{FF2B5EF4-FFF2-40B4-BE49-F238E27FC236}">
                <a16:creationId xmlns:a16="http://schemas.microsoft.com/office/drawing/2014/main" id="{6023B825-837F-A8E5-C00C-87E4C475D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BA7D69-C045-FB9D-9A96-7189CBDEB49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4035419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Date Placeholder 11"/>
          <p:cNvSpPr>
            <a:spLocks noGrp="1"/>
          </p:cNvSpPr>
          <p:nvPr>
            <p:ph type="dt" sz="half" idx="10"/>
          </p:nvPr>
        </p:nvSpPr>
        <p:spPr>
          <a:xfrm>
            <a:off x="8331200" y="6248401"/>
            <a:ext cx="3556000" cy="365125"/>
          </a:xfrm>
        </p:spPr>
        <p:txBody>
          <a:bodyPr rtlCol="0"/>
          <a:lstStyle/>
          <a:p>
            <a:fld id="{1D8BD707-D9CF-40AE-B4C6-C98DA3205C09}" type="datetimeFigureOut">
              <a:rPr lang="en-US" smtClean="0"/>
              <a:pPr/>
              <a:t>6/7/2024</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extLst>
      <p:ext uri="{BB962C8B-B14F-4D97-AF65-F5344CB8AC3E}">
        <p14:creationId xmlns:p14="http://schemas.microsoft.com/office/powerpoint/2010/main" val="362210248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61055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1D8BD707-D9CF-40AE-B4C6-C98DA3205C09}" type="datetimeFigureOut">
              <a:rPr lang="en-US" smtClean="0"/>
              <a:pPr/>
              <a:t>6/7/2024</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Slide Number Placeholder 5"/>
          <p:cNvSpPr>
            <a:spLocks noGrp="1"/>
          </p:cNvSpPr>
          <p:nvPr>
            <p:ph type="sldNum" sz="quarter" idx="12"/>
          </p:nvPr>
        </p:nvSpPr>
        <p:spPr>
          <a:xfrm rot="5400000">
            <a:off x="8075084" y="103716"/>
            <a:ext cx="533400" cy="32596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8992778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BF5E4-C8B0-41DA-F783-27328CA41B5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44F5120-9CE4-0E42-70E1-3084EB7F01D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D633A0-098B-CCEB-481E-3B5BCD954B68}"/>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5" name="Footer Placeholder 4">
            <a:extLst>
              <a:ext uri="{FF2B5EF4-FFF2-40B4-BE49-F238E27FC236}">
                <a16:creationId xmlns:a16="http://schemas.microsoft.com/office/drawing/2014/main" id="{52D8A532-E15B-6FE9-ED45-C31FE684E4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474C1D-99D8-301E-1DEE-38C2FB11170F}"/>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384385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BB173-3FD7-B3DD-92AF-38060EE256E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9FC1D4-C326-C20E-A1E8-09887A705A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BC90431-D5DB-AF91-F52C-7AB78A8ECA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FF36611-8C79-FFD8-D08A-22683D809A5C}"/>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6" name="Footer Placeholder 5">
            <a:extLst>
              <a:ext uri="{FF2B5EF4-FFF2-40B4-BE49-F238E27FC236}">
                <a16:creationId xmlns:a16="http://schemas.microsoft.com/office/drawing/2014/main" id="{05E6840F-F819-B6BE-7836-7FE42FF152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FCF148-5FBD-AC17-FBE3-E3C99D223832}"/>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543226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7E0F-6017-ABA9-5B50-050F657AAD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9015ED9-A816-1EA9-F7B3-9FE325D87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8FF13F-449F-77C7-99D6-069599DE45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586C180-5DF4-1C56-30F3-A260F5D87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CED476-21AF-E244-5DE1-B890AA754D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634CC48-DA9D-485B-3FFE-67E417596343}"/>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8" name="Footer Placeholder 7">
            <a:extLst>
              <a:ext uri="{FF2B5EF4-FFF2-40B4-BE49-F238E27FC236}">
                <a16:creationId xmlns:a16="http://schemas.microsoft.com/office/drawing/2014/main" id="{A22B112B-A999-148D-03EC-A45554C49B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2267FE-608D-7AD7-3D4C-04A1040E8F66}"/>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13725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E7A9A-426C-A529-B634-D1F20792A9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2E9A5ED-CB91-286E-2076-990940762B38}"/>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4" name="Footer Placeholder 3">
            <a:extLst>
              <a:ext uri="{FF2B5EF4-FFF2-40B4-BE49-F238E27FC236}">
                <a16:creationId xmlns:a16="http://schemas.microsoft.com/office/drawing/2014/main" id="{6CDF85D9-BE42-89AA-817B-EBB30A5140D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CCE925-317A-F8E6-3EC7-E8036E6FFC37}"/>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162751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C23125-4ACE-74D4-E71E-08C39C4568D6}"/>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3" name="Footer Placeholder 2">
            <a:extLst>
              <a:ext uri="{FF2B5EF4-FFF2-40B4-BE49-F238E27FC236}">
                <a16:creationId xmlns:a16="http://schemas.microsoft.com/office/drawing/2014/main" id="{84B6F69D-D161-F3B1-A0DC-60D161B2EAE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D44C1A-D0B0-C63E-F35B-75A536A6F321}"/>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970070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B5A41-DF8F-F8D3-3412-F886A17E47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2E0574-3AA9-A34D-7F2A-84BBD86F2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657D1E-DB57-DE87-E212-2CC362065D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98AA2B-D1E0-0C3A-0F12-62C0633E075F}"/>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6" name="Footer Placeholder 5">
            <a:extLst>
              <a:ext uri="{FF2B5EF4-FFF2-40B4-BE49-F238E27FC236}">
                <a16:creationId xmlns:a16="http://schemas.microsoft.com/office/drawing/2014/main" id="{EE62C657-777B-1A1D-BC86-1DD083C5A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AF8112-3841-5B02-DE44-DFC585714A1E}"/>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14460188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900C4-01C8-88A9-6296-8D38D6BFE9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72A4467-2225-9C5A-89A7-41E29CE17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637C82-7321-F3F9-6DFE-863F144A1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A1C069-93E9-7B00-6EB3-25F332EBFD98}"/>
              </a:ext>
            </a:extLst>
          </p:cNvPr>
          <p:cNvSpPr>
            <a:spLocks noGrp="1"/>
          </p:cNvSpPr>
          <p:nvPr>
            <p:ph type="dt" sz="half" idx="10"/>
          </p:nvPr>
        </p:nvSpPr>
        <p:spPr/>
        <p:txBody>
          <a:bodyPr/>
          <a:lstStyle/>
          <a:p>
            <a:fld id="{0F1FE75B-83A8-4745-BB88-D0923493E807}" type="datetimeFigureOut">
              <a:rPr lang="en-US" smtClean="0"/>
              <a:t>6/7/2024</a:t>
            </a:fld>
            <a:endParaRPr lang="en-US"/>
          </a:p>
        </p:txBody>
      </p:sp>
      <p:sp>
        <p:nvSpPr>
          <p:cNvPr id="6" name="Footer Placeholder 5">
            <a:extLst>
              <a:ext uri="{FF2B5EF4-FFF2-40B4-BE49-F238E27FC236}">
                <a16:creationId xmlns:a16="http://schemas.microsoft.com/office/drawing/2014/main" id="{8B2556A3-8291-23E5-F52E-0FC518AFC8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D0C935-194F-EC97-D29C-4DA6794D097B}"/>
              </a:ext>
            </a:extLst>
          </p:cNvPr>
          <p:cNvSpPr>
            <a:spLocks noGrp="1"/>
          </p:cNvSpPr>
          <p:nvPr>
            <p:ph type="sldNum" sz="quarter" idx="12"/>
          </p:nvPr>
        </p:nvSpPr>
        <p:spPr/>
        <p:txBody>
          <a:bodyPr/>
          <a:lstStyle/>
          <a:p>
            <a:fld id="{1080BFCD-A17D-4B3A-9585-B6DA65786CE5}" type="slidenum">
              <a:rPr lang="en-US" smtClean="0"/>
              <a:t>‹#›</a:t>
            </a:fld>
            <a:endParaRPr lang="en-US"/>
          </a:p>
        </p:txBody>
      </p:sp>
    </p:spTree>
    <p:extLst>
      <p:ext uri="{BB962C8B-B14F-4D97-AF65-F5344CB8AC3E}">
        <p14:creationId xmlns:p14="http://schemas.microsoft.com/office/powerpoint/2010/main" val="3654768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49BC5D-C830-F2D2-3EA5-1B5ED613D4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43CD79-4168-D4E2-7ABE-AB4A9365F4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081807-0EFD-8968-172C-4FE062E8D7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1FE75B-83A8-4745-BB88-D0923493E807}" type="datetimeFigureOut">
              <a:rPr lang="en-US" smtClean="0"/>
              <a:t>6/7/2024</a:t>
            </a:fld>
            <a:endParaRPr lang="en-US"/>
          </a:p>
        </p:txBody>
      </p:sp>
      <p:sp>
        <p:nvSpPr>
          <p:cNvPr id="5" name="Footer Placeholder 4">
            <a:extLst>
              <a:ext uri="{FF2B5EF4-FFF2-40B4-BE49-F238E27FC236}">
                <a16:creationId xmlns:a16="http://schemas.microsoft.com/office/drawing/2014/main" id="{80FFC8B2-3E08-005C-6275-BE373A4B9E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7A1BBC2-5DDB-ABD2-2695-5454A57053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80BFCD-A17D-4B3A-9585-B6DA65786CE5}" type="slidenum">
              <a:rPr lang="en-US" smtClean="0"/>
              <a:t>‹#›</a:t>
            </a:fld>
            <a:endParaRPr lang="en-US"/>
          </a:p>
        </p:txBody>
      </p:sp>
    </p:spTree>
    <p:extLst>
      <p:ext uri="{BB962C8B-B14F-4D97-AF65-F5344CB8AC3E}">
        <p14:creationId xmlns:p14="http://schemas.microsoft.com/office/powerpoint/2010/main" val="389916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6/7/2024</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177578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What is Load Balancing?</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The logical and efficient distribution of network or application traffic among numerous servers in a server farm is known as load balancing.</a:t>
            </a:r>
          </a:p>
          <a:p>
            <a:r>
              <a:rPr lang="en-US" sz="1800" dirty="0">
                <a:latin typeface="Segoe UI" panose="020B0502040204020203" pitchFamily="34" charset="0"/>
                <a:cs typeface="Segoe UI" panose="020B0502040204020203" pitchFamily="34" charset="0"/>
              </a:rPr>
              <a:t>Each load balancer lies between client devices and backend servers, accepting and then efficiently distributing incoming requests to a server that can handle them.</a:t>
            </a:r>
          </a:p>
          <a:p>
            <a:r>
              <a:rPr lang="en-US" sz="1800" dirty="0">
                <a:latin typeface="Segoe UI" panose="020B0502040204020203" pitchFamily="34" charset="0"/>
                <a:cs typeface="Segoe UI" panose="020B0502040204020203" pitchFamily="34" charset="0"/>
              </a:rPr>
              <a:t>A load balancer distributes traffic to several web servers in the resource pool, regardless of whether it’s hardware or software.</a:t>
            </a:r>
          </a:p>
          <a:p>
            <a:r>
              <a:rPr lang="en-US" sz="1800" dirty="0">
                <a:latin typeface="Segoe UI" panose="020B0502040204020203" pitchFamily="34" charset="0"/>
                <a:cs typeface="Segoe UI" panose="020B0502040204020203" pitchFamily="34" charset="0"/>
              </a:rPr>
              <a:t>This ensures that no single server becomes overloaded and hence, unreliable.</a:t>
            </a:r>
          </a:p>
          <a:p>
            <a:r>
              <a:rPr lang="en-US" sz="1800" dirty="0">
                <a:latin typeface="Segoe UI" panose="020B0502040204020203" pitchFamily="34" charset="0"/>
                <a:cs typeface="Segoe UI" panose="020B0502040204020203" pitchFamily="34" charset="0"/>
              </a:rPr>
              <a:t>Load balancers are useful for reducing server response time and increasing throughput.</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5997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Features Of Azure Load Balancer</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Load Balancing: </a:t>
            </a:r>
            <a:r>
              <a:rPr lang="en-US" sz="1800" dirty="0">
                <a:latin typeface="Segoe UI" panose="020B0502040204020203" pitchFamily="34" charset="0"/>
                <a:cs typeface="Segoe UI" panose="020B0502040204020203" pitchFamily="34" charset="0"/>
              </a:rPr>
              <a:t>Azure load balancer uses a 5-tuple hash that contains source IP, source port, destination IP, destination port, and protocol.</a:t>
            </a:r>
          </a:p>
          <a:p>
            <a:r>
              <a:rPr lang="en-US" sz="1800" b="1" dirty="0">
                <a:latin typeface="Segoe UI" panose="020B0502040204020203" pitchFamily="34" charset="0"/>
                <a:cs typeface="Segoe UI" panose="020B0502040204020203" pitchFamily="34" charset="0"/>
              </a:rPr>
              <a:t>Outbound connection: </a:t>
            </a:r>
            <a:r>
              <a:rPr lang="en-US" sz="1800" dirty="0">
                <a:latin typeface="Segoe UI" panose="020B0502040204020203" pitchFamily="34" charset="0"/>
                <a:cs typeface="Segoe UI" panose="020B0502040204020203" pitchFamily="34" charset="0"/>
              </a:rPr>
              <a:t>All the outbound flows from a private IP address inside our virtual network to public IP addresses on the Internet can be translated to a frontend IP of the load balancer.</a:t>
            </a:r>
          </a:p>
          <a:p>
            <a:r>
              <a:rPr lang="en-US" sz="1800" b="1" dirty="0">
                <a:latin typeface="Segoe UI" panose="020B0502040204020203" pitchFamily="34" charset="0"/>
                <a:cs typeface="Segoe UI" panose="020B0502040204020203" pitchFamily="34" charset="0"/>
              </a:rPr>
              <a:t>Automatic reconfiguration: </a:t>
            </a:r>
            <a:r>
              <a:rPr lang="en-US" sz="1800" dirty="0">
                <a:latin typeface="Segoe UI" panose="020B0502040204020203" pitchFamily="34" charset="0"/>
                <a:cs typeface="Segoe UI" panose="020B0502040204020203" pitchFamily="34" charset="0"/>
              </a:rPr>
              <a:t>The load balancer is able to reconfigure itself when it scales up or down instances on the basis of conditions. So, if more virtual machines are added into the backend pool, automatically load balancer will reconfigure.</a:t>
            </a:r>
          </a:p>
          <a:p>
            <a:r>
              <a:rPr lang="en-US" sz="1800" b="1" dirty="0">
                <a:latin typeface="Segoe UI" panose="020B0502040204020203" pitchFamily="34" charset="0"/>
                <a:cs typeface="Segoe UI" panose="020B0502040204020203" pitchFamily="34" charset="0"/>
              </a:rPr>
              <a:t>Application agnostic and transparent: </a:t>
            </a:r>
            <a:r>
              <a:rPr lang="en-US" sz="1800" dirty="0">
                <a:latin typeface="Segoe UI" panose="020B0502040204020203" pitchFamily="34" charset="0"/>
                <a:cs typeface="Segoe UI" panose="020B0502040204020203" pitchFamily="34" charset="0"/>
              </a:rPr>
              <a:t>It doesn’t directly interact with TCP or UDP  protocols. We can route the traffic based on URL or multi-site hosting</a:t>
            </a:r>
          </a:p>
          <a:p>
            <a:r>
              <a:rPr lang="en-US" sz="1800" b="1" dirty="0">
                <a:latin typeface="Segoe UI" panose="020B0502040204020203" pitchFamily="34" charset="0"/>
                <a:cs typeface="Segoe UI" panose="020B0502040204020203" pitchFamily="34" charset="0"/>
              </a:rPr>
              <a:t>Health probes: </a:t>
            </a:r>
            <a:r>
              <a:rPr lang="en-US" sz="1800" dirty="0">
                <a:latin typeface="Segoe UI" panose="020B0502040204020203" pitchFamily="34" charset="0"/>
                <a:cs typeface="Segoe UI" panose="020B0502040204020203" pitchFamily="34" charset="0"/>
              </a:rPr>
              <a:t>When any failed virtual machines in a load balancer are recognized by the health probe in the backend pool then it stop routing the traffic to that particular failed virtual machine. It can configure a health probe to determine the health of the instances in the backend pool.</a:t>
            </a:r>
          </a:p>
          <a:p>
            <a:r>
              <a:rPr lang="en-US" sz="1800" b="1" dirty="0">
                <a:latin typeface="Segoe UI" panose="020B0502040204020203" pitchFamily="34" charset="0"/>
                <a:cs typeface="Segoe UI" panose="020B0502040204020203" pitchFamily="34" charset="0"/>
              </a:rPr>
              <a:t>Port forwarding: </a:t>
            </a:r>
            <a:r>
              <a:rPr lang="en-US" sz="1800" dirty="0">
                <a:latin typeface="Segoe UI" panose="020B0502040204020203" pitchFamily="34" charset="0"/>
                <a:cs typeface="Segoe UI" panose="020B0502040204020203" pitchFamily="34" charset="0"/>
              </a:rPr>
              <a:t>The load balancer supports port forwarding ability if we have a pool of web servers, and we don’t want to attach a public IP address for every web server in that pool.</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9328158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Configuration elements of Load Balancer</a:t>
            </a:r>
            <a:endParaRPr lang="en-IN" sz="2400" dirty="0"/>
          </a:p>
        </p:txBody>
      </p:sp>
      <p:sp>
        <p:nvSpPr>
          <p:cNvPr id="5" name="Content Placeholder 4"/>
          <p:cNvSpPr>
            <a:spLocks noGrp="1"/>
          </p:cNvSpPr>
          <p:nvPr>
            <p:ph sz="quarter" idx="1"/>
          </p:nvPr>
        </p:nvSpPr>
        <p:spPr/>
        <p:txBody>
          <a:bodyPr>
            <a:normAutofit/>
          </a:bodyPr>
          <a:lstStyle/>
          <a:p>
            <a:r>
              <a:rPr lang="en-US" sz="1800" b="1" dirty="0">
                <a:latin typeface="Segoe UI" panose="020B0502040204020203" pitchFamily="34" charset="0"/>
                <a:cs typeface="Segoe UI" panose="020B0502040204020203" pitchFamily="34" charset="0"/>
              </a:rPr>
              <a:t>Front-end IP configuration: </a:t>
            </a:r>
            <a:r>
              <a:rPr lang="en-US" sz="1800" dirty="0">
                <a:latin typeface="Segoe UI" panose="020B0502040204020203" pitchFamily="34" charset="0"/>
                <a:cs typeface="Segoe UI" panose="020B0502040204020203" pitchFamily="34" charset="0"/>
              </a:rPr>
              <a:t>It is the IP address to which the incoming traffic will initially come to, and Azure load balancer can have one or more front end IP addresses. They are sometimes also called as virtual IPs.</a:t>
            </a:r>
          </a:p>
          <a:p>
            <a:r>
              <a:rPr lang="en-US" sz="1800" b="1" dirty="0">
                <a:latin typeface="Segoe UI" panose="020B0502040204020203" pitchFamily="34" charset="0"/>
                <a:cs typeface="Segoe UI" panose="020B0502040204020203" pitchFamily="34" charset="0"/>
              </a:rPr>
              <a:t>Back-end address pool: </a:t>
            </a:r>
            <a:r>
              <a:rPr lang="en-US" sz="1800" dirty="0">
                <a:latin typeface="Segoe UI" panose="020B0502040204020203" pitchFamily="34" charset="0"/>
                <a:cs typeface="Segoe UI" panose="020B0502040204020203" pitchFamily="34" charset="0"/>
              </a:rPr>
              <a:t>These are the pool of virtual machines to which the traffic will eventually go to.</a:t>
            </a:r>
          </a:p>
          <a:p>
            <a:r>
              <a:rPr lang="en-US" sz="1800" b="1" dirty="0">
                <a:latin typeface="Segoe UI" panose="020B0502040204020203" pitchFamily="34" charset="0"/>
                <a:cs typeface="Segoe UI" panose="020B0502040204020203" pitchFamily="34" charset="0"/>
              </a:rPr>
              <a:t>Load balancing rules: </a:t>
            </a:r>
            <a:r>
              <a:rPr lang="en-US" sz="1800" dirty="0">
                <a:latin typeface="Segoe UI" panose="020B0502040204020203" pitchFamily="34" charset="0"/>
                <a:cs typeface="Segoe UI" panose="020B0502040204020203" pitchFamily="34" charset="0"/>
              </a:rPr>
              <a:t>A load balancing rule is simply a mapping between the front end IP configuration and back-end address pool.</a:t>
            </a:r>
          </a:p>
          <a:p>
            <a:r>
              <a:rPr lang="en-US" sz="1800" b="1" dirty="0">
                <a:latin typeface="Segoe UI" panose="020B0502040204020203" pitchFamily="34" charset="0"/>
                <a:cs typeface="Segoe UI" panose="020B0502040204020203" pitchFamily="34" charset="0"/>
              </a:rPr>
              <a:t>Probes: </a:t>
            </a:r>
            <a:r>
              <a:rPr lang="en-US" sz="1800" dirty="0">
                <a:latin typeface="Segoe UI" panose="020B0502040204020203" pitchFamily="34" charset="0"/>
                <a:cs typeface="Segoe UI" panose="020B0502040204020203" pitchFamily="34" charset="0"/>
              </a:rPr>
              <a:t>Probes enable us to keep track of the health of VM instances. If a health probe files, the VM instance will be taken out of rotation automatically.</a:t>
            </a:r>
          </a:p>
          <a:p>
            <a:r>
              <a:rPr lang="en-US" sz="1800" b="1" dirty="0">
                <a:latin typeface="Segoe UI" panose="020B0502040204020203" pitchFamily="34" charset="0"/>
                <a:cs typeface="Segoe UI" panose="020B0502040204020203" pitchFamily="34" charset="0"/>
              </a:rPr>
              <a:t>Inbound &amp; Outbound NAT rules: </a:t>
            </a:r>
            <a:r>
              <a:rPr lang="en-US" sz="1800" dirty="0">
                <a:latin typeface="Segoe UI" panose="020B0502040204020203" pitchFamily="34" charset="0"/>
                <a:cs typeface="Segoe UI" panose="020B0502040204020203" pitchFamily="34" charset="0"/>
              </a:rPr>
              <a:t>NAT rules defining the inbound traffic flowing through the front end IP and distributes to the backend IP. Outbound rules will transmit VM private IP to load balancer public IP.</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92014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Load Balancing Services in Azure</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Azure provides many load balancing services of which the users can select the one that matches their workload’s requirement. They are</a:t>
            </a:r>
          </a:p>
          <a:p>
            <a:r>
              <a:rPr lang="en-US" sz="1800" dirty="0">
                <a:latin typeface="Segoe UI" panose="020B0502040204020203" pitchFamily="34" charset="0"/>
                <a:cs typeface="Segoe UI" panose="020B0502040204020203" pitchFamily="34" charset="0"/>
              </a:rPr>
              <a:t>Azure Traffic Manager</a:t>
            </a:r>
          </a:p>
          <a:p>
            <a:r>
              <a:rPr lang="en-IN" sz="1800" dirty="0">
                <a:latin typeface="Segoe UI" panose="020B0502040204020203" pitchFamily="34" charset="0"/>
                <a:cs typeface="Segoe UI" panose="020B0502040204020203" pitchFamily="34" charset="0"/>
              </a:rPr>
              <a:t>Azure Load Balancer</a:t>
            </a:r>
          </a:p>
          <a:p>
            <a:r>
              <a:rPr lang="en-IN" sz="1800" dirty="0">
                <a:latin typeface="Segoe UI" panose="020B0502040204020203" pitchFamily="34" charset="0"/>
                <a:cs typeface="Segoe UI" panose="020B0502040204020203" pitchFamily="34" charset="0"/>
              </a:rPr>
              <a:t>Azure Application Gateway</a:t>
            </a:r>
          </a:p>
          <a:p>
            <a:r>
              <a:rPr lang="en-IN" sz="1800" dirty="0">
                <a:latin typeface="Segoe UI" panose="020B0502040204020203" pitchFamily="34" charset="0"/>
                <a:cs typeface="Segoe UI" panose="020B0502040204020203" pitchFamily="34" charset="0"/>
              </a:rPr>
              <a:t>Azure Front Door</a:t>
            </a:r>
          </a:p>
        </p:txBody>
      </p:sp>
    </p:spTree>
    <p:extLst>
      <p:ext uri="{BB962C8B-B14F-4D97-AF65-F5344CB8AC3E}">
        <p14:creationId xmlns:p14="http://schemas.microsoft.com/office/powerpoint/2010/main" val="21994980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IN" sz="2400" dirty="0"/>
              <a:t>Azure Load Balancer</a:t>
            </a:r>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Load Balancing in Azure is a cloud-based system that accepts client requests, determines which machines in the set can handle them, and then forwards those requests to the appropriate machines.</a:t>
            </a:r>
          </a:p>
          <a:p>
            <a:r>
              <a:rPr lang="en-US" sz="1800" dirty="0">
                <a:latin typeface="Segoe UI" panose="020B0502040204020203" pitchFamily="34" charset="0"/>
                <a:cs typeface="Segoe UI" panose="020B0502040204020203" pitchFamily="34" charset="0"/>
              </a:rPr>
              <a:t>Azure load balancer allows you to distribute traffic to your backend virtual machines.</a:t>
            </a:r>
          </a:p>
          <a:p>
            <a:r>
              <a:rPr lang="en-US" sz="1800" dirty="0">
                <a:latin typeface="Segoe UI" panose="020B0502040204020203" pitchFamily="34" charset="0"/>
                <a:cs typeface="Segoe UI" panose="020B0502040204020203" pitchFamily="34" charset="0"/>
              </a:rPr>
              <a:t>An Azure load balancer provides high availability for your application. </a:t>
            </a:r>
          </a:p>
          <a:p>
            <a:r>
              <a:rPr lang="en-US" sz="1800" dirty="0">
                <a:latin typeface="Segoe UI" panose="020B0502040204020203" pitchFamily="34" charset="0"/>
                <a:cs typeface="Segoe UI" panose="020B0502040204020203" pitchFamily="34" charset="0"/>
              </a:rPr>
              <a:t> The Azure load balancer is a fully managed service itself.</a:t>
            </a:r>
          </a:p>
          <a:p>
            <a:endParaRPr lang="en-IN" sz="1800" dirty="0">
              <a:latin typeface="Segoe UI" panose="020B0502040204020203" pitchFamily="34" charset="0"/>
              <a:cs typeface="Segoe UI" panose="020B0502040204020203" pitchFamily="34" charset="0"/>
            </a:endParaRPr>
          </a:p>
        </p:txBody>
      </p:sp>
      <p:pic>
        <p:nvPicPr>
          <p:cNvPr id="2050" name="Picture 2" descr="Load Balancer">
            <a:extLst>
              <a:ext uri="{FF2B5EF4-FFF2-40B4-BE49-F238E27FC236}">
                <a16:creationId xmlns:a16="http://schemas.microsoft.com/office/drawing/2014/main" id="{7014A160-EF43-BFCA-CB43-8FBCD176BA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1335" y="3848100"/>
            <a:ext cx="2640465" cy="23731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568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Why Choose Azure Load Balancer?</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With Standard Load Balancer, you can scale your applications and create highly available services.</a:t>
            </a:r>
          </a:p>
          <a:p>
            <a:r>
              <a:rPr lang="en-US" sz="1800" dirty="0">
                <a:latin typeface="Segoe UI" panose="020B0502040204020203" pitchFamily="34" charset="0"/>
                <a:cs typeface="Segoe UI" panose="020B0502040204020203" pitchFamily="34" charset="0"/>
              </a:rPr>
              <a:t>Load balancer supports both inbound and outbound scenarios.</a:t>
            </a:r>
          </a:p>
          <a:p>
            <a:r>
              <a:rPr lang="en-US" sz="1800" dirty="0">
                <a:latin typeface="Segoe UI" panose="020B0502040204020203" pitchFamily="34" charset="0"/>
                <a:cs typeface="Segoe UI" panose="020B0502040204020203" pitchFamily="34" charset="0"/>
              </a:rPr>
              <a:t>A load balancer provides low latency and high throughput and scales up to millions of flows for all TCP and UDP applications.</a:t>
            </a:r>
          </a:p>
          <a:p>
            <a:r>
              <a:rPr lang="en-US" sz="1800" dirty="0">
                <a:latin typeface="Segoe UI" panose="020B0502040204020203" pitchFamily="34" charset="0"/>
                <a:cs typeface="Segoe UI" panose="020B0502040204020203" pitchFamily="34" charset="0"/>
              </a:rPr>
              <a:t>Some of the key scenarios that you can accomplish using Standard Load Balancer include:</a:t>
            </a:r>
          </a:p>
          <a:p>
            <a:pPr lvl="1"/>
            <a:r>
              <a:rPr lang="en-US" sz="1500" dirty="0">
                <a:latin typeface="Segoe UI" panose="020B0502040204020203" pitchFamily="34" charset="0"/>
                <a:cs typeface="Segoe UI" panose="020B0502040204020203" pitchFamily="34" charset="0"/>
              </a:rPr>
              <a:t>Load balance internal and external traffic to Azure virtual machines.</a:t>
            </a:r>
          </a:p>
          <a:p>
            <a:pPr lvl="1"/>
            <a:r>
              <a:rPr lang="en-US" sz="1500" dirty="0">
                <a:latin typeface="Segoe UI" panose="020B0502040204020203" pitchFamily="34" charset="0"/>
                <a:cs typeface="Segoe UI" panose="020B0502040204020203" pitchFamily="34" charset="0"/>
              </a:rPr>
              <a:t>Increase availability by distributing resources within and across zones.</a:t>
            </a:r>
          </a:p>
          <a:p>
            <a:pPr lvl="1"/>
            <a:r>
              <a:rPr lang="en-US" sz="1500" dirty="0">
                <a:latin typeface="Segoe UI" panose="020B0502040204020203" pitchFamily="34" charset="0"/>
                <a:cs typeface="Segoe UI" panose="020B0502040204020203" pitchFamily="34" charset="0"/>
              </a:rPr>
              <a:t>Use health probes to monitor load-balanced resources.</a:t>
            </a:r>
          </a:p>
          <a:p>
            <a:pPr lvl="1"/>
            <a:r>
              <a:rPr lang="en-US" sz="1500" dirty="0">
                <a:latin typeface="Segoe UI" panose="020B0502040204020203" pitchFamily="34" charset="0"/>
                <a:cs typeface="Segoe UI" panose="020B0502040204020203" pitchFamily="34" charset="0"/>
              </a:rPr>
              <a:t>Employ port forwarding to access virtual machines in a virtual network by public IP address and port.</a:t>
            </a:r>
          </a:p>
          <a:p>
            <a:pPr lvl="1"/>
            <a:r>
              <a:rPr lang="en-US" sz="1500" dirty="0">
                <a:latin typeface="Segoe UI" panose="020B0502040204020203" pitchFamily="34" charset="0"/>
                <a:cs typeface="Segoe UI" panose="020B0502040204020203" pitchFamily="34" charset="0"/>
              </a:rPr>
              <a:t>Load balance services on multiple ports, multiple IP addresses, or both.</a:t>
            </a:r>
          </a:p>
          <a:p>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07168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types of load balancer in Azure</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In Azure, you can create two types of the load balancer</a:t>
            </a:r>
          </a:p>
          <a:p>
            <a:r>
              <a:rPr lang="en-US" sz="1800" dirty="0">
                <a:latin typeface="Segoe UI" panose="020B0502040204020203" pitchFamily="34" charset="0"/>
                <a:cs typeface="Segoe UI" panose="020B0502040204020203" pitchFamily="34" charset="0"/>
              </a:rPr>
              <a:t>Public load balancer</a:t>
            </a:r>
          </a:p>
          <a:p>
            <a:r>
              <a:rPr lang="en-US" sz="1800" dirty="0">
                <a:latin typeface="Segoe UI" panose="020B0502040204020203" pitchFamily="34" charset="0"/>
                <a:cs typeface="Segoe UI" panose="020B0502040204020203" pitchFamily="34" charset="0"/>
              </a:rPr>
              <a:t>Internal/ private load balancer</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662355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Public Load Balancer</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 public load balancer can be used to load balance internet traffic to virtual machines. </a:t>
            </a:r>
          </a:p>
          <a:p>
            <a:r>
              <a:rPr lang="en-US" sz="1800" dirty="0">
                <a:latin typeface="Segoe UI" panose="020B0502040204020203" pitchFamily="34" charset="0"/>
                <a:cs typeface="Segoe UI" panose="020B0502040204020203" pitchFamily="34" charset="0"/>
              </a:rPr>
              <a:t>It can provide outbound connections for virtual machines (VMs) inside your virtual network.</a:t>
            </a:r>
          </a:p>
          <a:p>
            <a:endParaRPr lang="en-IN" sz="1800" dirty="0">
              <a:latin typeface="Segoe UI" panose="020B0502040204020203" pitchFamily="34" charset="0"/>
              <a:cs typeface="Segoe UI" panose="020B0502040204020203" pitchFamily="34" charset="0"/>
            </a:endParaRPr>
          </a:p>
        </p:txBody>
      </p:sp>
      <p:pic>
        <p:nvPicPr>
          <p:cNvPr id="3074" name="Picture 2" descr="public load balancer">
            <a:extLst>
              <a:ext uri="{FF2B5EF4-FFF2-40B4-BE49-F238E27FC236}">
                <a16:creationId xmlns:a16="http://schemas.microsoft.com/office/drawing/2014/main" id="{2F06BB1A-4743-AFEC-855F-229825E04A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0285" y="2466975"/>
            <a:ext cx="5573485" cy="340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9239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12272"/>
            <a:ext cx="10871200" cy="990600"/>
          </a:xfrm>
        </p:spPr>
        <p:txBody>
          <a:bodyPr>
            <a:normAutofit/>
          </a:bodyPr>
          <a:lstStyle/>
          <a:p>
            <a:r>
              <a:rPr lang="en-US" sz="2400" dirty="0"/>
              <a:t>Internal/ Private Load Balancer</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An internal (or private) load balancer is used to balance traffic from within a virtual network.</a:t>
            </a:r>
          </a:p>
          <a:p>
            <a:endParaRPr lang="en-IN" sz="1800" dirty="0">
              <a:latin typeface="Segoe UI" panose="020B0502040204020203" pitchFamily="34" charset="0"/>
              <a:cs typeface="Segoe UI" panose="020B0502040204020203" pitchFamily="34" charset="0"/>
            </a:endParaRPr>
          </a:p>
        </p:txBody>
      </p:sp>
      <p:pic>
        <p:nvPicPr>
          <p:cNvPr id="4098" name="Picture 2" descr="internal load balancer">
            <a:extLst>
              <a:ext uri="{FF2B5EF4-FFF2-40B4-BE49-F238E27FC236}">
                <a16:creationId xmlns:a16="http://schemas.microsoft.com/office/drawing/2014/main" id="{14F6CC6C-5D34-BD2A-1811-E0390EFC9C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977788"/>
            <a:ext cx="5744936" cy="4351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7999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Pricing Tiers</a:t>
            </a:r>
            <a:endParaRPr lang="en-IN" sz="2400" dirty="0"/>
          </a:p>
        </p:txBody>
      </p:sp>
      <p:sp>
        <p:nvSpPr>
          <p:cNvPr id="5" name="Content Placeholder 4"/>
          <p:cNvSpPr>
            <a:spLocks noGrp="1"/>
          </p:cNvSpPr>
          <p:nvPr>
            <p:ph sz="quarter" idx="1"/>
          </p:nvPr>
        </p:nvSpPr>
        <p:spPr/>
        <p:txBody>
          <a:bodyPr>
            <a:normAutofit/>
          </a:bodyPr>
          <a:lstStyle/>
          <a:p>
            <a:r>
              <a:rPr lang="en-US" sz="1800" dirty="0">
                <a:latin typeface="Segoe UI" panose="020B0502040204020203" pitchFamily="34" charset="0"/>
                <a:cs typeface="Segoe UI" panose="020B0502040204020203" pitchFamily="34" charset="0"/>
              </a:rPr>
              <a:t>there are two pricing tiers available Basic and Standard</a:t>
            </a:r>
          </a:p>
          <a:p>
            <a:r>
              <a:rPr lang="en-US" sz="1800" b="1" dirty="0">
                <a:latin typeface="Segoe UI" panose="020B0502040204020203" pitchFamily="34" charset="0"/>
                <a:cs typeface="Segoe UI" panose="020B0502040204020203" pitchFamily="34" charset="0"/>
              </a:rPr>
              <a:t>Basic: </a:t>
            </a:r>
            <a:r>
              <a:rPr lang="en-US" sz="1800" dirty="0">
                <a:latin typeface="Segoe UI" panose="020B0502040204020203" pitchFamily="34" charset="0"/>
                <a:cs typeface="Segoe UI" panose="020B0502040204020203" pitchFamily="34" charset="0"/>
              </a:rPr>
              <a:t>Basic tier load balancer provides basic features and is restricted to some limits for backend pool size it is restricted to only 300 instances, it’s restricted to a single availability set and it only supports multiple frontends for inbound traffic.</a:t>
            </a:r>
          </a:p>
          <a:p>
            <a:r>
              <a:rPr lang="en-US" sz="1800" b="1" dirty="0">
                <a:latin typeface="Segoe UI" panose="020B0502040204020203" pitchFamily="34" charset="0"/>
                <a:cs typeface="Segoe UI" panose="020B0502040204020203" pitchFamily="34" charset="0"/>
              </a:rPr>
              <a:t>Standard: </a:t>
            </a:r>
            <a:r>
              <a:rPr lang="en-US" sz="1800" dirty="0">
                <a:latin typeface="Segoe UI" panose="020B0502040204020203" pitchFamily="34" charset="0"/>
                <a:cs typeface="Segoe UI" panose="020B0502040204020203" pitchFamily="34" charset="0"/>
              </a:rPr>
              <a:t>Standard tier load balancer is generally available and offers higher-scale and new features. It is a paid-for feature using a complex set of consumption-based charges and the Basic tier continues to be free. Also, we can scale out to 1000 instances and can span any virtual machine in a single virtual network, including blends of scale sets, availability sets, and machines.</a:t>
            </a:r>
            <a:endParaRPr lang="en-IN" sz="18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347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01921" y="266700"/>
            <a:ext cx="10871200" cy="990600"/>
          </a:xfrm>
        </p:spPr>
        <p:txBody>
          <a:bodyPr>
            <a:normAutofit/>
          </a:bodyPr>
          <a:lstStyle/>
          <a:p>
            <a:r>
              <a:rPr lang="en-US" sz="2400" dirty="0"/>
              <a:t>Features Of Azure Load Balancer</a:t>
            </a:r>
            <a:endParaRPr lang="en-IN" sz="2400" dirty="0"/>
          </a:p>
        </p:txBody>
      </p:sp>
      <p:pic>
        <p:nvPicPr>
          <p:cNvPr id="1026" name="Picture 2" descr="Azure load balancer">
            <a:extLst>
              <a:ext uri="{FF2B5EF4-FFF2-40B4-BE49-F238E27FC236}">
                <a16:creationId xmlns:a16="http://schemas.microsoft.com/office/drawing/2014/main" id="{9856CDAF-50D3-F1BB-34AD-A5AB64D0AD79}"/>
              </a:ext>
            </a:extLst>
          </p:cNvPr>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057400" y="1600200"/>
            <a:ext cx="6893243"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4391292"/>
      </p:ext>
    </p:extLst>
  </p:cSld>
  <p:clrMapOvr>
    <a:masterClrMapping/>
  </p:clrMapOvr>
</p:sld>
</file>

<file path=ppt/theme/_rels/them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1289</TotalTime>
  <Words>945</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Arial</vt:lpstr>
      <vt:lpstr>Calibri</vt:lpstr>
      <vt:lpstr>Calibri Light</vt:lpstr>
      <vt:lpstr>Segoe UI</vt:lpstr>
      <vt:lpstr>Tw Cen MT</vt:lpstr>
      <vt:lpstr>Wingdings</vt:lpstr>
      <vt:lpstr>Wingdings 2</vt:lpstr>
      <vt:lpstr>Office Theme</vt:lpstr>
      <vt:lpstr>Median</vt:lpstr>
      <vt:lpstr>What is Load Balancing?</vt:lpstr>
      <vt:lpstr>Load Balancing Services in Azure</vt:lpstr>
      <vt:lpstr>Azure Load Balancer</vt:lpstr>
      <vt:lpstr>Why Choose Azure Load Balancer?</vt:lpstr>
      <vt:lpstr>types of load balancer in Azure</vt:lpstr>
      <vt:lpstr>Public Load Balancer</vt:lpstr>
      <vt:lpstr>Internal/ Private Load Balancer</vt:lpstr>
      <vt:lpstr>Pricing Tiers</vt:lpstr>
      <vt:lpstr>Features Of Azure Load Balancer</vt:lpstr>
      <vt:lpstr>Features Of Azure Load Balancer</vt:lpstr>
      <vt:lpstr>Configuration elements of Load Balancer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Azure </dc:title>
  <dc:creator>San San</dc:creator>
  <cp:lastModifiedBy>San San</cp:lastModifiedBy>
  <cp:revision>14</cp:revision>
  <dcterms:created xsi:type="dcterms:W3CDTF">2023-04-13T06:30:36Z</dcterms:created>
  <dcterms:modified xsi:type="dcterms:W3CDTF">2024-06-07T13:18:41Z</dcterms:modified>
</cp:coreProperties>
</file>