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77" r:id="rId4"/>
    <p:sldId id="259" r:id="rId5"/>
    <p:sldId id="260" r:id="rId6"/>
    <p:sldId id="261" r:id="rId7"/>
    <p:sldId id="263" r:id="rId8"/>
    <p:sldId id="278" r:id="rId9"/>
    <p:sldId id="27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709" autoAdjust="0"/>
  </p:normalViewPr>
  <p:slideViewPr>
    <p:cSldViewPr>
      <p:cViewPr varScale="1">
        <p:scale>
          <a:sx n="74" d="100"/>
          <a:sy n="74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Thread is a basic unit of code having separate  execution path with in the program.</a:t>
            </a:r>
          </a:p>
          <a:p>
            <a:r>
              <a:rPr lang="en-IN" sz="1600" dirty="0"/>
              <a:t>A thread is a single sequential flow of control. </a:t>
            </a:r>
            <a:endParaRPr lang="en-US" sz="1600" dirty="0" smtClean="0"/>
          </a:p>
          <a:p>
            <a:pPr>
              <a:lnSpc>
                <a:spcPct val="120000"/>
              </a:lnSpc>
            </a:pPr>
            <a:r>
              <a:rPr lang="en-IN" sz="1600" dirty="0"/>
              <a:t>C# allows us to write a  multithreaded program that can consists of multiple threads.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What this implies is that a program at one point may have many </a:t>
            </a:r>
            <a:r>
              <a:rPr lang="en-IN" sz="1600" dirty="0"/>
              <a:t>flow of execution – each thread running a flow.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Unlike process, the threads in a program share a single address space ( program runs as a single process).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The threads share static and instance variables  of object which it is working with.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But with respect to local variable each thread work with its own copy of local variable in its call stack.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Execution of the thread completely depends on the underlying OS.</a:t>
            </a:r>
            <a:endParaRPr lang="en-IN" sz="1600" dirty="0"/>
          </a:p>
          <a:p>
            <a:pPr>
              <a:buNone/>
            </a:pPr>
            <a:endParaRPr lang="en-US" sz="1600" b="1" dirty="0" smtClean="0">
              <a:solidFill>
                <a:srgbClr val="00B0F0"/>
              </a:solidFill>
            </a:endParaRPr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Training Notes\C#\OOPS\Images\ThreadSt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305799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threads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001000" cy="4407091"/>
          </a:xfrm>
        </p:spPr>
        <p:txBody>
          <a:bodyPr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800" kern="0" dirty="0"/>
              <a:t>There are 3 fundamental steps to work with thread</a:t>
            </a:r>
          </a:p>
          <a:p>
            <a:pPr marL="914400" lvl="1" indent="-4572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+mj-lt"/>
              <a:buAutoNum type="arabicPeriod"/>
            </a:pPr>
            <a:r>
              <a:rPr lang="en-IN" sz="1800" kern="0" dirty="0"/>
              <a:t>Creating an object of type  </a:t>
            </a:r>
            <a:r>
              <a:rPr lang="en-IN" sz="1800" b="1" kern="0" dirty="0" err="1"/>
              <a:t>System.Threading.Thread</a:t>
            </a:r>
            <a:endParaRPr lang="en-IN" sz="1800" b="1" kern="0" dirty="0"/>
          </a:p>
          <a:p>
            <a:pPr marL="914400" lvl="1" indent="-4572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+mj-lt"/>
              <a:buAutoNum type="arabicPeriod"/>
            </a:pPr>
            <a:r>
              <a:rPr lang="en-IN" sz="1800" kern="0" dirty="0"/>
              <a:t>Passing  </a:t>
            </a:r>
            <a:r>
              <a:rPr lang="en-IN" sz="1800" b="1" kern="0" dirty="0" err="1"/>
              <a:t>ThreadStart</a:t>
            </a:r>
            <a:r>
              <a:rPr lang="en-IN" sz="1800" kern="0" dirty="0"/>
              <a:t> delegate to its constructor.</a:t>
            </a:r>
          </a:p>
          <a:p>
            <a:pPr marL="914400" lvl="1" indent="-4572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+mj-lt"/>
              <a:buAutoNum type="arabicPeriod"/>
            </a:pPr>
            <a:r>
              <a:rPr lang="en-US" sz="1800" kern="0" dirty="0"/>
              <a:t>Calling </a:t>
            </a:r>
            <a:r>
              <a:rPr lang="en-US" sz="1800" b="1" kern="0" dirty="0"/>
              <a:t>start</a:t>
            </a:r>
            <a:r>
              <a:rPr lang="en-US" sz="1800" kern="0" dirty="0"/>
              <a:t> on the thread object</a:t>
            </a:r>
          </a:p>
          <a:p>
            <a:pPr marL="514350" lvl="0" indent="-4572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1800" kern="0" dirty="0"/>
              <a:t>The </a:t>
            </a:r>
            <a:r>
              <a:rPr lang="en-US" sz="1800" b="1" kern="0" dirty="0"/>
              <a:t>Thread</a:t>
            </a:r>
            <a:r>
              <a:rPr lang="en-US" sz="1800" kern="0" dirty="0"/>
              <a:t> class is sealed.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1800" kern="0" dirty="0"/>
              <a:t>Calling </a:t>
            </a:r>
            <a:r>
              <a:rPr lang="en-US" sz="1800" b="1" kern="0" dirty="0"/>
              <a:t>start</a:t>
            </a:r>
            <a:r>
              <a:rPr lang="en-US" sz="1800" kern="0" dirty="0"/>
              <a:t> on the thread causes a thread to execute asynchronously the method assigned to the delegate.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1800" kern="0" dirty="0"/>
              <a:t>When the thread finishes executing it dies. </a:t>
            </a:r>
            <a:endParaRPr lang="en-IN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Thread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001000" cy="4407091"/>
          </a:xfrm>
        </p:spPr>
        <p:txBody>
          <a:bodyPr>
            <a:noAutofit/>
          </a:bodyPr>
          <a:lstStyle/>
          <a:p>
            <a:r>
              <a:rPr lang="en-US" sz="1800" dirty="0"/>
              <a:t>Declaration:</a:t>
            </a:r>
          </a:p>
          <a:p>
            <a:pPr lvl="1"/>
            <a:r>
              <a:rPr lang="en-US" sz="1800" dirty="0"/>
              <a:t>Thread t=new Thread(task1)</a:t>
            </a:r>
          </a:p>
          <a:p>
            <a:pPr lvl="1"/>
            <a:r>
              <a:rPr lang="en-US" sz="1800" dirty="0"/>
              <a:t>Thread t1=new Thread(task2)</a:t>
            </a:r>
          </a:p>
          <a:p>
            <a:pPr lvl="0">
              <a:buClr>
                <a:srgbClr val="0BD0D9"/>
              </a:buClr>
            </a:pPr>
            <a:r>
              <a:rPr lang="en-US" sz="1800" dirty="0"/>
              <a:t>Note: Thread class is sealed so it cannot be inherited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public</a:t>
            </a:r>
            <a:r>
              <a:rPr lang="en-US" sz="1800" b="1" dirty="0" smtClean="0"/>
              <a:t> Thread(</a:t>
            </a:r>
            <a:r>
              <a:rPr lang="en-US" sz="1800" b="1" dirty="0" err="1" smtClean="0"/>
              <a:t>ThreadStart</a:t>
            </a:r>
            <a:r>
              <a:rPr lang="en-US" sz="1800" b="1" dirty="0" smtClean="0"/>
              <a:t> start);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/>
              <a:t>The signature of the delegate is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b="1" kern="0" dirty="0"/>
              <a:t>public delegate void </a:t>
            </a:r>
            <a:r>
              <a:rPr lang="en-IN" sz="2000" b="1" kern="0" dirty="0" err="1"/>
              <a:t>ThreadStart</a:t>
            </a:r>
            <a:r>
              <a:rPr lang="en-IN" sz="2000" b="1" kern="0" dirty="0"/>
              <a:t>()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/>
              <a:t>Any method that is passed to this delegate must match its signature.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/>
              <a:t>That means method must return void and it takes no parameters.</a:t>
            </a:r>
          </a:p>
          <a:p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Methods and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Thread Class come up with various methods and properties to control the execution of threads.</a:t>
            </a:r>
          </a:p>
          <a:p>
            <a:pPr lvl="1"/>
            <a:r>
              <a:rPr lang="en-US" sz="1800" b="1" dirty="0" smtClean="0"/>
              <a:t>Start()-</a:t>
            </a:r>
            <a:r>
              <a:rPr lang="en-US" sz="1800" dirty="0" smtClean="0"/>
              <a:t>it will start thread execution. </a:t>
            </a:r>
          </a:p>
          <a:p>
            <a:pPr lvl="1"/>
            <a:r>
              <a:rPr lang="en-US" sz="1800" b="1" dirty="0" smtClean="0"/>
              <a:t>Start(object obj): </a:t>
            </a:r>
            <a:r>
              <a:rPr lang="en-US" sz="1800" dirty="0" smtClean="0"/>
              <a:t>This is Required when we pass a argument to thread</a:t>
            </a:r>
          </a:p>
          <a:p>
            <a:pPr lvl="1"/>
            <a:r>
              <a:rPr lang="en-US" sz="1800" dirty="0" smtClean="0"/>
              <a:t>Sleep(</a:t>
            </a:r>
            <a:r>
              <a:rPr lang="en-US" sz="1800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dirty="0" smtClean="0"/>
              <a:t>millisecondsTimeout) </a:t>
            </a:r>
            <a:r>
              <a:rPr lang="en-US" sz="1800" b="1" dirty="0" smtClean="0"/>
              <a:t>:</a:t>
            </a:r>
            <a:r>
              <a:rPr lang="en-US" sz="1800" dirty="0" smtClean="0"/>
              <a:t>it will stop thread execution for specified mille secs</a:t>
            </a:r>
          </a:p>
          <a:p>
            <a:pPr lvl="1"/>
            <a:r>
              <a:rPr lang="en-US" sz="1800" dirty="0" smtClean="0"/>
              <a:t>Sleep(</a:t>
            </a:r>
            <a:r>
              <a:rPr lang="en-US" sz="1800" dirty="0" err="1" smtClean="0"/>
              <a:t>TimeSpan</a:t>
            </a:r>
            <a:r>
              <a:rPr lang="en-US" sz="1800" b="1" dirty="0" smtClean="0"/>
              <a:t> </a:t>
            </a:r>
            <a:r>
              <a:rPr lang="en-US" sz="1800" dirty="0" smtClean="0"/>
              <a:t>timeout): Timespan can allow timeout in the form of min-hours secs etc.</a:t>
            </a:r>
          </a:p>
          <a:p>
            <a:pPr lvl="1"/>
            <a:r>
              <a:rPr lang="en-US" sz="1800" dirty="0" smtClean="0"/>
              <a:t>Suspend()-it will suspend thread execution[if the thread is already suspended, has no effect.]</a:t>
            </a:r>
          </a:p>
          <a:p>
            <a:pPr lvl="1"/>
            <a:r>
              <a:rPr lang="en-US" sz="1800" dirty="0" smtClean="0"/>
              <a:t>Resume()-it will start thread execution, that has been suspended[i.e. it starts the suspended threads]</a:t>
            </a:r>
          </a:p>
          <a:p>
            <a:pPr lvl="1"/>
            <a:r>
              <a:rPr lang="en-US" sz="1800" dirty="0" smtClean="0"/>
              <a:t>Abort()-it will terminates thread execution, once thread is aborted it will not be started[compile will rise the Thread exception]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Methods and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Property: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CurrentThread:Gets the current running thread object.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IsAlive:Gets execution status of current thread. It Return true when the thread is running else returns false.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Name: Gets or sets the name of the thread.</a:t>
            </a:r>
          </a:p>
          <a:p>
            <a:pPr lvl="1">
              <a:buNone/>
            </a:pPr>
            <a:r>
              <a:rPr lang="en-US" sz="2400" dirty="0" smtClean="0">
                <a:cs typeface="Arial" pitchFamily="34" charset="0"/>
              </a:rPr>
              <a:t>			</a:t>
            </a:r>
          </a:p>
          <a:p>
            <a:pPr lvl="1">
              <a:buNone/>
            </a:pPr>
            <a:r>
              <a:rPr lang="en-US" sz="2400" dirty="0" smtClean="0">
                <a:cs typeface="Arial" pitchFamily="34" charset="0"/>
              </a:rPr>
              <a:t>	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Methods and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00B0F0"/>
                </a:solidFill>
              </a:rPr>
              <a:t>ThreadState:</a:t>
            </a:r>
            <a:r>
              <a:rPr lang="en-US" dirty="0" smtClean="0"/>
              <a:t>Gets a state of the current thread.</a:t>
            </a:r>
          </a:p>
          <a:p>
            <a:pPr lvl="1">
              <a:buNone/>
            </a:pPr>
            <a:r>
              <a:rPr lang="en-US" dirty="0" smtClean="0"/>
              <a:t>		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57400"/>
          <a:ext cx="80772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Unstarted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is Created within the common language run time but not Started still.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a Thread calls Start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WaitSleepJoin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a Thread calls its wait or Sleep or Join method.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Suspended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Responds to a Suspend method call.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Stopped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Thread is Stopped, either normally or Aborted.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information to the thread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/>
              <a:t>The </a:t>
            </a:r>
            <a:r>
              <a:rPr lang="en-IN" sz="2000" b="1" kern="0" dirty="0" err="1"/>
              <a:t>ThreadStart</a:t>
            </a:r>
            <a:r>
              <a:rPr lang="en-IN" sz="2000" kern="0" dirty="0"/>
              <a:t> </a:t>
            </a:r>
            <a:r>
              <a:rPr lang="en-US" sz="2000" kern="0" dirty="0"/>
              <a:t>delegate does not allow us to  pass any values to the method.</a:t>
            </a:r>
          </a:p>
          <a:p>
            <a:pPr marL="3429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/>
              <a:t>We can of course use the instance variables of the class in which the delegate method is defined.</a:t>
            </a:r>
            <a:endParaRPr lang="en-US" sz="2800" kern="0" dirty="0"/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/>
              <a:t>But in case we need to explicitly pass some data then this can be done using another delegate called </a:t>
            </a:r>
            <a:r>
              <a:rPr lang="en-IN" sz="2000" b="1" kern="0" dirty="0" err="1"/>
              <a:t>ParameterizedThreadStart</a:t>
            </a:r>
            <a:endParaRPr lang="en-IN" sz="2000" b="1" kern="0" dirty="0"/>
          </a:p>
          <a:p>
            <a:pPr marL="1047750" lvl="1" indent="-5334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b="1" kern="0" dirty="0"/>
              <a:t>public delegate void </a:t>
            </a:r>
            <a:r>
              <a:rPr lang="en-US" sz="2000" b="1" kern="0" dirty="0" err="1"/>
              <a:t>ParameterizedThreadStart</a:t>
            </a:r>
            <a:r>
              <a:rPr lang="en-US" sz="2000" b="1" kern="0" dirty="0"/>
              <a:t>(Object </a:t>
            </a:r>
            <a:r>
              <a:rPr lang="en-US" sz="2000" b="1" kern="0" dirty="0" err="1"/>
              <a:t>obj</a:t>
            </a:r>
            <a:r>
              <a:rPr lang="en-US" sz="2000" b="1" kern="0" dirty="0"/>
              <a:t> )</a:t>
            </a:r>
          </a:p>
          <a:p>
            <a:pPr marL="647700" lvl="0" indent="-5334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/>
              <a:t>This delegate can be passed to the </a:t>
            </a:r>
            <a:r>
              <a:rPr lang="en-US" sz="2000" b="1" kern="0" dirty="0"/>
              <a:t>Thread</a:t>
            </a:r>
            <a:r>
              <a:rPr lang="en-US" sz="2000" kern="0" dirty="0"/>
              <a:t> constructor.</a:t>
            </a:r>
          </a:p>
          <a:p>
            <a:pPr marL="647700" lvl="0" indent="-5334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/>
              <a:t>The object can be passed using the method </a:t>
            </a:r>
          </a:p>
          <a:p>
            <a:pPr marL="114300" lvl="0" indent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kern="0" dirty="0"/>
              <a:t>	 </a:t>
            </a:r>
            <a:r>
              <a:rPr lang="en-US" sz="2000" b="1" kern="0" dirty="0"/>
              <a:t>void Start(Object </a:t>
            </a:r>
            <a:r>
              <a:rPr lang="en-US" sz="2000" b="1" kern="0" dirty="0" err="1"/>
              <a:t>param</a:t>
            </a:r>
            <a:r>
              <a:rPr lang="en-US" sz="2000" b="1" kern="0" dirty="0"/>
              <a:t>)</a:t>
            </a:r>
            <a:endParaRPr lang="en-I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IN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635000" lvl="0" indent="-57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600" kern="0" dirty="0"/>
              <a:t>Join() makes the calling thread wait until the given thread terminates.</a:t>
            </a:r>
          </a:p>
          <a:p>
            <a:pPr marL="635000" lvl="0" indent="-57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600" kern="0" dirty="0"/>
              <a:t>If </a:t>
            </a:r>
            <a:r>
              <a:rPr lang="en-IN" sz="1600" b="1" kern="0" dirty="0"/>
              <a:t>time</a:t>
            </a:r>
            <a:r>
              <a:rPr lang="en-IN" sz="1600" kern="0" dirty="0"/>
              <a:t> is specified, thread waits until the given</a:t>
            </a:r>
            <a:r>
              <a:rPr lang="en-US" sz="1600" kern="0" dirty="0"/>
              <a:t> thread terminates or the specified </a:t>
            </a:r>
            <a:r>
              <a:rPr lang="en-US" sz="1600" b="1" kern="0" dirty="0"/>
              <a:t>time</a:t>
            </a:r>
            <a:r>
              <a:rPr lang="en-US" sz="1600" kern="0" dirty="0"/>
              <a:t> elapses</a:t>
            </a:r>
            <a:endParaRPr lang="en-IN" sz="1600" kern="0" dirty="0"/>
          </a:p>
          <a:p>
            <a:pPr marL="1492250" lvl="2" indent="-57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600" b="1" kern="0" dirty="0"/>
              <a:t>public void Join();  </a:t>
            </a:r>
          </a:p>
          <a:p>
            <a:pPr marL="1492250" lvl="2" indent="-57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600" b="1" kern="0" dirty="0"/>
              <a:t>public bool Join(</a:t>
            </a:r>
            <a:r>
              <a:rPr lang="en-IN" sz="1600" b="1" kern="0" dirty="0" err="1"/>
              <a:t>int</a:t>
            </a:r>
            <a:r>
              <a:rPr lang="en-IN" sz="1600" b="1" kern="0" dirty="0"/>
              <a:t> time);</a:t>
            </a:r>
          </a:p>
          <a:p>
            <a:pPr marL="1492250" lvl="2" indent="-5778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1600" b="1" kern="0" dirty="0"/>
              <a:t>public bool Join(</a:t>
            </a:r>
            <a:r>
              <a:rPr lang="en-IN" sz="1600" b="1" kern="0" dirty="0" err="1"/>
              <a:t>TimeSpan</a:t>
            </a:r>
            <a:r>
              <a:rPr lang="en-IN" sz="1600" b="1" kern="0" dirty="0"/>
              <a:t> time);</a:t>
            </a:r>
            <a:endParaRPr lang="en-IN" sz="1600" b="1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/>
              <a:t>using System;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using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System.Threading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JoinClass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public static void Main()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 Thread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paramThread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= new Thread(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PassParam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paramThread.Start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("Test");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6600"/>
                </a:solidFill>
                <a:latin typeface="Courier New" pitchFamily="49" charset="0"/>
              </a:rPr>
              <a:t>	</a:t>
            </a:r>
            <a:r>
              <a:rPr lang="en-IN" sz="1600" b="1" dirty="0" err="1">
                <a:solidFill>
                  <a:srgbClr val="006600"/>
                </a:solidFill>
                <a:latin typeface="Courier New" pitchFamily="49" charset="0"/>
              </a:rPr>
              <a:t>paramThread.Join</a:t>
            </a:r>
            <a:r>
              <a:rPr lang="en-IN" sz="1600" b="1" dirty="0">
                <a:solidFill>
                  <a:srgbClr val="0066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 	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("end of main");   }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 private static void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PassParam</a:t>
            </a:r>
            <a:r>
              <a:rPr lang="en-IN" sz="16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(object o)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IN" sz="1600" b="1" dirty="0" err="1">
                <a:solidFill>
                  <a:srgbClr val="000000"/>
                </a:solidFill>
                <a:latin typeface="Courier New" pitchFamily="49" charset="0"/>
              </a:rPr>
              <a:t>Param</a:t>
            </a:r>
            <a:r>
              <a:rPr lang="en-IN" sz="1600" b="1" dirty="0">
                <a:solidFill>
                  <a:srgbClr val="000000"/>
                </a:solidFill>
                <a:latin typeface="Courier New" pitchFamily="49" charset="0"/>
              </a:rPr>
              <a:t> : {0}", o); }}</a:t>
            </a:r>
          </a:p>
          <a:p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29200"/>
            <a:ext cx="277150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2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77850" lvl="0" indent="-5778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>
                <a:latin typeface="Arial"/>
              </a:rPr>
              <a:t>The execution of the thread depends on its priority</a:t>
            </a:r>
          </a:p>
          <a:p>
            <a:pPr marL="577850" lvl="0" indent="-5778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>
                <a:latin typeface="Arial"/>
              </a:rPr>
              <a:t>The Priority of the thread can be changed by using the </a:t>
            </a:r>
            <a:r>
              <a:rPr lang="en-IN" sz="2000" b="1" kern="0" dirty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en-IN" sz="20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kern="0" dirty="0">
                <a:latin typeface="Arial"/>
              </a:rPr>
              <a:t>property</a:t>
            </a:r>
            <a:r>
              <a:rPr lang="en-IN" sz="2000" kern="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577850" lvl="0" indent="-5778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ThreadPriority</a:t>
            </a:r>
            <a:r>
              <a:rPr lang="en-US" sz="2000" kern="0" dirty="0">
                <a:latin typeface="Arial"/>
              </a:rPr>
              <a:t> enumeration defines values for </a:t>
            </a:r>
            <a:r>
              <a:rPr lang="en-IN" sz="2000" b="1" kern="0" dirty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en-IN" sz="20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kern="0" dirty="0">
                <a:latin typeface="Arial"/>
              </a:rPr>
              <a:t>property</a:t>
            </a:r>
            <a:r>
              <a:rPr lang="en-IN" sz="2000" kern="0" dirty="0">
                <a:latin typeface="Courier New" pitchFamily="49" charset="0"/>
                <a:cs typeface="Courier New" pitchFamily="49" charset="0"/>
              </a:rPr>
              <a:t>.</a:t>
            </a:r>
            <a:endParaRPr lang="en-US" sz="2000" kern="0" dirty="0">
              <a:latin typeface="Arial"/>
            </a:endParaRPr>
          </a:p>
          <a:p>
            <a:pPr marL="577850" lvl="0" indent="-5778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latin typeface="Arial"/>
              </a:rPr>
              <a:t>Values can be</a:t>
            </a:r>
            <a:r>
              <a:rPr lang="en-US" sz="2000" b="1" kern="0" dirty="0">
                <a:latin typeface="Courier New" pitchFamily="49" charset="0"/>
              </a:rPr>
              <a:t> </a:t>
            </a:r>
            <a:r>
              <a:rPr lang="en-IN" sz="2000" b="1" kern="0" dirty="0" err="1">
                <a:latin typeface="Courier New" pitchFamily="49" charset="0"/>
                <a:cs typeface="Courier New" pitchFamily="49" charset="0"/>
              </a:rPr>
              <a:t>AboveNormal</a:t>
            </a:r>
            <a:r>
              <a:rPr lang="en-IN" sz="20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000" b="1" kern="0" dirty="0" err="1">
                <a:latin typeface="Courier New" pitchFamily="49" charset="0"/>
                <a:cs typeface="Courier New" pitchFamily="49" charset="0"/>
              </a:rPr>
              <a:t>BelowNormal</a:t>
            </a:r>
            <a:r>
              <a:rPr lang="en-IN" sz="2000" b="1" kern="0" dirty="0">
                <a:latin typeface="Courier New" pitchFamily="49" charset="0"/>
                <a:cs typeface="Courier New" pitchFamily="49" charset="0"/>
              </a:rPr>
              <a:t>, Highest, Lowest, Normal </a:t>
            </a:r>
          </a:p>
          <a:p>
            <a:pPr marL="577850" lvl="0" indent="-5778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>
                <a:latin typeface="Arial"/>
              </a:rPr>
              <a:t>By default, all the thread are created with a </a:t>
            </a:r>
            <a:r>
              <a:rPr lang="en-IN" sz="2000" b="1" kern="0" dirty="0">
                <a:latin typeface="Courier New" pitchFamily="49" charset="0"/>
                <a:cs typeface="Courier New" pitchFamily="49" charset="0"/>
              </a:rPr>
              <a:t>Normal </a:t>
            </a:r>
            <a:r>
              <a:rPr lang="en-IN" sz="2000" kern="0" dirty="0">
                <a:latin typeface="Arial"/>
              </a:rPr>
              <a:t>priority.</a:t>
            </a:r>
            <a:endParaRPr lang="en-IN" sz="2000" b="1" kern="0" dirty="0"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latin typeface="Arial"/>
              </a:rPr>
              <a:t>Please note that the underlying OS are not required to honor the priority of a thread.  </a:t>
            </a:r>
          </a:p>
          <a:p>
            <a:pPr marL="342900" lvl="0" indent="-3429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latin typeface="Arial"/>
              </a:rPr>
              <a:t>The method throws a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ThreadStateException</a:t>
            </a:r>
            <a:r>
              <a:rPr lang="en-US" sz="2000" kern="0" dirty="0">
                <a:latin typeface="Arial"/>
              </a:rPr>
              <a:t> if the thread has reached a final state, such as Aborted.  </a:t>
            </a:r>
          </a:p>
          <a:p>
            <a:pPr marL="342900" lvl="0" indent="-3429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latin typeface="Arial"/>
              </a:rPr>
              <a:t>The method throws a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ArgumentException</a:t>
            </a:r>
            <a:r>
              <a:rPr lang="en-US" sz="2000" kern="0" dirty="0">
                <a:latin typeface="Arial"/>
              </a:rPr>
              <a:t>  if the value specified for a is not a valid </a:t>
            </a: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ThreadPriority</a:t>
            </a:r>
            <a:r>
              <a:rPr lang="en-US" sz="2000" kern="0" dirty="0">
                <a:latin typeface="Arial"/>
              </a:rPr>
              <a:t> value.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48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2641</TotalTime>
  <Words>656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What is a Thread?</vt:lpstr>
      <vt:lpstr>Working with threads</vt:lpstr>
      <vt:lpstr>About Thread class</vt:lpstr>
      <vt:lpstr>Thread Methods and Properties</vt:lpstr>
      <vt:lpstr>Thread Methods and Properties</vt:lpstr>
      <vt:lpstr>Thread Methods and Properties</vt:lpstr>
      <vt:lpstr>Passing information to the thread methods </vt:lpstr>
      <vt:lpstr>Join()</vt:lpstr>
      <vt:lpstr>Priority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/>
  <cp:lastModifiedBy>SANTHOSH</cp:lastModifiedBy>
  <cp:revision>193</cp:revision>
  <dcterms:created xsi:type="dcterms:W3CDTF">2006-08-16T00:00:00Z</dcterms:created>
  <dcterms:modified xsi:type="dcterms:W3CDTF">2017-07-06T13:46:07Z</dcterms:modified>
</cp:coreProperties>
</file>