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70" r:id="rId14"/>
    <p:sldId id="271"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644" y="-27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7/6/2017</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7/6/2017</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7/6/2017</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7/6/2017</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7/6/2017</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7/6/2017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7/6/2017</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7/6/2017</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New Features of .NET </a:t>
            </a:r>
            <a:r>
              <a:rPr lang="en-US" dirty="0" smtClean="0"/>
              <a:t>3.5</a:t>
            </a:r>
            <a:endParaRPr lang="en-US" dirty="0"/>
          </a:p>
        </p:txBody>
      </p:sp>
      <p:sp>
        <p:nvSpPr>
          <p:cNvPr id="5" name="Content Placeholder 4"/>
          <p:cNvSpPr>
            <a:spLocks noGrp="1"/>
          </p:cNvSpPr>
          <p:nvPr>
            <p:ph sz="quarter" idx="1"/>
          </p:nvPr>
        </p:nvSpPr>
        <p:spPr/>
        <p:txBody>
          <a:bodyPr>
            <a:normAutofit/>
          </a:bodyPr>
          <a:lstStyle/>
          <a:p>
            <a:r>
              <a:rPr lang="en-US" dirty="0" smtClean="0"/>
              <a:t>Implicitly typed local variables</a:t>
            </a:r>
          </a:p>
          <a:p>
            <a:r>
              <a:rPr lang="en-US" dirty="0" smtClean="0"/>
              <a:t>Auto Implemented properties</a:t>
            </a:r>
          </a:p>
          <a:p>
            <a:r>
              <a:rPr lang="en-US" dirty="0" smtClean="0"/>
              <a:t>Object Initializer</a:t>
            </a:r>
          </a:p>
          <a:p>
            <a:r>
              <a:rPr lang="en-US" dirty="0" smtClean="0"/>
              <a:t>Collection Initializer</a:t>
            </a:r>
          </a:p>
          <a:p>
            <a:r>
              <a:rPr lang="en-US" dirty="0" smtClean="0"/>
              <a:t>Anonymous </a:t>
            </a:r>
            <a:r>
              <a:rPr lang="en-US" dirty="0" smtClean="0"/>
              <a:t>Objects</a:t>
            </a:r>
            <a:endParaRPr lang="en-US" dirty="0" smtClean="0"/>
          </a:p>
          <a:p>
            <a:r>
              <a:rPr lang="en-US" dirty="0" smtClean="0"/>
              <a:t>Extension </a:t>
            </a:r>
            <a:r>
              <a:rPr lang="en-US" dirty="0" smtClean="0"/>
              <a:t>Methods</a:t>
            </a:r>
          </a:p>
          <a:p>
            <a:r>
              <a:rPr lang="en-US" dirty="0" smtClean="0"/>
              <a:t>Lambda Expressions</a:t>
            </a:r>
            <a:endParaRPr lang="en-US" dirty="0" smtClean="0"/>
          </a:p>
          <a:p>
            <a:r>
              <a:rPr lang="en-US" dirty="0" smtClean="0"/>
              <a:t>LINQ[Language Integrated Query]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Extension Methods</a:t>
            </a:r>
            <a:endParaRPr lang="en-US" dirty="0"/>
          </a:p>
        </p:txBody>
      </p:sp>
      <p:sp>
        <p:nvSpPr>
          <p:cNvPr id="5" name="Content Placeholder 4"/>
          <p:cNvSpPr>
            <a:spLocks noGrp="1"/>
          </p:cNvSpPr>
          <p:nvPr>
            <p:ph idx="1"/>
          </p:nvPr>
        </p:nvSpPr>
        <p:spPr/>
        <p:txBody>
          <a:bodyPr/>
          <a:lstStyle/>
          <a:p>
            <a:r>
              <a:rPr lang="en-US" dirty="0" smtClean="0"/>
              <a:t>Extension methods calls only variables.</a:t>
            </a:r>
          </a:p>
          <a:p>
            <a:pPr>
              <a:buNone/>
            </a:pPr>
            <a:r>
              <a:rPr lang="en-US" i="1" dirty="0" smtClean="0"/>
              <a:t>Note</a:t>
            </a:r>
            <a:r>
              <a:rPr lang="en-US" dirty="0" smtClean="0"/>
              <a:t>:</a:t>
            </a:r>
          </a:p>
          <a:p>
            <a:r>
              <a:rPr lang="en-US" dirty="0" smtClean="0"/>
              <a:t>extension methods cannot be </a:t>
            </a:r>
            <a:r>
              <a:rPr lang="en-US" smtClean="0"/>
              <a:t>applied to properties,events</a:t>
            </a:r>
            <a:r>
              <a:rPr lang="en-US" dirty="0" smtClean="0"/>
              <a:t> etc.</a:t>
            </a:r>
          </a:p>
          <a:p>
            <a:r>
              <a:rPr lang="en-US" dirty="0" smtClean="0"/>
              <a:t>Extension methods can not be used to override existing methods.</a:t>
            </a:r>
            <a:endParaRPr lang="en-US" dirty="0"/>
          </a:p>
        </p:txBody>
      </p:sp>
    </p:spTree>
    <p:extLst>
      <p:ext uri="{BB962C8B-B14F-4D97-AF65-F5344CB8AC3E}">
        <p14:creationId xmlns:p14="http://schemas.microsoft.com/office/powerpoint/2010/main" val="1816623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Lambda Expressions</a:t>
            </a:r>
            <a:endParaRPr lang="en-US" dirty="0"/>
          </a:p>
        </p:txBody>
      </p:sp>
      <p:sp>
        <p:nvSpPr>
          <p:cNvPr id="5" name="Content Placeholder 4"/>
          <p:cNvSpPr>
            <a:spLocks noGrp="1"/>
          </p:cNvSpPr>
          <p:nvPr>
            <p:ph sz="quarter" idx="1"/>
          </p:nvPr>
        </p:nvSpPr>
        <p:spPr/>
        <p:txBody>
          <a:bodyPr>
            <a:normAutofit/>
          </a:bodyPr>
          <a:lstStyle/>
          <a:p>
            <a:r>
              <a:rPr lang="en-US" sz="2400" dirty="0" smtClean="0">
                <a:solidFill>
                  <a:schemeClr val="tx1">
                    <a:lumMod val="65000"/>
                    <a:lumOff val="35000"/>
                  </a:schemeClr>
                </a:solidFill>
              </a:rPr>
              <a:t>A lambda expression is an anonymous function that can be use to create delegates or expression tree types.</a:t>
            </a:r>
          </a:p>
          <a:p>
            <a:r>
              <a:rPr lang="en-US" sz="2400" dirty="0" smtClean="0">
                <a:solidFill>
                  <a:schemeClr val="tx1">
                    <a:lumMod val="65000"/>
                    <a:lumOff val="35000"/>
                  </a:schemeClr>
                </a:solidFill>
              </a:rPr>
              <a:t>It's just a method without a declaration</a:t>
            </a:r>
          </a:p>
          <a:p>
            <a:r>
              <a:rPr lang="en-US" sz="2400" dirty="0" smtClean="0">
                <a:solidFill>
                  <a:schemeClr val="tx1">
                    <a:lumMod val="65000"/>
                    <a:lumOff val="35000"/>
                  </a:schemeClr>
                </a:solidFill>
              </a:rPr>
              <a:t>Using lambda expressions, we can write local functions that can be passed as arguments of methods.</a:t>
            </a:r>
          </a:p>
          <a:p>
            <a:r>
              <a:rPr lang="en-US" sz="2400" dirty="0" smtClean="0">
                <a:solidFill>
                  <a:schemeClr val="tx1">
                    <a:lumMod val="65000"/>
                    <a:lumOff val="35000"/>
                  </a:schemeClr>
                </a:solidFill>
              </a:rPr>
              <a:t>Lambda expressions are particularly helpful for writing LINQ query expressions.</a:t>
            </a:r>
          </a:p>
          <a:p>
            <a:r>
              <a:rPr lang="en-US" sz="2400" dirty="0" smtClean="0">
                <a:solidFill>
                  <a:schemeClr val="tx1">
                    <a:lumMod val="65000"/>
                    <a:lumOff val="35000"/>
                  </a:schemeClr>
                </a:solidFill>
              </a:rPr>
              <a:t>To create a lambda expression use the lambda operator =&gt;</a:t>
            </a:r>
            <a:endParaRPr lang="en-US" sz="2400" dirty="0">
              <a:solidFill>
                <a:schemeClr val="tx1">
                  <a:lumMod val="65000"/>
                  <a:lumOff val="35000"/>
                </a:schemeClr>
              </a:solidFill>
            </a:endParaRPr>
          </a:p>
        </p:txBody>
      </p:sp>
    </p:spTree>
    <p:extLst>
      <p:ext uri="{BB962C8B-B14F-4D97-AF65-F5344CB8AC3E}">
        <p14:creationId xmlns:p14="http://schemas.microsoft.com/office/powerpoint/2010/main" val="2182591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Lambda Expressions</a:t>
            </a:r>
            <a:endParaRPr lang="en-US" dirty="0"/>
          </a:p>
        </p:txBody>
      </p:sp>
      <p:sp>
        <p:nvSpPr>
          <p:cNvPr id="5" name="Content Placeholder 4"/>
          <p:cNvSpPr>
            <a:spLocks noGrp="1"/>
          </p:cNvSpPr>
          <p:nvPr>
            <p:ph sz="quarter" idx="1"/>
          </p:nvPr>
        </p:nvSpPr>
        <p:spPr/>
        <p:txBody>
          <a:bodyPr>
            <a:normAutofit/>
          </a:bodyPr>
          <a:lstStyle/>
          <a:p>
            <a:r>
              <a:rPr lang="en-US" sz="2400" dirty="0" smtClean="0">
                <a:solidFill>
                  <a:schemeClr val="tx1">
                    <a:lumMod val="65000"/>
                    <a:lumOff val="35000"/>
                  </a:schemeClr>
                </a:solidFill>
              </a:rPr>
              <a:t>In General  Lambda expressions  specify input parameters (if any) on the left side of the lambda operator =&gt;  and expression or statements  block on the other side.</a:t>
            </a:r>
          </a:p>
          <a:p>
            <a:r>
              <a:rPr lang="en-US" sz="2400" dirty="0" smtClean="0"/>
              <a:t>Ex: x =&gt; x * x </a:t>
            </a:r>
          </a:p>
          <a:p>
            <a:r>
              <a:rPr lang="en-US" sz="2400" dirty="0" smtClean="0">
                <a:solidFill>
                  <a:schemeClr val="tx1">
                    <a:lumMod val="65000"/>
                    <a:lumOff val="35000"/>
                  </a:schemeClr>
                </a:solidFill>
              </a:rPr>
              <a:t>Above lambda expression specifies a parameter that’s named x and returns the value of x squared. we can assign this expression to a delegate type.</a:t>
            </a:r>
            <a:endParaRPr lang="en-US" sz="2400" dirty="0">
              <a:solidFill>
                <a:schemeClr val="tx1">
                  <a:lumMod val="65000"/>
                  <a:lumOff val="35000"/>
                </a:schemeClr>
              </a:solidFill>
            </a:endParaRPr>
          </a:p>
        </p:txBody>
      </p:sp>
    </p:spTree>
    <p:extLst>
      <p:ext uri="{BB962C8B-B14F-4D97-AF65-F5344CB8AC3E}">
        <p14:creationId xmlns:p14="http://schemas.microsoft.com/office/powerpoint/2010/main" val="1960731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expression example </a:t>
            </a:r>
            <a:endParaRPr lang="en-US" dirty="0"/>
          </a:p>
        </p:txBody>
      </p:sp>
      <p:sp>
        <p:nvSpPr>
          <p:cNvPr id="3" name="Content Placeholder 2"/>
          <p:cNvSpPr>
            <a:spLocks noGrp="1"/>
          </p:cNvSpPr>
          <p:nvPr>
            <p:ph sz="quarter" idx="1"/>
          </p:nvPr>
        </p:nvSpPr>
        <p:spPr/>
        <p:txBody>
          <a:bodyPr>
            <a:normAutofit fontScale="85000" lnSpcReduction="20000"/>
          </a:bodyPr>
          <a:lstStyle/>
          <a:p>
            <a:r>
              <a:rPr lang="en-US" sz="2400" b="1" dirty="0" smtClean="0">
                <a:solidFill>
                  <a:srgbClr val="5F5F5F"/>
                </a:solidFill>
                <a:latin typeface="Courier New" pitchFamily="49" charset="0"/>
                <a:cs typeface="Courier New" pitchFamily="49" charset="0"/>
              </a:rPr>
              <a:t>using System;</a:t>
            </a:r>
          </a:p>
          <a:p>
            <a:r>
              <a:rPr lang="en-US" sz="2400" b="1" dirty="0" smtClean="0">
                <a:solidFill>
                  <a:srgbClr val="5F5F5F"/>
                </a:solidFill>
                <a:latin typeface="Courier New" pitchFamily="49" charset="0"/>
                <a:cs typeface="Courier New" pitchFamily="49" charset="0"/>
              </a:rPr>
              <a:t>class X</a:t>
            </a:r>
          </a:p>
          <a:p>
            <a:r>
              <a:rPr lang="en-US" sz="2400" b="1" dirty="0" smtClean="0">
                <a:solidFill>
                  <a:srgbClr val="5F5F5F"/>
                </a:solidFill>
                <a:latin typeface="Courier New" pitchFamily="49" charset="0"/>
                <a:cs typeface="Courier New" pitchFamily="49" charset="0"/>
              </a:rPr>
              <a:t>{</a:t>
            </a:r>
          </a:p>
          <a:p>
            <a:r>
              <a:rPr lang="en-US" sz="2400" b="1" dirty="0" smtClean="0">
                <a:solidFill>
                  <a:srgbClr val="5F5F5F"/>
                </a:solidFill>
                <a:latin typeface="Courier New" pitchFamily="49" charset="0"/>
                <a:cs typeface="Courier New" pitchFamily="49" charset="0"/>
              </a:rPr>
              <a:t>    delegate </a:t>
            </a:r>
            <a:r>
              <a:rPr lang="en-US" sz="2400" b="1" dirty="0" err="1" smtClean="0">
                <a:solidFill>
                  <a:srgbClr val="5F5F5F"/>
                </a:solidFill>
                <a:latin typeface="Courier New" pitchFamily="49" charset="0"/>
                <a:cs typeface="Courier New" pitchFamily="49" charset="0"/>
              </a:rPr>
              <a:t>int</a:t>
            </a:r>
            <a:r>
              <a:rPr lang="en-US" sz="2400" b="1" dirty="0" smtClean="0">
                <a:solidFill>
                  <a:srgbClr val="5F5F5F"/>
                </a:solidFill>
                <a:latin typeface="Courier New" pitchFamily="49" charset="0"/>
                <a:cs typeface="Courier New" pitchFamily="49" charset="0"/>
              </a:rPr>
              <a:t> cube(</a:t>
            </a:r>
            <a:r>
              <a:rPr lang="en-US" sz="2400" b="1" dirty="0" err="1" smtClean="0">
                <a:solidFill>
                  <a:srgbClr val="5F5F5F"/>
                </a:solidFill>
                <a:latin typeface="Courier New" pitchFamily="49" charset="0"/>
                <a:cs typeface="Courier New" pitchFamily="49" charset="0"/>
              </a:rPr>
              <a:t>int</a:t>
            </a:r>
            <a:r>
              <a:rPr lang="en-US" sz="2400" b="1" dirty="0" smtClean="0">
                <a:solidFill>
                  <a:srgbClr val="5F5F5F"/>
                </a:solidFill>
                <a:latin typeface="Courier New" pitchFamily="49" charset="0"/>
                <a:cs typeface="Courier New" pitchFamily="49" charset="0"/>
              </a:rPr>
              <a:t> </a:t>
            </a:r>
            <a:r>
              <a:rPr lang="en-US" sz="2400" b="1" dirty="0" err="1" smtClean="0">
                <a:solidFill>
                  <a:srgbClr val="5F5F5F"/>
                </a:solidFill>
                <a:latin typeface="Courier New" pitchFamily="49" charset="0"/>
                <a:cs typeface="Courier New" pitchFamily="49" charset="0"/>
              </a:rPr>
              <a:t>i</a:t>
            </a:r>
            <a:r>
              <a:rPr lang="en-US" sz="2400" b="1" dirty="0" smtClean="0">
                <a:solidFill>
                  <a:srgbClr val="5F5F5F"/>
                </a:solidFill>
                <a:latin typeface="Courier New" pitchFamily="49" charset="0"/>
                <a:cs typeface="Courier New" pitchFamily="49" charset="0"/>
              </a:rPr>
              <a:t>);</a:t>
            </a:r>
          </a:p>
          <a:p>
            <a:r>
              <a:rPr lang="en-US" sz="2400" b="1" dirty="0" smtClean="0">
                <a:solidFill>
                  <a:srgbClr val="5F5F5F"/>
                </a:solidFill>
                <a:latin typeface="Courier New" pitchFamily="49" charset="0"/>
                <a:cs typeface="Courier New" pitchFamily="49" charset="0"/>
              </a:rPr>
              <a:t>    static void Main(string[] </a:t>
            </a:r>
            <a:r>
              <a:rPr lang="en-US" sz="2400" b="1" dirty="0" err="1" smtClean="0">
                <a:solidFill>
                  <a:srgbClr val="5F5F5F"/>
                </a:solidFill>
                <a:latin typeface="Courier New" pitchFamily="49" charset="0"/>
                <a:cs typeface="Courier New" pitchFamily="49" charset="0"/>
              </a:rPr>
              <a:t>args</a:t>
            </a:r>
            <a:r>
              <a:rPr lang="en-US" sz="2400" b="1" dirty="0" smtClean="0">
                <a:solidFill>
                  <a:srgbClr val="5F5F5F"/>
                </a:solidFill>
                <a:latin typeface="Courier New" pitchFamily="49" charset="0"/>
                <a:cs typeface="Courier New" pitchFamily="49" charset="0"/>
              </a:rPr>
              <a:t>)</a:t>
            </a:r>
          </a:p>
          <a:p>
            <a:r>
              <a:rPr lang="en-US" sz="2400" b="1" dirty="0" smtClean="0">
                <a:solidFill>
                  <a:srgbClr val="5F5F5F"/>
                </a:solidFill>
                <a:latin typeface="Courier New" pitchFamily="49" charset="0"/>
                <a:cs typeface="Courier New" pitchFamily="49" charset="0"/>
              </a:rPr>
              <a:t>    {</a:t>
            </a:r>
          </a:p>
          <a:p>
            <a:r>
              <a:rPr lang="nb-NO" sz="2400" b="1" dirty="0" smtClean="0">
                <a:solidFill>
                  <a:srgbClr val="5F5F5F"/>
                </a:solidFill>
                <a:latin typeface="Courier New" pitchFamily="49" charset="0"/>
                <a:cs typeface="Courier New" pitchFamily="49" charset="0"/>
              </a:rPr>
              <a:t>        cube myDelegate = </a:t>
            </a:r>
            <a:r>
              <a:rPr lang="nb-NO" sz="2400" b="1" dirty="0" smtClean="0">
                <a:solidFill>
                  <a:srgbClr val="006600"/>
                </a:solidFill>
                <a:latin typeface="Courier New" pitchFamily="49" charset="0"/>
                <a:cs typeface="Courier New" pitchFamily="49" charset="0"/>
              </a:rPr>
              <a:t>x =&gt; x*x*x;</a:t>
            </a:r>
          </a:p>
          <a:p>
            <a:r>
              <a:rPr lang="en-US" sz="2400" b="1" dirty="0" smtClean="0">
                <a:solidFill>
                  <a:srgbClr val="5F5F5F"/>
                </a:solidFill>
                <a:latin typeface="Courier New" pitchFamily="49" charset="0"/>
                <a:cs typeface="Courier New" pitchFamily="49" charset="0"/>
              </a:rPr>
              <a:t>        </a:t>
            </a:r>
            <a:r>
              <a:rPr lang="en-US" sz="2400" b="1" dirty="0" err="1" smtClean="0">
                <a:solidFill>
                  <a:srgbClr val="5F5F5F"/>
                </a:solidFill>
                <a:latin typeface="Courier New" pitchFamily="49" charset="0"/>
                <a:cs typeface="Courier New" pitchFamily="49" charset="0"/>
              </a:rPr>
              <a:t>int</a:t>
            </a:r>
            <a:r>
              <a:rPr lang="en-US" sz="2400" b="1" dirty="0" smtClean="0">
                <a:solidFill>
                  <a:srgbClr val="5F5F5F"/>
                </a:solidFill>
                <a:latin typeface="Courier New" pitchFamily="49" charset="0"/>
                <a:cs typeface="Courier New" pitchFamily="49" charset="0"/>
              </a:rPr>
              <a:t> j = </a:t>
            </a:r>
            <a:r>
              <a:rPr lang="en-US" sz="2400" b="1" dirty="0" err="1" smtClean="0">
                <a:solidFill>
                  <a:srgbClr val="5F5F5F"/>
                </a:solidFill>
                <a:latin typeface="Courier New" pitchFamily="49" charset="0"/>
                <a:cs typeface="Courier New" pitchFamily="49" charset="0"/>
              </a:rPr>
              <a:t>myDelegate</a:t>
            </a:r>
            <a:r>
              <a:rPr lang="en-US" sz="2400" b="1" dirty="0" smtClean="0">
                <a:solidFill>
                  <a:srgbClr val="5F5F5F"/>
                </a:solidFill>
                <a:latin typeface="Courier New" pitchFamily="49" charset="0"/>
                <a:cs typeface="Courier New" pitchFamily="49" charset="0"/>
              </a:rPr>
              <a:t>(5);</a:t>
            </a:r>
          </a:p>
          <a:p>
            <a:r>
              <a:rPr lang="en-US" sz="2400" b="1" dirty="0" smtClean="0">
                <a:solidFill>
                  <a:srgbClr val="5F5F5F"/>
                </a:solidFill>
                <a:latin typeface="Courier New" pitchFamily="49" charset="0"/>
                <a:cs typeface="Courier New" pitchFamily="49" charset="0"/>
              </a:rPr>
              <a:t>        </a:t>
            </a:r>
            <a:r>
              <a:rPr lang="en-US" sz="2400" b="1" dirty="0" err="1" smtClean="0">
                <a:solidFill>
                  <a:srgbClr val="5F5F5F"/>
                </a:solidFill>
                <a:latin typeface="Courier New" pitchFamily="49" charset="0"/>
                <a:cs typeface="Courier New" pitchFamily="49" charset="0"/>
              </a:rPr>
              <a:t>Console.Write</a:t>
            </a:r>
            <a:r>
              <a:rPr lang="en-US" sz="2400" b="1" dirty="0" smtClean="0">
                <a:solidFill>
                  <a:srgbClr val="5F5F5F"/>
                </a:solidFill>
                <a:latin typeface="Courier New" pitchFamily="49" charset="0"/>
                <a:cs typeface="Courier New" pitchFamily="49" charset="0"/>
              </a:rPr>
              <a:t>(j);</a:t>
            </a:r>
          </a:p>
          <a:p>
            <a:r>
              <a:rPr lang="en-US" sz="2400" b="1" dirty="0" smtClean="0">
                <a:solidFill>
                  <a:srgbClr val="5F5F5F"/>
                </a:solidFill>
                <a:latin typeface="Courier New" pitchFamily="49" charset="0"/>
                <a:cs typeface="Courier New" pitchFamily="49" charset="0"/>
              </a:rPr>
              <a:t>    }</a:t>
            </a:r>
          </a:p>
          <a:p>
            <a:r>
              <a:rPr lang="en-US" sz="2400" b="1" dirty="0" smtClean="0">
                <a:solidFill>
                  <a:srgbClr val="5F5F5F"/>
                </a:solidFill>
                <a:latin typeface="Courier New" pitchFamily="49" charset="0"/>
                <a:cs typeface="Courier New" pitchFamily="49" charset="0"/>
              </a:rPr>
              <a:t>}</a:t>
            </a:r>
          </a:p>
          <a:p>
            <a:endParaRPr lang="en-US" sz="2400" b="1" dirty="0" smtClean="0">
              <a:solidFill>
                <a:srgbClr val="5F5F5F"/>
              </a:solidFill>
              <a:latin typeface="Courier New" pitchFamily="49" charset="0"/>
              <a:cs typeface="Courier New" pitchFamily="49" charset="0"/>
            </a:endParaRPr>
          </a:p>
          <a:p>
            <a:r>
              <a:rPr lang="en-US" sz="2400" b="1" dirty="0" smtClean="0">
                <a:solidFill>
                  <a:srgbClr val="5F5F5F"/>
                </a:solidFill>
                <a:latin typeface="Courier New" pitchFamily="49" charset="0"/>
                <a:cs typeface="Courier New" pitchFamily="49" charset="0"/>
              </a:rPr>
              <a:t>//Prints 125</a:t>
            </a:r>
            <a:endParaRPr lang="en-US" sz="2400" dirty="0">
              <a:solidFill>
                <a:schemeClr val="tx1">
                  <a:lumMod val="65000"/>
                  <a:lumOff val="35000"/>
                </a:schemeClr>
              </a:solidFill>
            </a:endParaRPr>
          </a:p>
        </p:txBody>
      </p:sp>
    </p:spTree>
    <p:extLst>
      <p:ext uri="{BB962C8B-B14F-4D97-AF65-F5344CB8AC3E}">
        <p14:creationId xmlns:p14="http://schemas.microsoft.com/office/powerpoint/2010/main" val="18547156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Lambda Expressions</a:t>
            </a:r>
            <a:endParaRPr lang="en-US" dirty="0"/>
          </a:p>
        </p:txBody>
      </p:sp>
      <p:sp>
        <p:nvSpPr>
          <p:cNvPr id="5" name="Content Placeholder 4"/>
          <p:cNvSpPr>
            <a:spLocks noGrp="1"/>
          </p:cNvSpPr>
          <p:nvPr>
            <p:ph sz="quarter" idx="1"/>
          </p:nvPr>
        </p:nvSpPr>
        <p:spPr/>
        <p:txBody>
          <a:bodyPr>
            <a:normAutofit/>
          </a:bodyPr>
          <a:lstStyle/>
          <a:p>
            <a:r>
              <a:rPr lang="en-US" dirty="0" smtClean="0">
                <a:solidFill>
                  <a:schemeClr val="tx1">
                    <a:lumMod val="65000"/>
                    <a:lumOff val="35000"/>
                  </a:schemeClr>
                </a:solidFill>
              </a:rPr>
              <a:t>(input parameters) =&gt; expression[expression lambda]</a:t>
            </a:r>
          </a:p>
          <a:p>
            <a:pPr lvl="1"/>
            <a:r>
              <a:rPr lang="en-US" dirty="0" smtClean="0">
                <a:solidFill>
                  <a:schemeClr val="tx1">
                    <a:lumMod val="65000"/>
                    <a:lumOff val="35000"/>
                  </a:schemeClr>
                </a:solidFill>
              </a:rPr>
              <a:t>(x, y) =&gt; x =y return x value</a:t>
            </a:r>
          </a:p>
          <a:p>
            <a:pPr lvl="1"/>
            <a:r>
              <a:rPr lang="en-US" dirty="0" smtClean="0">
                <a:solidFill>
                  <a:schemeClr val="tx1">
                    <a:lumMod val="65000"/>
                    <a:lumOff val="35000"/>
                  </a:schemeClr>
                </a:solidFill>
              </a:rPr>
              <a:t>(x, y) =&gt; x == y return bool value</a:t>
            </a:r>
          </a:p>
          <a:p>
            <a:pPr lvl="1"/>
            <a:r>
              <a:rPr lang="en-US" dirty="0" smtClean="0">
                <a:solidFill>
                  <a:schemeClr val="tx1">
                    <a:lumMod val="65000"/>
                    <a:lumOff val="35000"/>
                  </a:schemeClr>
                </a:solidFill>
              </a:rPr>
              <a:t>(</a:t>
            </a:r>
            <a:r>
              <a:rPr lang="en-US" dirty="0" err="1" smtClean="0">
                <a:solidFill>
                  <a:schemeClr val="tx1">
                    <a:lumMod val="65000"/>
                    <a:lumOff val="35000"/>
                  </a:schemeClr>
                </a:solidFill>
              </a:rPr>
              <a:t>int</a:t>
            </a:r>
            <a:r>
              <a:rPr lang="en-US" dirty="0" smtClean="0">
                <a:solidFill>
                  <a:schemeClr val="tx1">
                    <a:lumMod val="65000"/>
                    <a:lumOff val="35000"/>
                  </a:schemeClr>
                </a:solidFill>
              </a:rPr>
              <a:t> x, string s) =&gt; </a:t>
            </a:r>
            <a:r>
              <a:rPr lang="en-US" dirty="0" err="1" smtClean="0">
                <a:solidFill>
                  <a:schemeClr val="tx1">
                    <a:lumMod val="65000"/>
                    <a:lumOff val="35000"/>
                  </a:schemeClr>
                </a:solidFill>
              </a:rPr>
              <a:t>s.Length</a:t>
            </a:r>
            <a:r>
              <a:rPr lang="en-US" dirty="0" smtClean="0">
                <a:solidFill>
                  <a:schemeClr val="tx1">
                    <a:lumMod val="65000"/>
                    <a:lumOff val="35000"/>
                  </a:schemeClr>
                </a:solidFill>
              </a:rPr>
              <a:t> &gt; x return bool value</a:t>
            </a:r>
          </a:p>
          <a:p>
            <a:pPr lvl="1"/>
            <a:r>
              <a:rPr lang="en-US" dirty="0" smtClean="0">
                <a:solidFill>
                  <a:schemeClr val="tx1">
                    <a:lumMod val="65000"/>
                    <a:lumOff val="35000"/>
                  </a:schemeClr>
                </a:solidFill>
              </a:rPr>
              <a:t>() =&gt; </a:t>
            </a:r>
            <a:r>
              <a:rPr lang="en-US" dirty="0" err="1" smtClean="0">
                <a:solidFill>
                  <a:schemeClr val="tx1">
                    <a:lumMod val="65000"/>
                    <a:lumOff val="35000"/>
                  </a:schemeClr>
                </a:solidFill>
              </a:rPr>
              <a:t>SomeMethod</a:t>
            </a:r>
            <a:r>
              <a:rPr lang="en-US" dirty="0" smtClean="0">
                <a:solidFill>
                  <a:schemeClr val="tx1">
                    <a:lumMod val="65000"/>
                    <a:lumOff val="35000"/>
                  </a:schemeClr>
                </a:solidFill>
              </a:rPr>
              <a:t>()</a:t>
            </a:r>
          </a:p>
          <a:p>
            <a:pPr lvl="1"/>
            <a:r>
              <a:rPr lang="en-US" dirty="0" smtClean="0">
                <a:solidFill>
                  <a:schemeClr val="tx1">
                    <a:lumMod val="65000"/>
                    <a:lumOff val="35000"/>
                  </a:schemeClr>
                </a:solidFill>
              </a:rPr>
              <a:t>(input parameters) =&gt; {statement;}</a:t>
            </a:r>
          </a:p>
          <a:p>
            <a:pPr lvl="1"/>
            <a:endParaRPr lang="en-US" dirty="0"/>
          </a:p>
        </p:txBody>
      </p:sp>
    </p:spTree>
    <p:extLst>
      <p:ext uri="{BB962C8B-B14F-4D97-AF65-F5344CB8AC3E}">
        <p14:creationId xmlns:p14="http://schemas.microsoft.com/office/powerpoint/2010/main" val="3266683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Lambda Expressions</a:t>
            </a:r>
            <a:endParaRPr lang="en-US" dirty="0"/>
          </a:p>
        </p:txBody>
      </p:sp>
      <p:sp>
        <p:nvSpPr>
          <p:cNvPr id="5" name="Content Placeholder 4"/>
          <p:cNvSpPr>
            <a:spLocks noGrp="1"/>
          </p:cNvSpPr>
          <p:nvPr>
            <p:ph sz="quarter" idx="1"/>
          </p:nvPr>
        </p:nvSpPr>
        <p:spPr/>
        <p:txBody>
          <a:bodyPr>
            <a:normAutofit fontScale="77500" lnSpcReduction="20000"/>
          </a:bodyPr>
          <a:lstStyle/>
          <a:p>
            <a:r>
              <a:rPr lang="en-US" dirty="0" smtClean="0">
                <a:solidFill>
                  <a:schemeClr val="tx1">
                    <a:lumMod val="65000"/>
                    <a:lumOff val="35000"/>
                  </a:schemeClr>
                </a:solidFill>
              </a:rPr>
              <a:t>WHY do we need Lambda Expression?</a:t>
            </a:r>
          </a:p>
          <a:p>
            <a:r>
              <a:rPr lang="en-US" dirty="0" smtClean="0">
                <a:solidFill>
                  <a:schemeClr val="tx1">
                    <a:lumMod val="65000"/>
                    <a:lumOff val="35000"/>
                  </a:schemeClr>
                </a:solidFill>
              </a:rPr>
              <a:t>The main reason for Lambda expression is convenient, it just a syntax sugar, it allows you to write method in the same place you are going to use it. In particular cases when you have method that is being used only once and it also very short method. It can save you the need to declare a </a:t>
            </a:r>
            <a:r>
              <a:rPr lang="en-US" dirty="0" err="1" smtClean="0">
                <a:solidFill>
                  <a:schemeClr val="tx1">
                    <a:lumMod val="65000"/>
                    <a:lumOff val="35000"/>
                  </a:schemeClr>
                </a:solidFill>
              </a:rPr>
              <a:t>seperate</a:t>
            </a:r>
            <a:r>
              <a:rPr lang="en-US" dirty="0" smtClean="0">
                <a:solidFill>
                  <a:schemeClr val="tx1">
                    <a:lumMod val="65000"/>
                    <a:lumOff val="35000"/>
                  </a:schemeClr>
                </a:solidFill>
              </a:rPr>
              <a:t> method. The </a:t>
            </a:r>
            <a:r>
              <a:rPr lang="en-US" dirty="0" err="1" smtClean="0">
                <a:solidFill>
                  <a:schemeClr val="tx1">
                    <a:lumMod val="65000"/>
                    <a:lumOff val="35000"/>
                  </a:schemeClr>
                </a:solidFill>
              </a:rPr>
              <a:t>benifits</a:t>
            </a:r>
            <a:r>
              <a:rPr lang="en-US" dirty="0" smtClean="0">
                <a:solidFill>
                  <a:schemeClr val="tx1">
                    <a:lumMod val="65000"/>
                    <a:lumOff val="35000"/>
                  </a:schemeClr>
                </a:solidFill>
              </a:rPr>
              <a:t> of it are:</a:t>
            </a:r>
            <a:br>
              <a:rPr lang="en-US" dirty="0" smtClean="0">
                <a:solidFill>
                  <a:schemeClr val="tx1">
                    <a:lumMod val="65000"/>
                    <a:lumOff val="35000"/>
                  </a:schemeClr>
                </a:solidFill>
              </a:rPr>
            </a:br>
            <a:r>
              <a:rPr lang="en-US" dirty="0" smtClean="0">
                <a:solidFill>
                  <a:schemeClr val="tx1">
                    <a:lumMod val="65000"/>
                    <a:lumOff val="35000"/>
                  </a:schemeClr>
                </a:solidFill>
              </a:rPr>
              <a:t>It can reduce typing by not specify the name of the function, it's return type and its access </a:t>
            </a:r>
            <a:r>
              <a:rPr lang="en-US" dirty="0" err="1" smtClean="0">
                <a:solidFill>
                  <a:schemeClr val="tx1">
                    <a:lumMod val="65000"/>
                    <a:lumOff val="35000"/>
                  </a:schemeClr>
                </a:solidFill>
              </a:rPr>
              <a:t>modifiere</a:t>
            </a:r>
            <a:endParaRPr lang="en-US" dirty="0" smtClean="0">
              <a:solidFill>
                <a:schemeClr val="tx1">
                  <a:lumMod val="65000"/>
                  <a:lumOff val="35000"/>
                </a:schemeClr>
              </a:solidFill>
            </a:endParaRPr>
          </a:p>
          <a:p>
            <a:r>
              <a:rPr lang="en-US" dirty="0" smtClean="0">
                <a:solidFill>
                  <a:schemeClr val="tx1">
                    <a:lumMod val="65000"/>
                    <a:lumOff val="35000"/>
                  </a:schemeClr>
                </a:solidFill>
              </a:rPr>
              <a:t>It more convenient because you don't need to look where is that method, how does it doing her job</a:t>
            </a:r>
          </a:p>
          <a:p>
            <a:r>
              <a:rPr lang="en-US" dirty="0" smtClean="0">
                <a:solidFill>
                  <a:schemeClr val="tx1">
                    <a:lumMod val="65000"/>
                    <a:lumOff val="35000"/>
                  </a:schemeClr>
                </a:solidFill>
              </a:rPr>
              <a:t>It's all under the </a:t>
            </a:r>
            <a:r>
              <a:rPr lang="en-US" dirty="0" err="1" smtClean="0">
                <a:solidFill>
                  <a:schemeClr val="tx1">
                    <a:lumMod val="65000"/>
                    <a:lumOff val="35000"/>
                  </a:schemeClr>
                </a:solidFill>
              </a:rPr>
              <a:t>assumpetion</a:t>
            </a:r>
            <a:r>
              <a:rPr lang="en-US" dirty="0" smtClean="0">
                <a:solidFill>
                  <a:schemeClr val="tx1">
                    <a:lumMod val="65000"/>
                    <a:lumOff val="35000"/>
                  </a:schemeClr>
                </a:solidFill>
              </a:rPr>
              <a:t> that the lambda is short and not complex, otherwise it will make your called </a:t>
            </a:r>
            <a:r>
              <a:rPr lang="en-US" dirty="0" err="1" smtClean="0">
                <a:solidFill>
                  <a:schemeClr val="tx1">
                    <a:lumMod val="65000"/>
                    <a:lumOff val="35000"/>
                  </a:schemeClr>
                </a:solidFill>
              </a:rPr>
              <a:t>funciton</a:t>
            </a:r>
            <a:r>
              <a:rPr lang="en-US" dirty="0" smtClean="0">
                <a:solidFill>
                  <a:schemeClr val="tx1">
                    <a:lumMod val="65000"/>
                    <a:lumOff val="35000"/>
                  </a:schemeClr>
                </a:solidFill>
              </a:rPr>
              <a:t> more complex</a:t>
            </a:r>
          </a:p>
          <a:p>
            <a:endParaRPr lang="en-US" dirty="0" smtClean="0"/>
          </a:p>
        </p:txBody>
      </p:sp>
    </p:spTree>
    <p:extLst>
      <p:ext uri="{BB962C8B-B14F-4D97-AF65-F5344CB8AC3E}">
        <p14:creationId xmlns:p14="http://schemas.microsoft.com/office/powerpoint/2010/main" val="959731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Implicitly Typed local variables</a:t>
            </a:r>
            <a:endParaRPr lang="en-US" dirty="0"/>
          </a:p>
        </p:txBody>
      </p:sp>
      <p:sp>
        <p:nvSpPr>
          <p:cNvPr id="5" name="Content Placeholder 4"/>
          <p:cNvSpPr>
            <a:spLocks noGrp="1"/>
          </p:cNvSpPr>
          <p:nvPr>
            <p:ph sz="quarter" idx="1"/>
          </p:nvPr>
        </p:nvSpPr>
        <p:spPr/>
        <p:txBody>
          <a:bodyPr>
            <a:normAutofit fontScale="77500" lnSpcReduction="20000"/>
          </a:bodyPr>
          <a:lstStyle/>
          <a:p>
            <a:r>
              <a:rPr lang="en-US" dirty="0" smtClean="0"/>
              <a:t>To work with Implicit types .NET comes with a new key word called </a:t>
            </a:r>
            <a:r>
              <a:rPr lang="en-US" i="1" dirty="0" smtClean="0">
                <a:solidFill>
                  <a:srgbClr val="C00000"/>
                </a:solidFill>
                <a:effectLst>
                  <a:outerShdw blurRad="38100" dist="38100" dir="2700000" algn="tl">
                    <a:srgbClr val="000000">
                      <a:alpha val="43137"/>
                    </a:srgbClr>
                  </a:outerShdw>
                </a:effectLst>
              </a:rPr>
              <a:t>var</a:t>
            </a:r>
          </a:p>
          <a:p>
            <a:pPr lvl="1"/>
            <a:r>
              <a:rPr lang="en-US" i="1" dirty="0" smtClean="0">
                <a:solidFill>
                  <a:srgbClr val="C00000"/>
                </a:solidFill>
                <a:effectLst>
                  <a:outerShdw blurRad="38100" dist="38100" dir="2700000" algn="tl">
                    <a:srgbClr val="000000">
                      <a:alpha val="43137"/>
                    </a:srgbClr>
                  </a:outerShdw>
                </a:effectLst>
              </a:rPr>
              <a:t>var</a:t>
            </a:r>
            <a:r>
              <a:rPr lang="en-US" dirty="0" smtClean="0"/>
              <a:t> is a new data type</a:t>
            </a:r>
          </a:p>
          <a:p>
            <a:pPr lvl="1"/>
            <a:r>
              <a:rPr lang="en-US" i="1" dirty="0" smtClean="0">
                <a:solidFill>
                  <a:srgbClr val="C00000"/>
                </a:solidFill>
                <a:effectLst>
                  <a:outerShdw blurRad="38100" dist="38100" dir="2700000" algn="tl">
                    <a:srgbClr val="000000">
                      <a:alpha val="43137"/>
                    </a:srgbClr>
                  </a:outerShdw>
                </a:effectLst>
              </a:rPr>
              <a:t>var</a:t>
            </a:r>
            <a:r>
              <a:rPr lang="en-US" dirty="0" smtClean="0"/>
              <a:t> is capable to hold any type of data</a:t>
            </a:r>
          </a:p>
          <a:p>
            <a:pPr lvl="1"/>
            <a:r>
              <a:rPr lang="en-US" i="1" dirty="0" smtClean="0">
                <a:solidFill>
                  <a:srgbClr val="C00000"/>
                </a:solidFill>
                <a:effectLst>
                  <a:outerShdw blurRad="38100" dist="38100" dir="2700000" algn="tl">
                    <a:srgbClr val="000000">
                      <a:alpha val="43137"/>
                    </a:srgbClr>
                  </a:outerShdw>
                </a:effectLst>
              </a:rPr>
              <a:t>var</a:t>
            </a:r>
            <a:r>
              <a:rPr lang="en-US" dirty="0" smtClean="0"/>
              <a:t> x=12;</a:t>
            </a:r>
          </a:p>
          <a:p>
            <a:pPr lvl="1"/>
            <a:r>
              <a:rPr lang="en-US" i="1" dirty="0" smtClean="0">
                <a:solidFill>
                  <a:srgbClr val="C00000"/>
                </a:solidFill>
                <a:effectLst>
                  <a:outerShdw blurRad="38100" dist="38100" dir="2700000" algn="tl">
                    <a:srgbClr val="000000">
                      <a:alpha val="43137"/>
                    </a:srgbClr>
                  </a:outerShdw>
                </a:effectLst>
              </a:rPr>
              <a:t>var</a:t>
            </a:r>
            <a:r>
              <a:rPr lang="en-US" dirty="0" smtClean="0"/>
              <a:t> x=“David”</a:t>
            </a:r>
          </a:p>
          <a:p>
            <a:r>
              <a:rPr lang="en-US" dirty="0" smtClean="0"/>
              <a:t>Based on the initialized value </a:t>
            </a:r>
            <a:r>
              <a:rPr lang="en-US" i="1" dirty="0" smtClean="0">
                <a:solidFill>
                  <a:srgbClr val="C00000"/>
                </a:solidFill>
                <a:effectLst>
                  <a:outerShdw blurRad="38100" dist="38100" dir="2700000" algn="tl">
                    <a:srgbClr val="000000">
                      <a:alpha val="43137"/>
                    </a:srgbClr>
                  </a:outerShdw>
                </a:effectLst>
              </a:rPr>
              <a:t>var</a:t>
            </a:r>
            <a:r>
              <a:rPr lang="en-US" dirty="0" smtClean="0"/>
              <a:t> data type will be converted into primitive type at runtime</a:t>
            </a:r>
          </a:p>
          <a:p>
            <a:pPr lvl="1"/>
            <a:r>
              <a:rPr lang="en-US" i="1" dirty="0" smtClean="0">
                <a:solidFill>
                  <a:srgbClr val="C00000"/>
                </a:solidFill>
                <a:effectLst>
                  <a:outerShdw blurRad="38100" dist="38100" dir="2700000" algn="tl">
                    <a:srgbClr val="000000">
                      <a:alpha val="43137"/>
                    </a:srgbClr>
                  </a:outerShdw>
                </a:effectLst>
              </a:rPr>
              <a:t>var</a:t>
            </a:r>
            <a:r>
              <a:rPr lang="en-US" dirty="0" smtClean="0"/>
              <a:t> x=10=&gt; int x=10</a:t>
            </a:r>
          </a:p>
          <a:p>
            <a:pPr lvl="1"/>
            <a:r>
              <a:rPr lang="en-US" i="1" dirty="0" smtClean="0">
                <a:solidFill>
                  <a:srgbClr val="C00000"/>
                </a:solidFill>
                <a:effectLst>
                  <a:outerShdw blurRad="38100" dist="38100" dir="2700000" algn="tl">
                    <a:srgbClr val="000000">
                      <a:alpha val="43137"/>
                    </a:srgbClr>
                  </a:outerShdw>
                </a:effectLst>
              </a:rPr>
              <a:t>var</a:t>
            </a:r>
            <a:r>
              <a:rPr lang="en-US" dirty="0" smtClean="0"/>
              <a:t> variable need to declared in local scope only.</a:t>
            </a:r>
          </a:p>
          <a:p>
            <a:pPr lvl="1"/>
            <a:r>
              <a:rPr lang="en-US" i="1" dirty="0" smtClean="0">
                <a:solidFill>
                  <a:srgbClr val="C00000"/>
                </a:solidFill>
                <a:effectLst>
                  <a:outerShdw blurRad="38100" dist="38100" dir="2700000" algn="tl">
                    <a:srgbClr val="000000">
                      <a:alpha val="43137"/>
                    </a:srgbClr>
                  </a:outerShdw>
                </a:effectLst>
              </a:rPr>
              <a:t>var</a:t>
            </a:r>
            <a:r>
              <a:rPr lang="en-US" dirty="0" smtClean="0"/>
              <a:t> variable doesn't works in Global Declaration</a:t>
            </a:r>
          </a:p>
          <a:p>
            <a:pPr lvl="1"/>
            <a:r>
              <a:rPr lang="en-US" i="1" dirty="0" smtClean="0">
                <a:solidFill>
                  <a:srgbClr val="C00000"/>
                </a:solidFill>
                <a:effectLst>
                  <a:outerShdw blurRad="38100" dist="38100" dir="2700000" algn="tl">
                    <a:srgbClr val="000000">
                      <a:alpha val="43137"/>
                    </a:srgbClr>
                  </a:outerShdw>
                </a:effectLst>
              </a:rPr>
              <a:t>var</a:t>
            </a:r>
            <a:r>
              <a:rPr lang="en-US" dirty="0" smtClean="0"/>
              <a:t> variable must be initialized in the same line of declaration</a:t>
            </a:r>
          </a:p>
          <a:p>
            <a:pPr lvl="1"/>
            <a:r>
              <a:rPr lang="en-US" i="1" dirty="0" smtClean="0">
                <a:solidFill>
                  <a:srgbClr val="C00000"/>
                </a:solidFill>
                <a:effectLst>
                  <a:outerShdw blurRad="38100" dist="38100" dir="2700000" algn="tl">
                    <a:srgbClr val="000000">
                      <a:alpha val="43137"/>
                    </a:srgbClr>
                  </a:outerShdw>
                </a:effectLst>
              </a:rPr>
              <a:t>var </a:t>
            </a:r>
            <a:r>
              <a:rPr lang="en-US" dirty="0" smtClean="0"/>
              <a:t>variable cannot be used as function arguments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Auto Implemented properties</a:t>
            </a:r>
            <a:endParaRPr lang="en-US" dirty="0"/>
          </a:p>
        </p:txBody>
      </p:sp>
      <p:sp>
        <p:nvSpPr>
          <p:cNvPr id="5" name="Content Placeholder 4"/>
          <p:cNvSpPr>
            <a:spLocks noGrp="1"/>
          </p:cNvSpPr>
          <p:nvPr>
            <p:ph sz="quarter" idx="1"/>
          </p:nvPr>
        </p:nvSpPr>
        <p:spPr/>
        <p:txBody>
          <a:bodyPr>
            <a:normAutofit fontScale="85000" lnSpcReduction="20000"/>
          </a:bodyPr>
          <a:lstStyle/>
          <a:p>
            <a:r>
              <a:rPr lang="en-US" dirty="0" smtClean="0"/>
              <a:t>A collection of set &amp; get methods with logic is called as property</a:t>
            </a:r>
          </a:p>
          <a:p>
            <a:r>
              <a:rPr lang="en-US" dirty="0" smtClean="0"/>
              <a:t>A collection of set &amp; get methods without logic is called as Auto Implemented property</a:t>
            </a:r>
          </a:p>
          <a:p>
            <a:r>
              <a:rPr lang="en-US" dirty="0" smtClean="0"/>
              <a:t>Auto type</a:t>
            </a:r>
          </a:p>
          <a:p>
            <a:pPr>
              <a:buNone/>
            </a:pPr>
            <a:r>
              <a:rPr lang="en-US" dirty="0" smtClean="0"/>
              <a:t>		Public data type PN</a:t>
            </a:r>
          </a:p>
          <a:p>
            <a:pPr>
              <a:buNone/>
            </a:pPr>
            <a:r>
              <a:rPr lang="en-US" dirty="0" smtClean="0"/>
              <a:t>			{</a:t>
            </a:r>
          </a:p>
          <a:p>
            <a:pPr>
              <a:buNone/>
            </a:pPr>
            <a:r>
              <a:rPr lang="en-US" dirty="0" smtClean="0"/>
              <a:t>			get;</a:t>
            </a:r>
          </a:p>
          <a:p>
            <a:pPr>
              <a:buNone/>
            </a:pPr>
            <a:r>
              <a:rPr lang="en-US" dirty="0" smtClean="0"/>
              <a:t>			set;</a:t>
            </a:r>
          </a:p>
          <a:p>
            <a:pPr>
              <a:buNone/>
            </a:pPr>
            <a:r>
              <a:rPr lang="en-US" dirty="0" smtClean="0"/>
              <a:t>			}</a:t>
            </a:r>
          </a:p>
          <a:p>
            <a:pPr>
              <a:buNone/>
            </a:pPr>
            <a:r>
              <a:rPr lang="en-US" dirty="0" smtClean="0"/>
              <a:t>   Auto Implemented props are required while working with object initializers,collection initializers &amp; LINQ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New Features of .NET 4.0</a:t>
            </a:r>
            <a:endParaRPr lang="en-US" dirty="0"/>
          </a:p>
        </p:txBody>
      </p:sp>
      <p:sp>
        <p:nvSpPr>
          <p:cNvPr id="5" name="Content Placeholder 4"/>
          <p:cNvSpPr>
            <a:spLocks noGrp="1"/>
          </p:cNvSpPr>
          <p:nvPr>
            <p:ph sz="quarter" idx="1"/>
          </p:nvPr>
        </p:nvSpPr>
        <p:spPr/>
        <p:txBody>
          <a:bodyPr>
            <a:normAutofit fontScale="85000" lnSpcReduction="10000"/>
          </a:bodyPr>
          <a:lstStyle/>
          <a:p>
            <a:r>
              <a:rPr lang="en-US" dirty="0" smtClean="0">
                <a:solidFill>
                  <a:srgbClr val="C00000"/>
                </a:solidFill>
              </a:rPr>
              <a:t>Object Initializers: </a:t>
            </a:r>
          </a:p>
          <a:p>
            <a:r>
              <a:rPr lang="en-US" dirty="0" smtClean="0"/>
              <a:t>Object Initializers are conceptually similar to constructors.</a:t>
            </a:r>
          </a:p>
          <a:p>
            <a:r>
              <a:rPr lang="en-US" dirty="0" smtClean="0">
                <a:solidFill>
                  <a:srgbClr val="C00000"/>
                </a:solidFill>
              </a:rPr>
              <a:t>Collection Initializers:</a:t>
            </a:r>
          </a:p>
          <a:p>
            <a:r>
              <a:rPr lang="en-US" dirty="0" smtClean="0"/>
              <a:t>Collection initializer is a collection of Object Initializers.</a:t>
            </a:r>
          </a:p>
          <a:p>
            <a:r>
              <a:rPr lang="en-US" dirty="0" smtClean="0"/>
              <a:t>Collection Initializer looks similar to array of objects</a:t>
            </a:r>
          </a:p>
          <a:p>
            <a:r>
              <a:rPr lang="en-US" dirty="0" smtClean="0"/>
              <a:t>To work with initializers, a predefined collection is  required.</a:t>
            </a:r>
          </a:p>
          <a:p>
            <a:pPr>
              <a:buNone/>
            </a:pPr>
            <a:r>
              <a:rPr lang="en-US" dirty="0" smtClean="0"/>
              <a:t>declaration:</a:t>
            </a:r>
          </a:p>
          <a:p>
            <a:pPr>
              <a:buNone/>
            </a:pPr>
            <a:r>
              <a:rPr lang="en-US" dirty="0" smtClean="0"/>
              <a:t>		</a:t>
            </a:r>
            <a:r>
              <a:rPr lang="en-US" dirty="0" smtClean="0">
                <a:solidFill>
                  <a:srgbClr val="C00000"/>
                </a:solidFill>
              </a:rPr>
              <a:t>list&lt;class </a:t>
            </a:r>
            <a:r>
              <a:rPr lang="en-US" dirty="0" err="1" smtClean="0">
                <a:solidFill>
                  <a:srgbClr val="C00000"/>
                </a:solidFill>
              </a:rPr>
              <a:t>obj</a:t>
            </a:r>
            <a:r>
              <a:rPr lang="en-US" dirty="0" smtClean="0">
                <a:solidFill>
                  <a:srgbClr val="C00000"/>
                </a:solidFill>
              </a:rPr>
              <a:t>&gt; ob=new list&lt;class </a:t>
            </a:r>
            <a:r>
              <a:rPr lang="en-US" dirty="0" err="1" smtClean="0">
                <a:solidFill>
                  <a:srgbClr val="C00000"/>
                </a:solidFill>
              </a:rPr>
              <a:t>obj</a:t>
            </a:r>
            <a:r>
              <a:rPr lang="en-US" dirty="0" smtClean="0">
                <a:solidFill>
                  <a:srgbClr val="C00000"/>
                </a:solidFill>
              </a:rPr>
              <a:t>&gt;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Anonymous types</a:t>
            </a:r>
          </a:p>
        </p:txBody>
      </p:sp>
      <p:sp>
        <p:nvSpPr>
          <p:cNvPr id="5" name="Content Placeholder 4"/>
          <p:cNvSpPr>
            <a:spLocks noGrp="1"/>
          </p:cNvSpPr>
          <p:nvPr>
            <p:ph sz="quarter" idx="1"/>
          </p:nvPr>
        </p:nvSpPr>
        <p:spPr/>
        <p:txBody>
          <a:bodyPr>
            <a:normAutofit lnSpcReduction="10000"/>
          </a:bodyPr>
          <a:lstStyle/>
          <a:p>
            <a:r>
              <a:rPr lang="en-US" dirty="0" smtClean="0"/>
              <a:t>Declaring type with out defining its class is called Anonymous types.</a:t>
            </a:r>
          </a:p>
          <a:p>
            <a:pPr>
              <a:buNone/>
            </a:pPr>
            <a:r>
              <a:rPr lang="en-US" dirty="0" smtClean="0"/>
              <a:t>		</a:t>
            </a:r>
            <a:r>
              <a:rPr lang="en-US" dirty="0" smtClean="0">
                <a:solidFill>
                  <a:srgbClr val="C00000"/>
                </a:solidFill>
              </a:rPr>
              <a:t>Declaration:</a:t>
            </a:r>
          </a:p>
          <a:p>
            <a:pPr>
              <a:buNone/>
            </a:pPr>
            <a:r>
              <a:rPr lang="en-US" dirty="0" smtClean="0"/>
              <a:t>		</a:t>
            </a:r>
            <a:r>
              <a:rPr lang="en-US" dirty="0" smtClean="0">
                <a:solidFill>
                  <a:srgbClr val="C00000"/>
                </a:solidFill>
              </a:rPr>
              <a:t>Var   x=new {eno=1,ename="abc"};</a:t>
            </a:r>
          </a:p>
          <a:p>
            <a:pPr>
              <a:buNone/>
            </a:pPr>
            <a:r>
              <a:rPr lang="en-US" dirty="0" smtClean="0"/>
              <a:t>	based on above declaration CLR will generates a class automatically at runtime with two auto-implemented properties called as eno,ename.</a:t>
            </a:r>
          </a:p>
          <a:p>
            <a:r>
              <a:rPr lang="en-US" dirty="0" smtClean="0"/>
              <a:t>this auto generated class is not visible to the programmer</a:t>
            </a:r>
          </a:p>
          <a:p>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Anonymous Types</a:t>
            </a:r>
            <a:endParaRPr lang="en-US" dirty="0"/>
          </a:p>
        </p:txBody>
      </p:sp>
      <p:sp>
        <p:nvSpPr>
          <p:cNvPr id="5" name="Content Placeholder 4"/>
          <p:cNvSpPr>
            <a:spLocks noGrp="1"/>
          </p:cNvSpPr>
          <p:nvPr>
            <p:ph sz="quarter" idx="1"/>
          </p:nvPr>
        </p:nvSpPr>
        <p:spPr/>
        <p:txBody>
          <a:bodyPr/>
          <a:lstStyle/>
          <a:p>
            <a:pPr>
              <a:buNone/>
            </a:pPr>
            <a:r>
              <a:rPr lang="en-US" sz="2800" dirty="0" smtClean="0">
                <a:solidFill>
                  <a:srgbClr val="0000FF"/>
                </a:solidFill>
              </a:rPr>
              <a:t>static</a:t>
            </a:r>
            <a:r>
              <a:rPr lang="en-US" sz="2800" b="1" dirty="0" smtClean="0">
                <a:solidFill>
                  <a:srgbClr val="0000FF"/>
                </a:solidFill>
              </a:rPr>
              <a:t> void Main()</a:t>
            </a:r>
          </a:p>
          <a:p>
            <a:pPr>
              <a:buNone/>
            </a:pPr>
            <a:r>
              <a:rPr lang="en-US" sz="2800" b="1" dirty="0" smtClean="0">
                <a:solidFill>
                  <a:srgbClr val="0000FF"/>
                </a:solidFill>
              </a:rPr>
              <a:t>        {</a:t>
            </a:r>
          </a:p>
          <a:p>
            <a:pPr>
              <a:buNone/>
            </a:pPr>
            <a:r>
              <a:rPr lang="en-US" sz="2800" b="1" dirty="0" smtClean="0">
                <a:solidFill>
                  <a:srgbClr val="0000FF"/>
                </a:solidFill>
              </a:rPr>
              <a:t>          var x = new { eno = 12, ename = </a:t>
            </a:r>
            <a:r>
              <a:rPr lang="en-US" sz="2800" b="1" dirty="0" smtClean="0">
                <a:solidFill>
                  <a:srgbClr val="A31515"/>
                </a:solidFill>
              </a:rPr>
              <a:t>"abc" };      </a:t>
            </a:r>
            <a:r>
              <a:rPr lang="en-US" sz="2800" b="1" dirty="0" smtClean="0">
                <a:solidFill>
                  <a:srgbClr val="2B91AF"/>
                </a:solidFill>
              </a:rPr>
              <a:t>Console.WriteLine(x.eno + </a:t>
            </a:r>
            <a:r>
              <a:rPr lang="en-US" sz="2800" b="1" dirty="0" smtClean="0">
                <a:solidFill>
                  <a:srgbClr val="A31515"/>
                </a:solidFill>
              </a:rPr>
              <a:t>"  " + x.ename);</a:t>
            </a:r>
          </a:p>
          <a:p>
            <a:pPr>
              <a:buNone/>
            </a:pPr>
            <a:r>
              <a:rPr lang="en-US" sz="2800" b="1" dirty="0" smtClean="0">
                <a:solidFill>
                  <a:srgbClr val="A31515"/>
                </a:solidFill>
              </a:rPr>
              <a:t>          </a:t>
            </a:r>
            <a:r>
              <a:rPr lang="en-US" sz="2800" b="1" dirty="0" smtClean="0">
                <a:solidFill>
                  <a:srgbClr val="2B91AF"/>
                </a:solidFill>
              </a:rPr>
              <a:t>Console.ReadKey();</a:t>
            </a:r>
          </a:p>
          <a:p>
            <a:endParaRPr lang="en-US" sz="2800" dirty="0" smtClean="0">
              <a:solidFill>
                <a:srgbClr val="2B91AF"/>
              </a:solidFill>
            </a:endParaRPr>
          </a:p>
          <a:p>
            <a:pPr>
              <a:buNone/>
            </a:pPr>
            <a:r>
              <a:rPr lang="en-US" sz="2800" b="1" dirty="0" smtClean="0">
                <a:solidFill>
                  <a:srgbClr val="2B91AF"/>
                </a:solidFill>
              </a:rPr>
              <a:t>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Extension Methods</a:t>
            </a:r>
            <a:endParaRPr lang="en-US" dirty="0"/>
          </a:p>
        </p:txBody>
      </p:sp>
      <p:sp>
        <p:nvSpPr>
          <p:cNvPr id="5" name="Content Placeholder 4"/>
          <p:cNvSpPr>
            <a:spLocks noGrp="1"/>
          </p:cNvSpPr>
          <p:nvPr>
            <p:ph idx="1"/>
          </p:nvPr>
        </p:nvSpPr>
        <p:spPr/>
        <p:txBody>
          <a:bodyPr>
            <a:normAutofit fontScale="92500" lnSpcReduction="10000"/>
          </a:bodyPr>
          <a:lstStyle/>
          <a:p>
            <a:r>
              <a:rPr lang="en-US" dirty="0" smtClean="0"/>
              <a:t>Extension methods Extending .NET types with new methods.</a:t>
            </a:r>
          </a:p>
          <a:p>
            <a:r>
              <a:rPr lang="en-US" dirty="0" smtClean="0"/>
              <a:t>An extension method should be a static method</a:t>
            </a:r>
          </a:p>
          <a:p>
            <a:r>
              <a:rPr lang="en-US" dirty="0" smtClean="0"/>
              <a:t>Extension methods should be declared in static class.</a:t>
            </a:r>
          </a:p>
          <a:p>
            <a:r>
              <a:rPr lang="en-US" dirty="0" smtClean="0"/>
              <a:t>Extension methods are associated with any class.</a:t>
            </a:r>
          </a:p>
          <a:p>
            <a:r>
              <a:rPr lang="en-US" dirty="0" smtClean="0"/>
              <a:t>The diff b/w normal instance method and Extension method is that extension methods are not defined with in the class itself that they are defined some other classes.</a:t>
            </a:r>
          </a:p>
          <a:p>
            <a:endParaRPr lang="en-US" dirty="0"/>
          </a:p>
        </p:txBody>
      </p:sp>
    </p:spTree>
    <p:extLst>
      <p:ext uri="{BB962C8B-B14F-4D97-AF65-F5344CB8AC3E}">
        <p14:creationId xmlns:p14="http://schemas.microsoft.com/office/powerpoint/2010/main" val="3591612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Extension Methods</a:t>
            </a:r>
            <a:endParaRPr lang="en-US" dirty="0"/>
          </a:p>
        </p:txBody>
      </p:sp>
      <p:sp>
        <p:nvSpPr>
          <p:cNvPr id="5" name="Content Placeholder 4"/>
          <p:cNvSpPr>
            <a:spLocks noGrp="1"/>
          </p:cNvSpPr>
          <p:nvPr>
            <p:ph idx="1"/>
          </p:nvPr>
        </p:nvSpPr>
        <p:spPr/>
        <p:txBody>
          <a:bodyPr/>
          <a:lstStyle/>
          <a:p>
            <a:r>
              <a:rPr lang="en-US" dirty="0" smtClean="0"/>
              <a:t>Extension method must contain at least one argument and first argument  must be specified with this keyword.</a:t>
            </a:r>
          </a:p>
          <a:p>
            <a:pPr>
              <a:buNone/>
            </a:pPr>
            <a:r>
              <a:rPr lang="en-US" dirty="0" smtClean="0">
                <a:solidFill>
                  <a:srgbClr val="C00000"/>
                </a:solidFill>
              </a:rPr>
              <a:t>	syntax: </a:t>
            </a:r>
          </a:p>
          <a:p>
            <a:pPr>
              <a:buNone/>
            </a:pPr>
            <a:r>
              <a:rPr lang="en-US" dirty="0" smtClean="0"/>
              <a:t>		</a:t>
            </a:r>
            <a:r>
              <a:rPr lang="en-US" dirty="0" smtClean="0">
                <a:solidFill>
                  <a:srgbClr val="C00000"/>
                </a:solidFill>
              </a:rPr>
              <a:t>public static void print(this data type   x)</a:t>
            </a:r>
          </a:p>
          <a:p>
            <a:pPr>
              <a:buNone/>
            </a:pPr>
            <a:r>
              <a:rPr lang="en-US" dirty="0" smtClean="0">
                <a:solidFill>
                  <a:srgbClr val="C00000"/>
                </a:solidFill>
              </a:rPr>
              <a:t> 			{</a:t>
            </a:r>
          </a:p>
          <a:p>
            <a:pPr>
              <a:buNone/>
            </a:pPr>
            <a:r>
              <a:rPr lang="en-US" dirty="0" smtClean="0">
                <a:solidFill>
                  <a:srgbClr val="C00000"/>
                </a:solidFill>
              </a:rPr>
              <a:t>		</a:t>
            </a:r>
          </a:p>
          <a:p>
            <a:pPr>
              <a:buNone/>
            </a:pPr>
            <a:r>
              <a:rPr lang="en-US" dirty="0" smtClean="0">
                <a:solidFill>
                  <a:srgbClr val="C00000"/>
                </a:solidFill>
              </a:rPr>
              <a:t>			}</a:t>
            </a:r>
            <a:endParaRPr lang="en-US" dirty="0">
              <a:solidFill>
                <a:srgbClr val="C00000"/>
              </a:solidFill>
            </a:endParaRPr>
          </a:p>
        </p:txBody>
      </p:sp>
    </p:spTree>
    <p:extLst>
      <p:ext uri="{BB962C8B-B14F-4D97-AF65-F5344CB8AC3E}">
        <p14:creationId xmlns:p14="http://schemas.microsoft.com/office/powerpoint/2010/main" val="4278106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Extension Methods</a:t>
            </a:r>
            <a:endParaRPr lang="en-US" dirty="0"/>
          </a:p>
        </p:txBody>
      </p:sp>
      <p:sp>
        <p:nvSpPr>
          <p:cNvPr id="5" name="Content Placeholder 4"/>
          <p:cNvSpPr>
            <a:spLocks noGrp="1"/>
          </p:cNvSpPr>
          <p:nvPr>
            <p:ph idx="1"/>
          </p:nvPr>
        </p:nvSpPr>
        <p:spPr>
          <a:xfrm>
            <a:off x="0" y="1935480"/>
            <a:ext cx="8686800" cy="4389120"/>
          </a:xfrm>
        </p:spPr>
        <p:txBody>
          <a:bodyPr>
            <a:normAutofit/>
          </a:bodyPr>
          <a:lstStyle/>
          <a:p>
            <a:pPr>
              <a:buNone/>
            </a:pPr>
            <a:r>
              <a:rPr lang="en-US" dirty="0" smtClean="0">
                <a:solidFill>
                  <a:srgbClr val="C00000"/>
                </a:solidFill>
              </a:rPr>
              <a:t>  Diff b/w extension method and static method</a:t>
            </a:r>
          </a:p>
          <a:p>
            <a:pPr>
              <a:buNone/>
            </a:pPr>
            <a:endParaRPr lang="en-US" dirty="0" smtClean="0">
              <a:solidFill>
                <a:srgbClr val="C00000"/>
              </a:solidFill>
            </a:endParaRPr>
          </a:p>
          <a:p>
            <a:pPr>
              <a:buNone/>
            </a:pPr>
            <a:endParaRPr lang="en-US" dirty="0" smtClean="0">
              <a:solidFill>
                <a:srgbClr val="C00000"/>
              </a:solidFill>
            </a:endParaRPr>
          </a:p>
          <a:p>
            <a:pPr>
              <a:buNone/>
            </a:pPr>
            <a:endParaRPr lang="en-US" dirty="0" smtClean="0">
              <a:solidFill>
                <a:srgbClr val="C00000"/>
              </a:solidFill>
            </a:endParaRPr>
          </a:p>
        </p:txBody>
      </p:sp>
      <p:graphicFrame>
        <p:nvGraphicFramePr>
          <p:cNvPr id="7" name="Table 6"/>
          <p:cNvGraphicFramePr>
            <a:graphicFrameLocks noGrp="1"/>
          </p:cNvGraphicFramePr>
          <p:nvPr/>
        </p:nvGraphicFramePr>
        <p:xfrm>
          <a:off x="228600" y="2819400"/>
          <a:ext cx="8534400" cy="2748280"/>
        </p:xfrm>
        <a:graphic>
          <a:graphicData uri="http://schemas.openxmlformats.org/drawingml/2006/table">
            <a:tbl>
              <a:tblPr firstRow="1" bandRow="1">
                <a:tableStyleId>{5C22544A-7EE6-4342-B048-85BDC9FD1C3A}</a:tableStyleId>
              </a:tblPr>
              <a:tblGrid>
                <a:gridCol w="4267200"/>
                <a:gridCol w="4267200"/>
              </a:tblGrid>
              <a:tr h="370840">
                <a:tc>
                  <a:txBody>
                    <a:bodyPr/>
                    <a:lstStyle/>
                    <a:p>
                      <a:r>
                        <a:rPr lang="en-US" dirty="0" smtClean="0"/>
                        <a:t>Extension</a:t>
                      </a:r>
                      <a:r>
                        <a:rPr lang="en-US" baseline="0" dirty="0" smtClean="0"/>
                        <a:t> Method</a:t>
                      </a:r>
                      <a:endParaRPr lang="en-US" dirty="0"/>
                    </a:p>
                  </a:txBody>
                  <a:tcPr/>
                </a:tc>
                <a:tc>
                  <a:txBody>
                    <a:bodyPr/>
                    <a:lstStyle/>
                    <a:p>
                      <a:r>
                        <a:rPr lang="en-US" dirty="0" smtClean="0"/>
                        <a:t>Static Method</a:t>
                      </a:r>
                      <a:endParaRPr lang="en-US" dirty="0"/>
                    </a:p>
                  </a:txBody>
                  <a:tcPr/>
                </a:tc>
              </a:tr>
              <a:tr h="370840">
                <a:tc>
                  <a:txBody>
                    <a:bodyPr/>
                    <a:lstStyle/>
                    <a:p>
                      <a:r>
                        <a:rPr lang="en-US" sz="2400" dirty="0" smtClean="0"/>
                        <a:t>Extension method have the</a:t>
                      </a:r>
                    </a:p>
                    <a:p>
                      <a:r>
                        <a:rPr lang="en-US" sz="2400" dirty="0" smtClean="0"/>
                        <a:t>this keyword before the first </a:t>
                      </a:r>
                    </a:p>
                    <a:p>
                      <a:r>
                        <a:rPr lang="en-US" sz="2400" dirty="0" smtClean="0"/>
                        <a:t>	argument</a:t>
                      </a:r>
                      <a:endParaRPr lang="en-US" sz="2400" dirty="0"/>
                    </a:p>
                  </a:txBody>
                  <a:tcPr/>
                </a:tc>
                <a:tc>
                  <a:txBody>
                    <a:bodyPr/>
                    <a:lstStyle/>
                    <a:p>
                      <a:r>
                        <a:rPr lang="en-US" sz="2400" dirty="0" smtClean="0"/>
                        <a:t>static method do not have the</a:t>
                      </a:r>
                    </a:p>
                    <a:p>
                      <a:r>
                        <a:rPr lang="en-US" sz="2400" dirty="0" smtClean="0"/>
                        <a:t>this keyword</a:t>
                      </a:r>
                      <a:endParaRPr lang="en-US" sz="2400" dirty="0"/>
                    </a:p>
                  </a:txBody>
                  <a:tcPr/>
                </a:tc>
              </a:tr>
              <a:tr h="193040">
                <a:tc>
                  <a:txBody>
                    <a:bodyPr/>
                    <a:lstStyle/>
                    <a:p>
                      <a:r>
                        <a:rPr lang="en-US" sz="2400" dirty="0" smtClean="0"/>
                        <a:t>Extensions method will be</a:t>
                      </a:r>
                    </a:p>
                    <a:p>
                      <a:r>
                        <a:rPr lang="en-US" sz="2400" dirty="0" smtClean="0"/>
                        <a:t>declared only in static class</a:t>
                      </a:r>
                      <a:endParaRPr lang="en-US" sz="2400" dirty="0"/>
                    </a:p>
                  </a:txBody>
                  <a:tcPr/>
                </a:tc>
                <a:tc>
                  <a:txBody>
                    <a:bodyPr/>
                    <a:lstStyle/>
                    <a:p>
                      <a:r>
                        <a:rPr lang="en-US" sz="2400" dirty="0" smtClean="0"/>
                        <a:t>static methods will declare in</a:t>
                      </a:r>
                    </a:p>
                    <a:p>
                      <a:r>
                        <a:rPr lang="en-US" sz="2400" dirty="0" smtClean="0"/>
                        <a:t>static class and normal class.</a:t>
                      </a:r>
                    </a:p>
                    <a:p>
                      <a:endParaRPr lang="en-US" sz="2400" dirty="0"/>
                    </a:p>
                  </a:txBody>
                  <a:tcPr/>
                </a:tc>
              </a:tr>
            </a:tbl>
          </a:graphicData>
        </a:graphic>
      </p:graphicFrame>
    </p:spTree>
    <p:extLst>
      <p:ext uri="{BB962C8B-B14F-4D97-AF65-F5344CB8AC3E}">
        <p14:creationId xmlns:p14="http://schemas.microsoft.com/office/powerpoint/2010/main" val="49597899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174</TotalTime>
  <Words>745</Words>
  <Application>Microsoft Office PowerPoint</Application>
  <PresentationFormat>On-screen Show (4:3)</PresentationFormat>
  <Paragraphs>121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Median</vt:lpstr>
      <vt:lpstr>New Features of .NET 3.5</vt:lpstr>
      <vt:lpstr>Implicitly Typed local variables</vt:lpstr>
      <vt:lpstr>Auto Implemented properties</vt:lpstr>
      <vt:lpstr>New Features of .NET 4.0</vt:lpstr>
      <vt:lpstr>Anonymous types</vt:lpstr>
      <vt:lpstr>Anonymous Types</vt:lpstr>
      <vt:lpstr>Extension Methods</vt:lpstr>
      <vt:lpstr>Extension Methods</vt:lpstr>
      <vt:lpstr>Extension Methods</vt:lpstr>
      <vt:lpstr>Extension Methods</vt:lpstr>
      <vt:lpstr>Lambda Expressions</vt:lpstr>
      <vt:lpstr>Lambda Expressions</vt:lpstr>
      <vt:lpstr>Lambda expression example </vt:lpstr>
      <vt:lpstr>Lambda Expressions</vt:lpstr>
      <vt:lpstr>Lambda Expressions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Features of .NET 4.0</dc:title>
  <dc:creator/>
  <cp:lastModifiedBy>SANTHOSH</cp:lastModifiedBy>
  <cp:revision>23</cp:revision>
  <dcterms:created xsi:type="dcterms:W3CDTF">2006-08-16T00:00:00Z</dcterms:created>
  <dcterms:modified xsi:type="dcterms:W3CDTF">2017-07-06T13:55:43Z</dcterms:modified>
</cp:coreProperties>
</file>