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79" r:id="rId4"/>
    <p:sldId id="265" r:id="rId5"/>
    <p:sldId id="280" r:id="rId6"/>
    <p:sldId id="258" r:id="rId7"/>
    <p:sldId id="261" r:id="rId8"/>
    <p:sldId id="267" r:id="rId9"/>
    <p:sldId id="269" r:id="rId10"/>
    <p:sldId id="270" r:id="rId11"/>
    <p:sldId id="264" r:id="rId12"/>
    <p:sldId id="260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B7231-1821-4890-94A2-AEF22E03C75F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C090F-4E4B-42EB-9E24-A66DB9FB8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1B5DE5-BDC6-4252-91A8-F4F0DD88E3EA}" type="slidenum">
              <a:rPr lang="en-IN" smtClean="0">
                <a:latin typeface="Arial" charset="0"/>
              </a:rPr>
              <a:pPr/>
              <a:t>10</a:t>
            </a:fld>
            <a:endParaRPr lang="en-IN" smtClean="0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XHTML is HTML strictly following XML rules. The advantage of this is that XHTML document have other XML based mark-up tags. Application can use these mark-up language for extracting data. XHTML can also be used with XSLT.</a:t>
            </a:r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XML Stands for Extensible Markup Language.</a:t>
            </a:r>
          </a:p>
          <a:p>
            <a:r>
              <a:rPr lang="en-US" dirty="0" smtClean="0"/>
              <a:t>XML is a markup language much like HTML.</a:t>
            </a:r>
          </a:p>
          <a:p>
            <a:r>
              <a:rPr lang="en-US" dirty="0" smtClean="0"/>
              <a:t>XML was designed to describe data ( data is embedded between tags that describe it)</a:t>
            </a:r>
          </a:p>
          <a:p>
            <a:r>
              <a:rPr lang="en-US" dirty="0" smtClean="0"/>
              <a:t>XML is platform and language independent</a:t>
            </a:r>
          </a:p>
          <a:p>
            <a:r>
              <a:rPr lang="en-US" dirty="0" smtClean="0"/>
              <a:t>XML is used for </a:t>
            </a:r>
          </a:p>
          <a:p>
            <a:pPr lvl="1"/>
            <a:r>
              <a:rPr lang="en-US" dirty="0" smtClean="0"/>
              <a:t>Transport or Exchange Data</a:t>
            </a:r>
          </a:p>
          <a:p>
            <a:pPr lvl="1"/>
            <a:r>
              <a:rPr lang="en-US" dirty="0" smtClean="0"/>
              <a:t>Sharing Data</a:t>
            </a:r>
          </a:p>
          <a:p>
            <a:pPr lvl="1"/>
            <a:r>
              <a:rPr lang="en-US" dirty="0" smtClean="0"/>
              <a:t>Store Data</a:t>
            </a:r>
          </a:p>
          <a:p>
            <a:pPr lvl="1"/>
            <a:r>
              <a:rPr lang="en-US" dirty="0" smtClean="0"/>
              <a:t>Creating New Languages.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44463"/>
            <a:ext cx="7772400" cy="836612"/>
          </a:xfrm>
        </p:spPr>
        <p:txBody>
          <a:bodyPr/>
          <a:lstStyle/>
          <a:p>
            <a:r>
              <a:rPr lang="en-US" smtClean="0"/>
              <a:t>Example: XHTML</a:t>
            </a:r>
            <a:endParaRPr lang="en-IN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371600"/>
            <a:ext cx="7543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Attributes are used to attach the information about the element.</a:t>
            </a:r>
          </a:p>
          <a:p>
            <a:pPr>
              <a:buClr>
                <a:srgbClr val="C00000"/>
              </a:buClr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Attribute is a name-value pair</a:t>
            </a:r>
          </a:p>
          <a:p>
            <a:pPr>
              <a:buClr>
                <a:srgbClr val="C00000"/>
              </a:buClr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Attribute values can be any text, entity reference or character reference.</a:t>
            </a:r>
          </a:p>
          <a:p>
            <a:pPr>
              <a:buClr>
                <a:srgbClr val="C00000"/>
              </a:buClr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Attribute values cannot contain special characters.</a:t>
            </a:r>
          </a:p>
          <a:p>
            <a:pPr>
              <a:buClr>
                <a:srgbClr val="C00000"/>
              </a:buClr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Attribute value must be enclosed with double quotes.</a:t>
            </a:r>
          </a:p>
          <a:p>
            <a:pPr>
              <a:buClr>
                <a:srgbClr val="C00000"/>
              </a:buClr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Only one instance of attribute name is allowed.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&lt;bookstore&gt;</a:t>
            </a:r>
            <a:b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</a:b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  &lt;book </a:t>
            </a:r>
            <a:r>
              <a:rPr lang="en-US" sz="2400" dirty="0" smtClean="0">
                <a:solidFill>
                  <a:srgbClr val="C00000"/>
                </a:solidFill>
                <a:latin typeface="Verdana"/>
                <a:ea typeface="Times New Roman"/>
                <a:cs typeface="Times New Roman"/>
              </a:rPr>
              <a:t>category="COOKING"</a:t>
            </a: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&gt;</a:t>
            </a:r>
            <a:b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</a:b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    &lt;title </a:t>
            </a:r>
            <a:r>
              <a:rPr lang="en-US" sz="2400" dirty="0" err="1" smtClean="0">
                <a:solidFill>
                  <a:srgbClr val="C00000"/>
                </a:solidFill>
                <a:latin typeface="Verdana"/>
                <a:ea typeface="Times New Roman"/>
                <a:cs typeface="Times New Roman"/>
              </a:rPr>
              <a:t>lang</a:t>
            </a:r>
            <a:r>
              <a:rPr lang="en-US" sz="2400" dirty="0" smtClean="0">
                <a:solidFill>
                  <a:srgbClr val="C00000"/>
                </a:solidFill>
                <a:latin typeface="Verdana"/>
                <a:ea typeface="Times New Roman"/>
                <a:cs typeface="Times New Roman"/>
              </a:rPr>
              <a:t>="en"</a:t>
            </a: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&gt;Everyday Italian&lt;/title&gt;</a:t>
            </a:r>
            <a:b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</a:b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    &lt;author&gt;</a:t>
            </a:r>
            <a:r>
              <a:rPr lang="en-US" sz="2400" dirty="0" err="1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Giada</a:t>
            </a: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 De </a:t>
            </a:r>
            <a:r>
              <a:rPr lang="en-US" sz="2400" dirty="0" err="1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Laurentiis</a:t>
            </a: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&lt;/author&gt;</a:t>
            </a:r>
            <a:b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</a:b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    &lt;year&gt;2005&lt;/year&gt;</a:t>
            </a:r>
            <a:b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</a:b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    &lt;price&gt;30.00&lt;/price&gt;</a:t>
            </a:r>
            <a:b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</a:b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  &lt;/book&gt;</a:t>
            </a:r>
            <a:b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</a:b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  &lt;book</a:t>
            </a:r>
            <a:r>
              <a:rPr lang="en-US" sz="2400" dirty="0" smtClean="0">
                <a:solidFill>
                  <a:srgbClr val="C00000"/>
                </a:solidFill>
                <a:latin typeface="Verdana"/>
                <a:ea typeface="Times New Roman"/>
                <a:cs typeface="Times New Roman"/>
              </a:rPr>
              <a:t> category="CHILDREN"</a:t>
            </a: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&gt;</a:t>
            </a:r>
            <a:b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</a:b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    &lt;title </a:t>
            </a:r>
            <a:r>
              <a:rPr lang="en-US" sz="2400" dirty="0" err="1" smtClean="0">
                <a:solidFill>
                  <a:srgbClr val="C00000"/>
                </a:solidFill>
                <a:latin typeface="Verdana"/>
                <a:ea typeface="Times New Roman"/>
                <a:cs typeface="Times New Roman"/>
              </a:rPr>
              <a:t>lang</a:t>
            </a:r>
            <a:r>
              <a:rPr lang="en-US" sz="2400" dirty="0" smtClean="0">
                <a:solidFill>
                  <a:srgbClr val="C00000"/>
                </a:solidFill>
                <a:latin typeface="Verdana"/>
                <a:ea typeface="Times New Roman"/>
                <a:cs typeface="Times New Roman"/>
              </a:rPr>
              <a:t>="en"</a:t>
            </a: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&gt;Harry Potter&lt;/title&gt;</a:t>
            </a:r>
            <a:b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</a:b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    &lt;author&gt;J K. Rowling&lt;/author&gt;</a:t>
            </a:r>
            <a:b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</a:b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    &lt;year&gt;2005&lt;/year&gt;</a:t>
            </a:r>
            <a:b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</a:b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    &lt;price&gt;29.99&lt;/price&gt;</a:t>
            </a:r>
            <a:b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</a:b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  &lt;/book&gt;</a:t>
            </a:r>
            <a:b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</a:b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 </a:t>
            </a:r>
            <a:b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</a:br>
            <a:r>
              <a:rPr lang="en-US" sz="2400" dirty="0" smtClean="0">
                <a:solidFill>
                  <a:srgbClr val="0070C0"/>
                </a:solidFill>
                <a:latin typeface="Verdana"/>
                <a:ea typeface="Times New Roman"/>
                <a:cs typeface="Times New Roman"/>
              </a:rPr>
              <a:t>&lt;/bookstore&gt;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5 built in entity references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&amp;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lt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 &amp;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gt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 etc.</a:t>
            </a:r>
          </a:p>
          <a:p>
            <a:pPr>
              <a:buClr>
                <a:srgbClr val="C00000"/>
              </a:buClr>
              <a:defRPr/>
            </a:pP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C00000"/>
              </a:buClr>
              <a:defRPr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defRPr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buNone/>
              <a:defRPr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buNone/>
              <a:defRPr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Apart from these 5 entities, number of other entity references are also defined like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&amp;copy; &amp;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nbsp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I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0" y="2209800"/>
            <a:ext cx="3019425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81E1E"/>
              </a:buClr>
              <a:buFontTx/>
              <a:buChar char="•"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</a:rPr>
              <a:t>Use &amp;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</a:rPr>
              <a:t>lt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</a:rPr>
              <a:t>; for &lt;</a:t>
            </a:r>
          </a:p>
          <a:p>
            <a:pPr marL="342900" indent="-342900">
              <a:spcBef>
                <a:spcPct val="20000"/>
              </a:spcBef>
              <a:buClr>
                <a:srgbClr val="C81E1E"/>
              </a:buClr>
              <a:buFontTx/>
              <a:buChar char="•"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</a:rPr>
              <a:t>Use &amp;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</a:rPr>
              <a:t>gt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</a:rPr>
              <a:t>; for &gt;</a:t>
            </a:r>
          </a:p>
          <a:p>
            <a:pPr marL="342900" indent="-342900">
              <a:spcBef>
                <a:spcPct val="20000"/>
              </a:spcBef>
              <a:buClr>
                <a:srgbClr val="C81E1E"/>
              </a:buClr>
              <a:buFontTx/>
              <a:buChar char="•"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</a:rPr>
              <a:t>Use &amp;amp; for &amp;</a:t>
            </a:r>
          </a:p>
          <a:p>
            <a:pPr marL="342900" indent="-342900">
              <a:spcBef>
                <a:spcPct val="20000"/>
              </a:spcBef>
              <a:buClr>
                <a:srgbClr val="C81E1E"/>
              </a:buClr>
              <a:buFontTx/>
              <a:buChar char="•"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</a:rPr>
              <a:t>Use &amp;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</a:rPr>
              <a:t>apos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</a:rPr>
              <a:t>; for ‘</a:t>
            </a:r>
          </a:p>
          <a:p>
            <a:pPr marL="342900" indent="-342900">
              <a:spcBef>
                <a:spcPct val="20000"/>
              </a:spcBef>
              <a:buClr>
                <a:srgbClr val="C81E1E"/>
              </a:buClr>
              <a:buFontTx/>
              <a:buChar char="•"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</a:rPr>
              <a:t>Use &amp;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</a:rPr>
              <a:t>quot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</a:rPr>
              <a:t>; for “</a:t>
            </a:r>
            <a:endParaRPr lang="en-IN" sz="2000" b="1" dirty="0">
              <a:solidFill>
                <a:srgbClr val="003399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EmpList</a:t>
            </a: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ct val="50000"/>
              </a:spcBef>
            </a:pP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&lt;Emp&gt;</a:t>
            </a:r>
          </a:p>
          <a:p>
            <a:pPr lvl="2">
              <a:spcBef>
                <a:spcPct val="50000"/>
              </a:spcBef>
            </a:pP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&lt;name&gt;Martin&lt;/name&gt;</a:t>
            </a:r>
          </a:p>
          <a:p>
            <a:pPr lvl="2">
              <a:spcBef>
                <a:spcPct val="50000"/>
              </a:spcBef>
            </a:pP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&lt;Designation&gt;</a:t>
            </a:r>
            <a:r>
              <a:rPr lang="en-US" b="1" dirty="0" err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TeamLeader</a:t>
            </a: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&lt;/Designation&gt;</a:t>
            </a:r>
          </a:p>
          <a:p>
            <a:pPr lvl="1">
              <a:spcBef>
                <a:spcPct val="50000"/>
              </a:spcBef>
            </a:pP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&lt;/Emp&gt;</a:t>
            </a:r>
          </a:p>
          <a:p>
            <a:pPr lvl="1">
              <a:spcBef>
                <a:spcPct val="50000"/>
              </a:spcBef>
            </a:pP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&lt;Emp&gt;</a:t>
            </a:r>
          </a:p>
          <a:p>
            <a:pPr lvl="2">
              <a:spcBef>
                <a:spcPct val="50000"/>
              </a:spcBef>
            </a:pP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&lt;name&gt;David&lt;/name&gt;</a:t>
            </a:r>
          </a:p>
          <a:p>
            <a:pPr lvl="2">
              <a:spcBef>
                <a:spcPct val="50000"/>
              </a:spcBef>
            </a:pP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&lt;Designation&gt;Test Engineer&lt;/Designation&gt;</a:t>
            </a:r>
          </a:p>
          <a:p>
            <a:pPr lvl="1">
              <a:spcBef>
                <a:spcPct val="50000"/>
              </a:spcBef>
            </a:pP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&lt;/Emp&gt;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EmpList</a:t>
            </a:r>
            <a:r>
              <a:rPr lang="en-US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XML applications of today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609600" lvl="0" indent="-6096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AutoNum type="alphaLcParenR"/>
            </a:pP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WML(Wireless markup language)</a:t>
            </a:r>
          </a:p>
          <a:p>
            <a:pPr marL="609600" lvl="0" indent="-6096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AutoNum type="alphaLcParenR"/>
            </a:pPr>
            <a:r>
              <a:rPr lang="en-US" sz="2800" kern="0" dirty="0" err="1" smtClean="0">
                <a:solidFill>
                  <a:srgbClr val="5F5F5F"/>
                </a:solidFill>
                <a:latin typeface="Arial"/>
                <a:cs typeface="Arial" charset="0"/>
              </a:rPr>
              <a:t>MathML</a:t>
            </a: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(Mathematical Markup Language)	</a:t>
            </a:r>
          </a:p>
          <a:p>
            <a:pPr marL="609600" lvl="0" indent="-6096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AutoNum type="alphaLcParenR"/>
            </a:pP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XHTML</a:t>
            </a:r>
          </a:p>
          <a:p>
            <a:pPr marL="609600" lvl="0" indent="-6096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AutoNum type="alphaLcParenR"/>
            </a:pP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XML-RPC</a:t>
            </a:r>
          </a:p>
          <a:p>
            <a:pPr marL="609600" lvl="0" indent="-6096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AutoNum type="alphaLcParenR"/>
            </a:pP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EDI (Electronic data interchange)</a:t>
            </a:r>
          </a:p>
          <a:p>
            <a:pPr marL="609600" lvl="0" indent="-6096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AutoNum type="alphaLcParenR"/>
            </a:pP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XML document in Web services, deployment descriptors in enterprise application etc.</a:t>
            </a:r>
          </a:p>
          <a:p>
            <a:pPr>
              <a:spcBef>
                <a:spcPct val="50000"/>
              </a:spcBef>
            </a:pPr>
            <a:endParaRPr lang="en-US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XML and its related technologies are developed and approved by W3C.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Released in December 1997.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SGML (Standard Generalized Markup Language by IBM) was the first language that was used to describe data.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XML is successor to SGML, simplified and adapted to internet. 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XML as been used to define successor of HTML called XHTML</a:t>
            </a:r>
            <a:r>
              <a:rPr lang="en-US" sz="24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of 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&lt;root&gt;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  </a:t>
            </a:r>
            <a:r>
              <a:rPr lang="en-US" sz="2400" b="1" dirty="0" smtClean="0">
                <a:solidFill>
                  <a:srgbClr val="7030A0"/>
                </a:solidFill>
              </a:rPr>
              <a:t>&lt;child&gt;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sz="2400" b="1" dirty="0" smtClean="0">
                <a:solidFill>
                  <a:srgbClr val="00B050"/>
                </a:solidFill>
              </a:rPr>
              <a:t> &lt;subchild&gt;.....&lt;/subchild&gt;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 &lt;subchild&gt;.....&lt;/subchild&gt;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b="1" dirty="0" smtClean="0">
                <a:solidFill>
                  <a:srgbClr val="00B050"/>
                </a:solidFill>
              </a:rPr>
              <a:t> &lt;subchild&gt;.....&lt;/subchild&gt;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b="1" dirty="0" smtClean="0">
                <a:solidFill>
                  <a:srgbClr val="00B050"/>
                </a:solidFill>
              </a:rPr>
              <a:t> &lt;subchild&gt;.....&lt;/subchild&gt;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  </a:t>
            </a:r>
            <a:r>
              <a:rPr lang="en-US" sz="2400" b="1" dirty="0" smtClean="0">
                <a:solidFill>
                  <a:srgbClr val="7030A0"/>
                </a:solidFill>
              </a:rPr>
              <a:t>&lt;/child&gt;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&lt;/root&gt;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 smtClean="0"/>
              <a:t>XML Overview</a:t>
            </a:r>
            <a:endParaRPr lang="en-US" dirty="0"/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8486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XML documents must contain a root element. This element is "the parent" of all other elements.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 elements can have text content and attributes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 XML Elements Must Have a Closing Tag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XML Tags are Case Sensitive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XML Tags are not Predefined tags we have to create our own tags.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XML Elements Must be Properly Nested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&lt;b&gt;&lt;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&gt;This text is bold and italic&lt;/b&gt;&lt;/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XML-Related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DTD (document type definitions): gives specifications for the tags in XML[Validating xml Document]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XML Schema: an alternatives to DTD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XML parser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XPath, XLink, XPointer: used for navigating and linking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XSL[</a:t>
            </a:r>
            <a:r>
              <a:rPr lang="en-US" sz="2800" kern="0" dirty="0" err="1" smtClean="0">
                <a:solidFill>
                  <a:srgbClr val="5F5F5F"/>
                </a:solidFill>
                <a:latin typeface="Arial"/>
                <a:cs typeface="Arial" charset="0"/>
              </a:rPr>
              <a:t>Extensiable</a:t>
            </a: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 style sheet language]: style sheet for XML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XSLT[</a:t>
            </a:r>
            <a:r>
              <a:rPr lang="en-US" sz="2800" kern="0" dirty="0" err="1" smtClean="0">
                <a:solidFill>
                  <a:srgbClr val="5F5F5F"/>
                </a:solidFill>
                <a:latin typeface="Arial"/>
                <a:cs typeface="Arial" charset="0"/>
              </a:rPr>
              <a:t>Extensiable</a:t>
            </a: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 style sheet language Transformation]: To transform XML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800" kern="0" dirty="0" smtClean="0">
                <a:solidFill>
                  <a:srgbClr val="5F5F5F"/>
                </a:solidFill>
                <a:latin typeface="Arial"/>
                <a:cs typeface="Arial" charset="0"/>
              </a:rPr>
              <a:t>Namespace: used to overcome clashing names of tags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endParaRPr lang="en-IN" sz="2800" kern="0" dirty="0" smtClean="0">
              <a:solidFill>
                <a:srgbClr val="5F5F5F"/>
              </a:solidFill>
              <a:latin typeface="Arial"/>
              <a:cs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Well-formed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marR="0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All XML elements must nest correctly.</a:t>
            </a:r>
          </a:p>
          <a:p>
            <a:pPr marL="0" marR="0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XML tags are case sensitive. The case of the start  tag and its corresponding end tag must match.</a:t>
            </a:r>
          </a:p>
          <a:p>
            <a:pPr marL="0" marR="0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All XML documents must have one and only one Root element </a:t>
            </a:r>
          </a:p>
          <a:p>
            <a:pPr marL="0" marR="0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All the elements (other than the root)must have one and one parent.</a:t>
            </a:r>
          </a:p>
          <a:p>
            <a:pPr marL="0" marR="0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Attribute values must always be quoted </a:t>
            </a:r>
          </a:p>
          <a:p>
            <a:pPr marL="0" marR="0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Empty tags must end with a ‘/’.</a:t>
            </a:r>
          </a:p>
          <a:p>
            <a:pPr marL="0" marR="0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An XML document that confirms to the above rules is called a “Well formed” XML document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674</TotalTime>
  <Words>588</Words>
  <Application>Microsoft Office PowerPoint</Application>
  <PresentationFormat>On-screen Show (4:3)</PresentationFormat>
  <Paragraphs>88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XML Overview</vt:lpstr>
      <vt:lpstr>Example XML Document</vt:lpstr>
      <vt:lpstr>XML applications of today</vt:lpstr>
      <vt:lpstr>Origin</vt:lpstr>
      <vt:lpstr>Structure of XML Document</vt:lpstr>
      <vt:lpstr>XML Overview</vt:lpstr>
      <vt:lpstr>XML Overview</vt:lpstr>
      <vt:lpstr>XML-Related Components</vt:lpstr>
      <vt:lpstr>Well-formed Constraints</vt:lpstr>
      <vt:lpstr>Example: XHTML</vt:lpstr>
      <vt:lpstr>Attributes</vt:lpstr>
      <vt:lpstr>XML Overview</vt:lpstr>
      <vt:lpstr>Entity 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Overview</dc:title>
  <dc:creator/>
  <cp:lastModifiedBy>Admin</cp:lastModifiedBy>
  <cp:revision>44</cp:revision>
  <dcterms:created xsi:type="dcterms:W3CDTF">2006-08-16T00:00:00Z</dcterms:created>
  <dcterms:modified xsi:type="dcterms:W3CDTF">2013-10-08T16:36:10Z</dcterms:modified>
</cp:coreProperties>
</file>