
<file path=[Content_Types].xml><?xml version="1.0" encoding="utf-8"?>
<Types xmlns="http://schemas.openxmlformats.org/package/2006/content-types">
  <Override PartName="/ppt/slideMasters/slideMaster2.xml" ContentType="application/vnd.openxmlformats-officedocument.presentationml.slideMaster+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notesMasterIdLst>
    <p:notesMasterId r:id="rId9"/>
  </p:notesMasterIdLst>
  <p:sldIdLst>
    <p:sldId id="256" r:id="rId3"/>
    <p:sldId id="259" r:id="rId4"/>
    <p:sldId id="260" r:id="rId5"/>
    <p:sldId id="258" r:id="rId6"/>
    <p:sldId id="261" r:id="rId7"/>
    <p:sldId id="262"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84409" autoAdjust="0"/>
  </p:normalViewPr>
  <p:slideViewPr>
    <p:cSldViewPr>
      <p:cViewPr varScale="1">
        <p:scale>
          <a:sx n="61" d="100"/>
          <a:sy n="61" d="100"/>
        </p:scale>
        <p:origin x="-1626" y="-8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theme" Target="theme/theme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viewProps" Target="viewProps.xml"/><Relationship Id="rId5" Type="http://schemas.openxmlformats.org/officeDocument/2006/relationships/slide" Target="slides/slide3.xml"/><Relationship Id="rId10"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D6E9330-9392-43C4-950A-D5CED98CCE45}" type="datetimeFigureOut">
              <a:rPr lang="en-US" smtClean="0"/>
              <a:pPr/>
              <a:t>5/4/2017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DA3CD1D-C9AF-4900-92F4-C32D639F7F04}" type="slidenum">
              <a:rPr lang="en-US" smtClean="0"/>
              <a:pPr/>
              <a:t>‹#›</a:t>
            </a:fld>
            <a:endParaRPr lang="en-US"/>
          </a:p>
        </p:txBody>
      </p:sp>
    </p:spTree>
    <p:extLst>
      <p:ext uri="{BB962C8B-B14F-4D97-AF65-F5344CB8AC3E}">
        <p14:creationId xmlns:p14="http://schemas.microsoft.com/office/powerpoint/2010/main" xmlns="" val="20120870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smtClean="0"/>
              <a:t>Click to edit Master title style</a:t>
            </a:r>
            <a:endParaRPr kumimoji="0"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1D8BD707-D9CF-40AE-B4C6-C98DA3205C09}" type="datetimeFigureOut">
              <a:rPr lang="en-US" smtClean="0"/>
              <a:pPr/>
              <a:t>5/4/2017</a:t>
            </a:fld>
            <a:endParaRPr lang="en-US"/>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en-US"/>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5/4/2017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1D8BD707-D9CF-40AE-B4C6-C98DA3205C09}" type="datetimeFigureOut">
              <a:rPr lang="en-US" smtClean="0"/>
              <a:pPr/>
              <a:t>5/4/2017</a:t>
            </a:fld>
            <a:endParaRPr lang="en-US"/>
          </a:p>
        </p:txBody>
      </p:sp>
      <p:sp>
        <p:nvSpPr>
          <p:cNvPr id="5" name="Footer Placeholder 4"/>
          <p:cNvSpPr>
            <a:spLocks noGrp="1"/>
          </p:cNvSpPr>
          <p:nvPr>
            <p:ph type="ftr" sz="quarter" idx="11"/>
          </p:nvPr>
        </p:nvSpPr>
        <p:spPr>
          <a:xfrm>
            <a:off x="457201" y="6248207"/>
            <a:ext cx="5573483" cy="365125"/>
          </a:xfrm>
        </p:spPr>
        <p:txBody>
          <a:bodyPr/>
          <a:lstStyle/>
          <a:p>
            <a:endParaRPr lang="en-US"/>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Rectangle 3"/>
          <p:cNvSpPr/>
          <p:nvPr userDrawn="1"/>
        </p:nvSpPr>
        <p:spPr>
          <a:xfrm>
            <a:off x="357188" y="6215063"/>
            <a:ext cx="1643062" cy="50006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fontAlgn="base">
              <a:spcBef>
                <a:spcPct val="0"/>
              </a:spcBef>
              <a:spcAft>
                <a:spcPct val="0"/>
              </a:spcAft>
              <a:defRPr/>
            </a:pPr>
            <a:endParaRPr lang="he-IL">
              <a:solidFill>
                <a:prstClr val="white"/>
              </a:solidFill>
            </a:endParaRPr>
          </a:p>
        </p:txBody>
      </p:sp>
      <p:pic>
        <p:nvPicPr>
          <p:cNvPr id="5" name="Picture 5" descr="DevAcademy3.jpg"/>
          <p:cNvPicPr>
            <a:picLocks noChangeAspect="1"/>
          </p:cNvPicPr>
          <p:nvPr userDrawn="1"/>
        </p:nvPicPr>
        <p:blipFill>
          <a:blip r:embed="rId3">
            <a:extLst>
              <a:ext uri="{28A0092B-C50C-407E-A947-70E740481C1C}">
                <a14:useLocalDpi xmlns:a14="http://schemas.microsoft.com/office/drawing/2010/main" xmlns="" val="0"/>
              </a:ext>
            </a:extLst>
          </a:blip>
          <a:srcRect/>
          <a:stretch>
            <a:fillRect/>
          </a:stretch>
        </p:blipFill>
        <p:spPr bwMode="auto">
          <a:xfrm>
            <a:off x="285750" y="214313"/>
            <a:ext cx="2590800" cy="11557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itle 1"/>
          <p:cNvSpPr>
            <a:spLocks noGrp="1"/>
          </p:cNvSpPr>
          <p:nvPr>
            <p:ph type="ctrTitle"/>
          </p:nvPr>
        </p:nvSpPr>
        <p:spPr>
          <a:xfrm>
            <a:off x="2285984" y="2928934"/>
            <a:ext cx="6500858" cy="1643074"/>
          </a:xfrm>
        </p:spPr>
        <p:txBody>
          <a:bodyPr anchor="t"/>
          <a:lstStyle>
            <a:lvl1pPr>
              <a:defRPr sz="4800">
                <a:solidFill>
                  <a:schemeClr val="tx1">
                    <a:lumMod val="95000"/>
                    <a:lumOff val="5000"/>
                  </a:schemeClr>
                </a:solidFill>
              </a:defRPr>
            </a:lvl1pPr>
          </a:lstStyle>
          <a:p>
            <a:r>
              <a:rPr lang="en-US" smtClean="0"/>
              <a:t>Click to edit Master title style</a:t>
            </a:r>
            <a:endParaRPr lang="he-IL" dirty="0"/>
          </a:p>
        </p:txBody>
      </p:sp>
      <p:sp>
        <p:nvSpPr>
          <p:cNvPr id="3" name="Subtitle 2"/>
          <p:cNvSpPr>
            <a:spLocks noGrp="1"/>
          </p:cNvSpPr>
          <p:nvPr>
            <p:ph type="subTitle" idx="1"/>
          </p:nvPr>
        </p:nvSpPr>
        <p:spPr>
          <a:xfrm>
            <a:off x="428596" y="5072074"/>
            <a:ext cx="6400800" cy="1643050"/>
          </a:xfrm>
        </p:spPr>
        <p:txBody>
          <a:bodyPr/>
          <a:lstStyle>
            <a:lvl1pPr marL="0" indent="0" algn="l">
              <a:buNone/>
              <a:defRPr sz="2800" b="1">
                <a:solidFill>
                  <a:schemeClr val="tx1">
                    <a:lumMod val="95000"/>
                    <a:lumOff val="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he-IL" dirty="0"/>
          </a:p>
        </p:txBody>
      </p:sp>
    </p:spTree>
    <p:extLst>
      <p:ext uri="{BB962C8B-B14F-4D97-AF65-F5344CB8AC3E}">
        <p14:creationId xmlns:p14="http://schemas.microsoft.com/office/powerpoint/2010/main" xmlns="" val="36302872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14282" y="71414"/>
            <a:ext cx="8715436" cy="857256"/>
          </a:xfrm>
        </p:spPr>
        <p:txBody>
          <a:bodyPr/>
          <a:lstStyle/>
          <a:p>
            <a:r>
              <a:rPr lang="en-US" dirty="0" smtClean="0"/>
              <a:t>Click to edit Master title style</a:t>
            </a:r>
            <a:endParaRPr lang="he-IL" dirty="0"/>
          </a:p>
        </p:txBody>
      </p:sp>
      <p:sp>
        <p:nvSpPr>
          <p:cNvPr id="3" name="Content Placeholder 2"/>
          <p:cNvSpPr>
            <a:spLocks noGrp="1"/>
          </p:cNvSpPr>
          <p:nvPr>
            <p:ph idx="1"/>
          </p:nvPr>
        </p:nvSpPr>
        <p:spPr>
          <a:xfrm>
            <a:off x="214282" y="1142984"/>
            <a:ext cx="8715436" cy="5286412"/>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he-IL" dirty="0"/>
          </a:p>
        </p:txBody>
      </p:sp>
    </p:spTree>
    <p:extLst>
      <p:ext uri="{BB962C8B-B14F-4D97-AF65-F5344CB8AC3E}">
        <p14:creationId xmlns:p14="http://schemas.microsoft.com/office/powerpoint/2010/main" xmlns="" val="11048381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4" name="Picture 4" descr="DevAcademy3.jpg"/>
          <p:cNvPicPr>
            <a:picLocks noChangeAspect="1"/>
          </p:cNvPicPr>
          <p:nvPr userDrawn="1"/>
        </p:nvPicPr>
        <p:blipFill>
          <a:blip r:embed="rId2">
            <a:extLst>
              <a:ext uri="{28A0092B-C50C-407E-A947-70E740481C1C}">
                <a14:useLocalDpi xmlns:a14="http://schemas.microsoft.com/office/drawing/2010/main" xmlns="" val="0"/>
              </a:ext>
            </a:extLst>
          </a:blip>
          <a:srcRect/>
          <a:stretch>
            <a:fillRect/>
          </a:stretch>
        </p:blipFill>
        <p:spPr bwMode="auto">
          <a:xfrm>
            <a:off x="6500813" y="5416550"/>
            <a:ext cx="2590800" cy="11557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itle 1"/>
          <p:cNvSpPr>
            <a:spLocks noGrp="1"/>
          </p:cNvSpPr>
          <p:nvPr>
            <p:ph type="title"/>
          </p:nvPr>
        </p:nvSpPr>
        <p:spPr>
          <a:xfrm>
            <a:off x="500034" y="2143117"/>
            <a:ext cx="7772400" cy="1143008"/>
          </a:xfrm>
        </p:spPr>
        <p:txBody>
          <a:bodyPr anchor="t">
            <a:noAutofit/>
          </a:bodyPr>
          <a:lstStyle>
            <a:lvl1pPr algn="l" rtl="0">
              <a:defRPr sz="8800" b="1" cap="all"/>
            </a:lvl1pPr>
          </a:lstStyle>
          <a:p>
            <a:r>
              <a:rPr lang="en-US" smtClean="0"/>
              <a:t>Click to edit Master title style</a:t>
            </a:r>
            <a:endParaRPr lang="he-IL" dirty="0"/>
          </a:p>
        </p:txBody>
      </p:sp>
      <p:sp>
        <p:nvSpPr>
          <p:cNvPr id="3" name="Text Placeholder 2"/>
          <p:cNvSpPr>
            <a:spLocks noGrp="1"/>
          </p:cNvSpPr>
          <p:nvPr>
            <p:ph type="body" idx="1"/>
          </p:nvPr>
        </p:nvSpPr>
        <p:spPr>
          <a:xfrm>
            <a:off x="500034" y="3357562"/>
            <a:ext cx="7772400" cy="879477"/>
          </a:xfrm>
        </p:spPr>
        <p:txBody>
          <a:bodyPr anchor="b">
            <a:normAutofit/>
          </a:bodyPr>
          <a:lstStyle>
            <a:lvl1pPr marL="0" indent="0">
              <a:buNone/>
              <a:defRPr sz="3600" b="1" baseline="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Tree>
    <p:extLst>
      <p:ext uri="{BB962C8B-B14F-4D97-AF65-F5344CB8AC3E}">
        <p14:creationId xmlns:p14="http://schemas.microsoft.com/office/powerpoint/2010/main" xmlns="" val="4888856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he-IL"/>
          </a:p>
        </p:txBody>
      </p:sp>
    </p:spTree>
    <p:extLst>
      <p:ext uri="{BB962C8B-B14F-4D97-AF65-F5344CB8AC3E}">
        <p14:creationId xmlns:p14="http://schemas.microsoft.com/office/powerpoint/2010/main" xmlns="" val="832858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37865869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5/4/2017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1D8BD707-D9CF-40AE-B4C6-C98DA3205C09}" type="datetimeFigureOut">
              <a:rPr lang="en-US" smtClean="0"/>
              <a:pPr/>
              <a:t>5/4/2017</a:t>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8" name="Date Placeholder 7"/>
          <p:cNvSpPr>
            <a:spLocks noGrp="1"/>
          </p:cNvSpPr>
          <p:nvPr>
            <p:ph type="dt" sz="half" idx="15"/>
          </p:nvPr>
        </p:nvSpPr>
        <p:spPr/>
        <p:txBody>
          <a:bodyPr rtlCol="0"/>
          <a:lstStyle/>
          <a:p>
            <a:fld id="{1D8BD707-D9CF-40AE-B4C6-C98DA3205C09}" type="datetimeFigureOut">
              <a:rPr lang="en-US" smtClean="0"/>
              <a:pPr/>
              <a:t>5/4/2017</a:t>
            </a:fld>
            <a:endParaRPr lang="en-US"/>
          </a:p>
        </p:txBody>
      </p:sp>
      <p:sp>
        <p:nvSpPr>
          <p:cNvPr id="10" name="Slide Number Placeholder 9"/>
          <p:cNvSpPr>
            <a:spLocks noGrp="1"/>
          </p:cNvSpPr>
          <p:nvPr>
            <p:ph type="sldNum" sz="quarter" idx="16"/>
          </p:nvPr>
        </p:nvSpPr>
        <p:spPr/>
        <p:txBody>
          <a:bodyPr rtlCol="0"/>
          <a:lstStyle/>
          <a:p>
            <a:fld id="{B6F15528-21DE-4FAA-801E-634DDDAF4B2B}" type="slidenum">
              <a:rPr lang="en-US" smtClean="0"/>
              <a:pPr/>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smtClean="0"/>
              <a:t>Click to edit Master title style</a:t>
            </a:r>
            <a:endParaRPr kumimoji="0" lang="en-US"/>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5"/>
          </p:nvPr>
        </p:nvSpPr>
        <p:spPr/>
        <p:txBody>
          <a:bodyPr rtlCol="0"/>
          <a:lstStyle/>
          <a:p>
            <a:fld id="{1D8BD707-D9CF-40AE-B4C6-C98DA3205C09}" type="datetimeFigureOut">
              <a:rPr lang="en-US" smtClean="0"/>
              <a:pPr/>
              <a:t>5/4/2017</a:t>
            </a:fld>
            <a:endParaRPr lang="en-US"/>
          </a:p>
        </p:txBody>
      </p:sp>
      <p:sp>
        <p:nvSpPr>
          <p:cNvPr id="12" name="Slide Number Placeholder 11"/>
          <p:cNvSpPr>
            <a:spLocks noGrp="1"/>
          </p:cNvSpPr>
          <p:nvPr>
            <p:ph type="sldNum" sz="quarter" idx="16"/>
          </p:nvPr>
        </p:nvSpPr>
        <p:spPr/>
        <p:txBody>
          <a:bodyPr rtlCol="0"/>
          <a:lstStyle/>
          <a:p>
            <a:fld id="{B6F15528-21DE-4FAA-801E-634DDDAF4B2B}" type="slidenum">
              <a:rPr lang="en-US" smtClean="0"/>
              <a:pPr/>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5/4/2017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5/4/2017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5/4/2017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smtClean="0"/>
              <a:t>Click to edit Master title style</a:t>
            </a:r>
            <a:endParaRPr kumimoji="0" lang="en-US"/>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fld id="{1D8BD707-D9CF-40AE-B4C6-C98DA3205C09}" type="datetimeFigureOut">
              <a:rPr lang="en-US" smtClean="0"/>
              <a:pPr/>
              <a:t>5/4/2017</a:t>
            </a:fld>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a:xfrm>
            <a:off x="1600200" y="6248206"/>
            <a:ext cx="4572000" cy="365125"/>
          </a:xfrm>
        </p:spPr>
        <p:txBody>
          <a:bodyPr rtlCol="0"/>
          <a:lstStyle/>
          <a:p>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smtClean="0"/>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7" Type="http://schemas.openxmlformats.org/officeDocument/2006/relationships/image" Target="../media/image3.jpeg"/><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theme" Target="../theme/theme2.xml"/><Relationship Id="rId5" Type="http://schemas.openxmlformats.org/officeDocument/2006/relationships/slideLayout" Target="../slideLayouts/slideLayout16.xml"/><Relationship Id="rId4"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1D8BD707-D9CF-40AE-B4C6-C98DA3205C09}" type="datetimeFigureOut">
              <a:rPr lang="en-US" smtClean="0"/>
              <a:pPr/>
              <a:t>5/4/2017</a:t>
            </a:fld>
            <a:endParaRPr lang="en-US"/>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en-US"/>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026" name="Picture 7" descr="image1.jpeg"/>
          <p:cNvPicPr>
            <a:picLocks noChangeAspect="1"/>
          </p:cNvPicPr>
          <p:nvPr userDrawn="1"/>
        </p:nvPicPr>
        <p:blipFill>
          <a:blip r:embed="rId7">
            <a:extLst>
              <a:ext uri="{28A0092B-C50C-407E-A947-70E740481C1C}">
                <a14:useLocalDpi xmlns:a14="http://schemas.microsoft.com/office/drawing/2010/main" xmlns="" val="0"/>
              </a:ext>
            </a:extLst>
          </a:blip>
          <a:srcRect/>
          <a:stretch>
            <a:fillRect/>
          </a:stretch>
        </p:blipFill>
        <p:spPr bwMode="auto">
          <a:xfrm>
            <a:off x="0" y="396875"/>
            <a:ext cx="9144000" cy="64611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itle Placeholder 1"/>
          <p:cNvSpPr>
            <a:spLocks noGrp="1"/>
          </p:cNvSpPr>
          <p:nvPr>
            <p:ph type="title"/>
          </p:nvPr>
        </p:nvSpPr>
        <p:spPr>
          <a:xfrm>
            <a:off x="214313" y="71438"/>
            <a:ext cx="8715375" cy="725487"/>
          </a:xfrm>
          <a:prstGeom prst="rect">
            <a:avLst/>
          </a:prstGeom>
        </p:spPr>
        <p:txBody>
          <a:bodyPr vert="horz" wrap="square" lIns="91440" tIns="45720" rIns="91440" bIns="45720" numCol="1" anchor="ctr" anchorCtr="0" compatLnSpc="1">
            <a:prstTxWarp prst="textNoShape">
              <a:avLst/>
            </a:prstTxWarp>
            <a:normAutofit/>
          </a:bodyPr>
          <a:lstStyle/>
          <a:p>
            <a:pPr lvl="0"/>
            <a:r>
              <a:rPr lang="en-US" smtClean="0"/>
              <a:t>Click to edit Master title style</a:t>
            </a:r>
          </a:p>
        </p:txBody>
      </p:sp>
      <p:sp>
        <p:nvSpPr>
          <p:cNvPr id="1028" name="Text Placeholder 2"/>
          <p:cNvSpPr>
            <a:spLocks noGrp="1"/>
          </p:cNvSpPr>
          <p:nvPr>
            <p:ph type="body" idx="1"/>
          </p:nvPr>
        </p:nvSpPr>
        <p:spPr bwMode="auto">
          <a:xfrm>
            <a:off x="214313" y="1000125"/>
            <a:ext cx="8715375" cy="5429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extLst>
      <p:ext uri="{BB962C8B-B14F-4D97-AF65-F5344CB8AC3E}">
        <p14:creationId xmlns:p14="http://schemas.microsoft.com/office/powerpoint/2010/main" xmlns="" val="227862320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Lst>
  <p:txStyles>
    <p:titleStyle>
      <a:lvl1pPr algn="l" rtl="0" fontAlgn="base">
        <a:spcBef>
          <a:spcPct val="0"/>
        </a:spcBef>
        <a:spcAft>
          <a:spcPct val="0"/>
        </a:spcAft>
        <a:defRPr sz="4400" b="1" kern="1200">
          <a:solidFill>
            <a:srgbClr val="FF9900"/>
          </a:solidFill>
          <a:effectLst>
            <a:outerShdw blurRad="38100" dist="38100" dir="2700000" algn="tl">
              <a:srgbClr val="000000">
                <a:alpha val="43137"/>
              </a:srgbClr>
            </a:outerShdw>
          </a:effectLst>
          <a:latin typeface="+mj-lt"/>
          <a:ea typeface="+mj-ea"/>
          <a:cs typeface="+mj-cs"/>
        </a:defRPr>
      </a:lvl1pPr>
      <a:lvl2pPr algn="l" rtl="0" fontAlgn="base">
        <a:spcBef>
          <a:spcPct val="0"/>
        </a:spcBef>
        <a:spcAft>
          <a:spcPct val="0"/>
        </a:spcAft>
        <a:defRPr sz="4400" b="1">
          <a:solidFill>
            <a:srgbClr val="FF9900"/>
          </a:solidFill>
          <a:latin typeface="Calibri" pitchFamily="34" charset="0"/>
          <a:cs typeface="Times New Roman" pitchFamily="18" charset="0"/>
        </a:defRPr>
      </a:lvl2pPr>
      <a:lvl3pPr algn="l" rtl="0" fontAlgn="base">
        <a:spcBef>
          <a:spcPct val="0"/>
        </a:spcBef>
        <a:spcAft>
          <a:spcPct val="0"/>
        </a:spcAft>
        <a:defRPr sz="4400" b="1">
          <a:solidFill>
            <a:srgbClr val="FF9900"/>
          </a:solidFill>
          <a:latin typeface="Calibri" pitchFamily="34" charset="0"/>
          <a:cs typeface="Times New Roman" pitchFamily="18" charset="0"/>
        </a:defRPr>
      </a:lvl3pPr>
      <a:lvl4pPr algn="l" rtl="0" fontAlgn="base">
        <a:spcBef>
          <a:spcPct val="0"/>
        </a:spcBef>
        <a:spcAft>
          <a:spcPct val="0"/>
        </a:spcAft>
        <a:defRPr sz="4400" b="1">
          <a:solidFill>
            <a:srgbClr val="FF9900"/>
          </a:solidFill>
          <a:latin typeface="Calibri" pitchFamily="34" charset="0"/>
          <a:cs typeface="Times New Roman" pitchFamily="18" charset="0"/>
        </a:defRPr>
      </a:lvl4pPr>
      <a:lvl5pPr algn="l" rtl="0" fontAlgn="base">
        <a:spcBef>
          <a:spcPct val="0"/>
        </a:spcBef>
        <a:spcAft>
          <a:spcPct val="0"/>
        </a:spcAft>
        <a:defRPr sz="4400" b="1">
          <a:solidFill>
            <a:srgbClr val="FF9900"/>
          </a:solidFill>
          <a:latin typeface="Calibri" pitchFamily="34" charset="0"/>
          <a:cs typeface="Times New Roman" pitchFamily="18" charset="0"/>
        </a:defRPr>
      </a:lvl5pPr>
      <a:lvl6pPr marL="457200" algn="l" rtl="0" fontAlgn="base">
        <a:spcBef>
          <a:spcPct val="0"/>
        </a:spcBef>
        <a:spcAft>
          <a:spcPct val="0"/>
        </a:spcAft>
        <a:defRPr sz="4400" b="1">
          <a:solidFill>
            <a:srgbClr val="FF9900"/>
          </a:solidFill>
          <a:latin typeface="Calibri" pitchFamily="34" charset="0"/>
          <a:cs typeface="Times New Roman" pitchFamily="18" charset="0"/>
        </a:defRPr>
      </a:lvl6pPr>
      <a:lvl7pPr marL="914400" algn="l" rtl="0" fontAlgn="base">
        <a:spcBef>
          <a:spcPct val="0"/>
        </a:spcBef>
        <a:spcAft>
          <a:spcPct val="0"/>
        </a:spcAft>
        <a:defRPr sz="4400" b="1">
          <a:solidFill>
            <a:srgbClr val="FF9900"/>
          </a:solidFill>
          <a:latin typeface="Calibri" pitchFamily="34" charset="0"/>
          <a:cs typeface="Times New Roman" pitchFamily="18" charset="0"/>
        </a:defRPr>
      </a:lvl7pPr>
      <a:lvl8pPr marL="1371600" algn="l" rtl="0" fontAlgn="base">
        <a:spcBef>
          <a:spcPct val="0"/>
        </a:spcBef>
        <a:spcAft>
          <a:spcPct val="0"/>
        </a:spcAft>
        <a:defRPr sz="4400" b="1">
          <a:solidFill>
            <a:srgbClr val="FF9900"/>
          </a:solidFill>
          <a:latin typeface="Calibri" pitchFamily="34" charset="0"/>
          <a:cs typeface="Times New Roman" pitchFamily="18" charset="0"/>
        </a:defRPr>
      </a:lvl8pPr>
      <a:lvl9pPr marL="1828800" algn="l" rtl="0" fontAlgn="base">
        <a:spcBef>
          <a:spcPct val="0"/>
        </a:spcBef>
        <a:spcAft>
          <a:spcPct val="0"/>
        </a:spcAft>
        <a:defRPr sz="4400" b="1">
          <a:solidFill>
            <a:srgbClr val="FF9900"/>
          </a:solidFill>
          <a:latin typeface="Calibri" pitchFamily="34" charset="0"/>
          <a:cs typeface="Times New Roman" pitchFamily="18" charset="0"/>
        </a:defRPr>
      </a:lvl9pPr>
    </p:titleStyle>
    <p:bodyStyle>
      <a:lvl1pPr marL="342900" indent="-342900" algn="l" rtl="0" fontAlgn="base">
        <a:spcBef>
          <a:spcPct val="20000"/>
        </a:spcBef>
        <a:spcAft>
          <a:spcPct val="0"/>
        </a:spcAft>
        <a:buFont typeface="Arial" pitchFamily="34" charset="0"/>
        <a:buChar char="•"/>
        <a:defRPr sz="3600" kern="1200">
          <a:solidFill>
            <a:schemeClr val="tx1"/>
          </a:solidFill>
          <a:latin typeface="+mn-lt"/>
          <a:ea typeface="+mn-ea"/>
          <a:cs typeface="+mn-cs"/>
        </a:defRPr>
      </a:lvl1pPr>
      <a:lvl2pPr marL="742950" indent="-285750" algn="l" rtl="0" fontAlgn="base">
        <a:spcBef>
          <a:spcPct val="20000"/>
        </a:spcBef>
        <a:spcAft>
          <a:spcPct val="0"/>
        </a:spcAft>
        <a:buFont typeface="Arial" pitchFamily="34" charset="0"/>
        <a:buChar char="–"/>
        <a:defRPr sz="3200" kern="1200">
          <a:solidFill>
            <a:schemeClr val="tx1"/>
          </a:solidFill>
          <a:latin typeface="+mn-lt"/>
          <a:ea typeface="+mn-ea"/>
          <a:cs typeface="+mn-cs"/>
        </a:defRPr>
      </a:lvl2pPr>
      <a:lvl3pPr marL="1143000" indent="-228600" algn="l" rtl="0" fontAlgn="base">
        <a:spcBef>
          <a:spcPct val="20000"/>
        </a:spcBef>
        <a:spcAft>
          <a:spcPct val="0"/>
        </a:spcAft>
        <a:buFont typeface="Arial" pitchFamily="34" charset="0"/>
        <a:buChar char="•"/>
        <a:defRPr sz="2800" kern="1200">
          <a:solidFill>
            <a:schemeClr val="tx1"/>
          </a:solidFill>
          <a:latin typeface="+mn-lt"/>
          <a:ea typeface="+mn-ea"/>
          <a:cs typeface="+mn-cs"/>
        </a:defRPr>
      </a:lvl3pPr>
      <a:lvl4pPr marL="1600200" indent="-228600" algn="l" rtl="0" fontAlgn="base">
        <a:spcBef>
          <a:spcPct val="20000"/>
        </a:spcBef>
        <a:spcAft>
          <a:spcPct val="0"/>
        </a:spcAft>
        <a:buFont typeface="Arial" pitchFamily="34" charset="0"/>
        <a:buChar char="–"/>
        <a:defRPr sz="2400" kern="1200">
          <a:solidFill>
            <a:schemeClr val="tx1"/>
          </a:solidFill>
          <a:latin typeface="+mn-lt"/>
          <a:ea typeface="+mn-ea"/>
          <a:cs typeface="+mn-cs"/>
        </a:defRPr>
      </a:lvl4pPr>
      <a:lvl5pPr marL="2057400" indent="-228600" algn="l" rtl="0" fontAlgn="base">
        <a:spcBef>
          <a:spcPct val="20000"/>
        </a:spcBef>
        <a:spcAft>
          <a:spcPct val="0"/>
        </a:spcAft>
        <a:buFont typeface="Arial" pitchFamily="34" charset="0"/>
        <a:buChar char="»"/>
        <a:defRPr sz="2400" kern="1200">
          <a:solidFill>
            <a:schemeClr val="tx1"/>
          </a:solidFill>
          <a:latin typeface="+mn-lt"/>
          <a:ea typeface="+mn-ea"/>
          <a:cs typeface="+mn-cs"/>
        </a:defRPr>
      </a:lvl5pPr>
      <a:lvl6pPr marL="25146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Attribute Routing in ASP.NET MVC</a:t>
            </a:r>
            <a:endParaRPr lang="en-US" dirty="0"/>
          </a:p>
        </p:txBody>
      </p:sp>
      <p:sp>
        <p:nvSpPr>
          <p:cNvPr id="5" name="Content Placeholder 4"/>
          <p:cNvSpPr>
            <a:spLocks noGrp="1"/>
          </p:cNvSpPr>
          <p:nvPr>
            <p:ph sz="quarter" idx="1"/>
          </p:nvPr>
        </p:nvSpPr>
        <p:spPr/>
        <p:txBody>
          <a:bodyPr>
            <a:normAutofit/>
          </a:bodyPr>
          <a:lstStyle/>
          <a:p>
            <a:r>
              <a:rPr lang="en-US" sz="2000" dirty="0" smtClean="0"/>
              <a:t>ASP.NET MVC5 supports a new type of routing, called attribute routing. In this routing, attributes are used to define routes.</a:t>
            </a:r>
          </a:p>
          <a:p>
            <a:r>
              <a:rPr lang="en-US" sz="2000" dirty="0" smtClean="0"/>
              <a:t>Attribute routing provides more control over the convention-based routing in ASP.NET MVC. </a:t>
            </a:r>
          </a:p>
          <a:p>
            <a:pPr fontAlgn="t"/>
            <a:r>
              <a:rPr lang="en-US" sz="2000" dirty="0" smtClean="0"/>
              <a:t>Attribute routing should configure before the convention-based routing.</a:t>
            </a:r>
          </a:p>
          <a:p>
            <a:pPr fontAlgn="t"/>
            <a:r>
              <a:rPr lang="en-US" sz="2000" dirty="0" smtClean="0"/>
              <a:t>When you combine attribute routing with convention-based routing, actions which do not have Route attribute for defining attribute-based routing will work according to convention-based routing. </a:t>
            </a:r>
          </a:p>
          <a:p>
            <a:pPr fontAlgn="t"/>
            <a:r>
              <a:rPr lang="en-US" sz="2000" dirty="0" smtClean="0"/>
              <a:t>When you have only attribute routing, actions which do not have Route attribute for defining attribute-based routing will not be the part of attribute routing. In this way they can’t be access from outside as a URI.</a:t>
            </a:r>
          </a:p>
          <a:p>
            <a:endParaRPr lang="en-US" sz="20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Attribute Routing in ASP.NET MVC</a:t>
            </a:r>
            <a:endParaRPr lang="en-US" dirty="0"/>
          </a:p>
        </p:txBody>
      </p:sp>
      <p:sp>
        <p:nvSpPr>
          <p:cNvPr id="5" name="Content Placeholder 4"/>
          <p:cNvSpPr>
            <a:spLocks noGrp="1"/>
          </p:cNvSpPr>
          <p:nvPr>
            <p:ph sz="quarter" idx="1"/>
          </p:nvPr>
        </p:nvSpPr>
        <p:spPr/>
        <p:txBody>
          <a:bodyPr>
            <a:normAutofit fontScale="92500" lnSpcReduction="20000"/>
          </a:bodyPr>
          <a:lstStyle/>
          <a:p>
            <a:pPr algn="just"/>
            <a:r>
              <a:rPr lang="en-US" sz="2000" dirty="0" smtClean="0">
                <a:solidFill>
                  <a:srgbClr val="4466C5"/>
                </a:solidFill>
                <a:latin typeface="Segoe UI"/>
              </a:rPr>
              <a:t>Enabling Attribute Routing in ASP.NET MVC</a:t>
            </a:r>
          </a:p>
          <a:p>
            <a:pPr algn="just" fontAlgn="t"/>
            <a:r>
              <a:rPr lang="en-US" sz="2000" dirty="0" smtClean="0">
                <a:solidFill>
                  <a:srgbClr val="161616"/>
                </a:solidFill>
                <a:latin typeface="Segoe UI"/>
              </a:rPr>
              <a:t>Enabling attribute routing in your ASP.NET MVC5 application is simple, just add a call to </a:t>
            </a:r>
            <a:r>
              <a:rPr lang="en-US" sz="2000" dirty="0" err="1" smtClean="0">
                <a:solidFill>
                  <a:srgbClr val="161616"/>
                </a:solidFill>
                <a:latin typeface="Segoe UI"/>
              </a:rPr>
              <a:t>routes.MapMvcAttributeRoutes</a:t>
            </a:r>
            <a:r>
              <a:rPr lang="en-US" sz="2000" dirty="0" smtClean="0">
                <a:solidFill>
                  <a:srgbClr val="161616"/>
                </a:solidFill>
                <a:latin typeface="Segoe UI"/>
              </a:rPr>
              <a:t>() method with in </a:t>
            </a:r>
            <a:r>
              <a:rPr lang="en-US" sz="2000" dirty="0" err="1" smtClean="0">
                <a:solidFill>
                  <a:srgbClr val="161616"/>
                </a:solidFill>
                <a:latin typeface="Segoe UI"/>
              </a:rPr>
              <a:t>RegisterRoutes</a:t>
            </a:r>
            <a:r>
              <a:rPr lang="en-US" sz="2000" dirty="0" smtClean="0">
                <a:solidFill>
                  <a:srgbClr val="161616"/>
                </a:solidFill>
                <a:latin typeface="Segoe UI"/>
              </a:rPr>
              <a:t>() method of </a:t>
            </a:r>
            <a:r>
              <a:rPr lang="en-US" sz="2000" dirty="0" err="1" smtClean="0">
                <a:solidFill>
                  <a:srgbClr val="161616"/>
                </a:solidFill>
                <a:latin typeface="Segoe UI"/>
              </a:rPr>
              <a:t>RouteConfig.cs</a:t>
            </a:r>
            <a:r>
              <a:rPr lang="en-US" sz="2000" dirty="0" smtClean="0">
                <a:solidFill>
                  <a:srgbClr val="161616"/>
                </a:solidFill>
                <a:latin typeface="Segoe UI"/>
              </a:rPr>
              <a:t> file.</a:t>
            </a:r>
          </a:p>
          <a:p>
            <a:pPr>
              <a:buFont typeface="+mj-lt"/>
              <a:buAutoNum type="arabicPeriod"/>
            </a:pPr>
            <a:r>
              <a:rPr lang="en-US" sz="2000" dirty="0" smtClean="0">
                <a:solidFill>
                  <a:srgbClr val="FF0080"/>
                </a:solidFill>
              </a:rPr>
              <a:t>public</a:t>
            </a:r>
            <a:r>
              <a:rPr lang="en-US" sz="2000" dirty="0" smtClean="0">
                <a:solidFill>
                  <a:srgbClr val="393124"/>
                </a:solidFill>
              </a:rPr>
              <a:t> </a:t>
            </a:r>
            <a:r>
              <a:rPr lang="en-US" sz="2000" dirty="0" smtClean="0">
                <a:solidFill>
                  <a:srgbClr val="FF0080"/>
                </a:solidFill>
              </a:rPr>
              <a:t>class</a:t>
            </a:r>
            <a:r>
              <a:rPr lang="en-US" sz="2000" dirty="0" smtClean="0">
                <a:solidFill>
                  <a:srgbClr val="393124"/>
                </a:solidFill>
              </a:rPr>
              <a:t> </a:t>
            </a:r>
            <a:r>
              <a:rPr lang="en-US" sz="2000" dirty="0" err="1" smtClean="0">
                <a:solidFill>
                  <a:srgbClr val="5353A6"/>
                </a:solidFill>
              </a:rPr>
              <a:t>RouteConfig</a:t>
            </a:r>
            <a:endParaRPr lang="en-US" sz="2000" dirty="0" smtClean="0">
              <a:solidFill>
                <a:srgbClr val="3C3C3C"/>
              </a:solidFill>
            </a:endParaRPr>
          </a:p>
          <a:p>
            <a:pPr>
              <a:buFont typeface="+mj-lt"/>
              <a:buAutoNum type="arabicPeriod"/>
            </a:pPr>
            <a:r>
              <a:rPr lang="en-US" sz="2000" dirty="0" smtClean="0">
                <a:solidFill>
                  <a:srgbClr val="393124"/>
                </a:solidFill>
              </a:rPr>
              <a:t>{</a:t>
            </a:r>
            <a:endParaRPr lang="en-US" sz="2000" dirty="0" smtClean="0">
              <a:solidFill>
                <a:srgbClr val="3C3C3C"/>
              </a:solidFill>
            </a:endParaRPr>
          </a:p>
          <a:p>
            <a:pPr>
              <a:buFont typeface="+mj-lt"/>
              <a:buAutoNum type="arabicPeriod"/>
            </a:pPr>
            <a:r>
              <a:rPr lang="en-US" sz="2000" dirty="0" smtClean="0">
                <a:solidFill>
                  <a:srgbClr val="FF0080"/>
                </a:solidFill>
              </a:rPr>
              <a:t>public</a:t>
            </a:r>
            <a:r>
              <a:rPr lang="en-US" sz="2000" dirty="0" smtClean="0">
                <a:solidFill>
                  <a:srgbClr val="393124"/>
                </a:solidFill>
              </a:rPr>
              <a:t> </a:t>
            </a:r>
            <a:r>
              <a:rPr lang="en-US" sz="2000" dirty="0" smtClean="0">
                <a:solidFill>
                  <a:srgbClr val="FF0080"/>
                </a:solidFill>
              </a:rPr>
              <a:t>static</a:t>
            </a:r>
            <a:r>
              <a:rPr lang="en-US" sz="2000" dirty="0" smtClean="0">
                <a:solidFill>
                  <a:srgbClr val="393124"/>
                </a:solidFill>
              </a:rPr>
              <a:t> </a:t>
            </a:r>
            <a:r>
              <a:rPr lang="en-US" sz="2000" dirty="0" smtClean="0">
                <a:solidFill>
                  <a:srgbClr val="FF0080"/>
                </a:solidFill>
              </a:rPr>
              <a:t>void</a:t>
            </a:r>
            <a:r>
              <a:rPr lang="en-US" sz="2000" dirty="0" smtClean="0">
                <a:solidFill>
                  <a:srgbClr val="393124"/>
                </a:solidFill>
              </a:rPr>
              <a:t> </a:t>
            </a:r>
            <a:r>
              <a:rPr lang="en-US" sz="2000" dirty="0" err="1" smtClean="0">
                <a:solidFill>
                  <a:srgbClr val="5353A6"/>
                </a:solidFill>
              </a:rPr>
              <a:t>RegisterRoutes</a:t>
            </a:r>
            <a:r>
              <a:rPr lang="en-US" sz="2000" dirty="0" smtClean="0">
                <a:solidFill>
                  <a:srgbClr val="393124"/>
                </a:solidFill>
              </a:rPr>
              <a:t>(</a:t>
            </a:r>
            <a:r>
              <a:rPr lang="en-US" sz="2000" dirty="0" err="1" smtClean="0">
                <a:solidFill>
                  <a:srgbClr val="5353A6"/>
                </a:solidFill>
              </a:rPr>
              <a:t>RouteCollection</a:t>
            </a:r>
            <a:r>
              <a:rPr lang="en-US" sz="2000" dirty="0" smtClean="0">
                <a:solidFill>
                  <a:srgbClr val="393124"/>
                </a:solidFill>
              </a:rPr>
              <a:t> routes)</a:t>
            </a:r>
            <a:endParaRPr lang="en-US" sz="2000" dirty="0" smtClean="0">
              <a:solidFill>
                <a:srgbClr val="3C3C3C"/>
              </a:solidFill>
            </a:endParaRPr>
          </a:p>
          <a:p>
            <a:pPr>
              <a:buFont typeface="+mj-lt"/>
              <a:buAutoNum type="arabicPeriod"/>
            </a:pPr>
            <a:r>
              <a:rPr lang="en-US" sz="2000" dirty="0" smtClean="0">
                <a:solidFill>
                  <a:srgbClr val="393124"/>
                </a:solidFill>
              </a:rPr>
              <a:t>{</a:t>
            </a:r>
            <a:endParaRPr lang="en-US" sz="2000" dirty="0" smtClean="0">
              <a:solidFill>
                <a:srgbClr val="3C3C3C"/>
              </a:solidFill>
            </a:endParaRPr>
          </a:p>
          <a:p>
            <a:pPr>
              <a:buFont typeface="+mj-lt"/>
              <a:buAutoNum type="arabicPeriod"/>
            </a:pPr>
            <a:r>
              <a:rPr lang="en-US" sz="2000" dirty="0" err="1" smtClean="0">
                <a:solidFill>
                  <a:srgbClr val="393124"/>
                </a:solidFill>
              </a:rPr>
              <a:t>routes.</a:t>
            </a:r>
            <a:r>
              <a:rPr lang="en-US" sz="2000" dirty="0" err="1" smtClean="0">
                <a:solidFill>
                  <a:srgbClr val="5353A6"/>
                </a:solidFill>
              </a:rPr>
              <a:t>IgnoreRoute</a:t>
            </a:r>
            <a:r>
              <a:rPr lang="en-US" sz="2000" dirty="0" smtClean="0">
                <a:solidFill>
                  <a:srgbClr val="393124"/>
                </a:solidFill>
              </a:rPr>
              <a:t>(</a:t>
            </a:r>
            <a:r>
              <a:rPr lang="en-US" sz="2000" dirty="0" smtClean="0">
                <a:solidFill>
                  <a:srgbClr val="FF6820"/>
                </a:solidFill>
              </a:rPr>
              <a:t>"{resource}.</a:t>
            </a:r>
            <a:r>
              <a:rPr lang="en-US" sz="2000" dirty="0" err="1" smtClean="0">
                <a:solidFill>
                  <a:srgbClr val="FF6820"/>
                </a:solidFill>
              </a:rPr>
              <a:t>axd</a:t>
            </a:r>
            <a:r>
              <a:rPr lang="en-US" sz="2000" dirty="0" smtClean="0">
                <a:solidFill>
                  <a:srgbClr val="FF6820"/>
                </a:solidFill>
              </a:rPr>
              <a:t>/{*</a:t>
            </a:r>
            <a:r>
              <a:rPr lang="en-US" sz="2000" dirty="0" err="1" smtClean="0">
                <a:solidFill>
                  <a:srgbClr val="FF6820"/>
                </a:solidFill>
              </a:rPr>
              <a:t>pathInfo</a:t>
            </a:r>
            <a:r>
              <a:rPr lang="en-US" sz="2000" dirty="0" smtClean="0">
                <a:solidFill>
                  <a:srgbClr val="FF6820"/>
                </a:solidFill>
              </a:rPr>
              <a:t>}"</a:t>
            </a:r>
            <a:r>
              <a:rPr lang="en-US" sz="2000" dirty="0" smtClean="0">
                <a:solidFill>
                  <a:srgbClr val="393124"/>
                </a:solidFill>
              </a:rPr>
              <a:t>);</a:t>
            </a:r>
            <a:endParaRPr lang="en-US" sz="2000" dirty="0" smtClean="0">
              <a:solidFill>
                <a:srgbClr val="3C3C3C"/>
              </a:solidFill>
            </a:endParaRPr>
          </a:p>
          <a:p>
            <a:pPr>
              <a:buFont typeface="+mj-lt"/>
              <a:buAutoNum type="arabicPeriod"/>
            </a:pPr>
            <a:r>
              <a:rPr lang="en-US" sz="2000" dirty="0" smtClean="0">
                <a:solidFill>
                  <a:srgbClr val="393124"/>
                </a:solidFill>
              </a:rPr>
              <a:t> </a:t>
            </a:r>
            <a:endParaRPr lang="en-US" sz="2000" dirty="0" smtClean="0">
              <a:solidFill>
                <a:srgbClr val="3C3C3C"/>
              </a:solidFill>
            </a:endParaRPr>
          </a:p>
          <a:p>
            <a:pPr>
              <a:buFont typeface="+mj-lt"/>
              <a:buAutoNum type="arabicPeriod"/>
            </a:pPr>
            <a:r>
              <a:rPr lang="en-US" sz="2000" i="1" dirty="0" smtClean="0">
                <a:solidFill>
                  <a:srgbClr val="4E9B00"/>
                </a:solidFill>
              </a:rPr>
              <a:t>//enabling attribute routing</a:t>
            </a:r>
            <a:endParaRPr lang="en-US" sz="2000" dirty="0" smtClean="0">
              <a:solidFill>
                <a:srgbClr val="3C3C3C"/>
              </a:solidFill>
            </a:endParaRPr>
          </a:p>
          <a:p>
            <a:pPr>
              <a:buFont typeface="+mj-lt"/>
              <a:buAutoNum type="arabicPeriod"/>
            </a:pPr>
            <a:r>
              <a:rPr lang="en-US" sz="2000" dirty="0" err="1" smtClean="0">
                <a:solidFill>
                  <a:srgbClr val="393124"/>
                </a:solidFill>
              </a:rPr>
              <a:t>routes.</a:t>
            </a:r>
            <a:r>
              <a:rPr lang="en-US" sz="2000" dirty="0" err="1" smtClean="0">
                <a:solidFill>
                  <a:srgbClr val="5353A6"/>
                </a:solidFill>
              </a:rPr>
              <a:t>MapMvcAttributeRoutes</a:t>
            </a:r>
            <a:r>
              <a:rPr lang="en-US" sz="2000" dirty="0" smtClean="0">
                <a:solidFill>
                  <a:srgbClr val="393124"/>
                </a:solidFill>
              </a:rPr>
              <a:t>();</a:t>
            </a:r>
            <a:endParaRPr lang="en-US" sz="2000" dirty="0" smtClean="0">
              <a:solidFill>
                <a:srgbClr val="3C3C3C"/>
              </a:solidFill>
            </a:endParaRPr>
          </a:p>
          <a:p>
            <a:pPr>
              <a:buFont typeface="+mj-lt"/>
              <a:buAutoNum type="arabicPeriod"/>
            </a:pPr>
            <a:r>
              <a:rPr lang="en-US" sz="2000" dirty="0" smtClean="0">
                <a:solidFill>
                  <a:srgbClr val="393124"/>
                </a:solidFill>
              </a:rPr>
              <a:t>}</a:t>
            </a:r>
            <a:endParaRPr lang="en-US" sz="2000" dirty="0" smtClean="0">
              <a:solidFill>
                <a:srgbClr val="3C3C3C"/>
              </a:solidFill>
            </a:endParaRPr>
          </a:p>
          <a:p>
            <a:pPr>
              <a:buFont typeface="+mj-lt"/>
              <a:buAutoNum type="arabicPeriod"/>
            </a:pPr>
            <a:r>
              <a:rPr lang="en-US" sz="2000" dirty="0" smtClean="0">
                <a:solidFill>
                  <a:srgbClr val="393124"/>
                </a:solidFill>
              </a:rPr>
              <a:t>}</a:t>
            </a:r>
            <a:endParaRPr lang="en-US" sz="2000" dirty="0" smtClean="0">
              <a:solidFill>
                <a:srgbClr val="3C3C3C"/>
              </a:solidFill>
            </a:endParaRPr>
          </a:p>
          <a:p>
            <a:pPr fontAlgn="t"/>
            <a:endParaRPr lang="en-US" sz="2000" dirty="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Attribute Routing in ASP.NET MVC</a:t>
            </a:r>
            <a:endParaRPr lang="en-US" dirty="0"/>
          </a:p>
        </p:txBody>
      </p:sp>
      <p:sp>
        <p:nvSpPr>
          <p:cNvPr id="5" name="Content Placeholder 4"/>
          <p:cNvSpPr>
            <a:spLocks noGrp="1"/>
          </p:cNvSpPr>
          <p:nvPr>
            <p:ph sz="quarter" idx="1"/>
          </p:nvPr>
        </p:nvSpPr>
        <p:spPr/>
        <p:txBody>
          <a:bodyPr>
            <a:normAutofit fontScale="92500" lnSpcReduction="10000"/>
          </a:bodyPr>
          <a:lstStyle/>
          <a:p>
            <a:pPr algn="just" fontAlgn="t"/>
            <a:r>
              <a:rPr lang="en-US" sz="1600" dirty="0" smtClean="0">
                <a:solidFill>
                  <a:srgbClr val="161616"/>
                </a:solidFill>
                <a:latin typeface="Segoe UI"/>
              </a:rPr>
              <a:t>You can also combine attribute routing with convention-based routing.</a:t>
            </a:r>
          </a:p>
          <a:p>
            <a:pPr>
              <a:buFont typeface="+mj-lt"/>
              <a:buAutoNum type="arabicPeriod"/>
            </a:pPr>
            <a:r>
              <a:rPr lang="en-US" sz="1600" dirty="0" smtClean="0">
                <a:solidFill>
                  <a:srgbClr val="FF0080"/>
                </a:solidFill>
              </a:rPr>
              <a:t>public</a:t>
            </a:r>
            <a:r>
              <a:rPr lang="en-US" sz="1600" dirty="0" smtClean="0">
                <a:solidFill>
                  <a:srgbClr val="393124"/>
                </a:solidFill>
              </a:rPr>
              <a:t> </a:t>
            </a:r>
            <a:r>
              <a:rPr lang="en-US" sz="1600" dirty="0" smtClean="0">
                <a:solidFill>
                  <a:srgbClr val="FF0080"/>
                </a:solidFill>
              </a:rPr>
              <a:t>class</a:t>
            </a:r>
            <a:r>
              <a:rPr lang="en-US" sz="1600" dirty="0" smtClean="0">
                <a:solidFill>
                  <a:srgbClr val="393124"/>
                </a:solidFill>
              </a:rPr>
              <a:t> </a:t>
            </a:r>
            <a:r>
              <a:rPr lang="en-US" sz="1600" dirty="0" err="1" smtClean="0">
                <a:solidFill>
                  <a:srgbClr val="5353A6"/>
                </a:solidFill>
              </a:rPr>
              <a:t>RouteConfig</a:t>
            </a:r>
            <a:endParaRPr lang="en-US" sz="1600" dirty="0" smtClean="0">
              <a:solidFill>
                <a:srgbClr val="3C3C3C"/>
              </a:solidFill>
            </a:endParaRPr>
          </a:p>
          <a:p>
            <a:pPr>
              <a:buFont typeface="+mj-lt"/>
              <a:buAutoNum type="arabicPeriod"/>
            </a:pPr>
            <a:r>
              <a:rPr lang="en-US" sz="1600" dirty="0" smtClean="0">
                <a:solidFill>
                  <a:srgbClr val="393124"/>
                </a:solidFill>
              </a:rPr>
              <a:t>{</a:t>
            </a:r>
            <a:endParaRPr lang="en-US" sz="1600" dirty="0" smtClean="0">
              <a:solidFill>
                <a:srgbClr val="3C3C3C"/>
              </a:solidFill>
            </a:endParaRPr>
          </a:p>
          <a:p>
            <a:pPr>
              <a:buFont typeface="+mj-lt"/>
              <a:buAutoNum type="arabicPeriod"/>
            </a:pPr>
            <a:r>
              <a:rPr lang="en-US" sz="1600" dirty="0" smtClean="0">
                <a:solidFill>
                  <a:srgbClr val="FF0080"/>
                </a:solidFill>
              </a:rPr>
              <a:t>public</a:t>
            </a:r>
            <a:r>
              <a:rPr lang="en-US" sz="1600" dirty="0" smtClean="0">
                <a:solidFill>
                  <a:srgbClr val="393124"/>
                </a:solidFill>
              </a:rPr>
              <a:t> </a:t>
            </a:r>
            <a:r>
              <a:rPr lang="en-US" sz="1600" dirty="0" smtClean="0">
                <a:solidFill>
                  <a:srgbClr val="FF0080"/>
                </a:solidFill>
              </a:rPr>
              <a:t>static</a:t>
            </a:r>
            <a:r>
              <a:rPr lang="en-US" sz="1600" dirty="0" smtClean="0">
                <a:solidFill>
                  <a:srgbClr val="393124"/>
                </a:solidFill>
              </a:rPr>
              <a:t> </a:t>
            </a:r>
            <a:r>
              <a:rPr lang="en-US" sz="1600" dirty="0" smtClean="0">
                <a:solidFill>
                  <a:srgbClr val="FF0080"/>
                </a:solidFill>
              </a:rPr>
              <a:t>void</a:t>
            </a:r>
            <a:r>
              <a:rPr lang="en-US" sz="1600" dirty="0" smtClean="0">
                <a:solidFill>
                  <a:srgbClr val="393124"/>
                </a:solidFill>
              </a:rPr>
              <a:t> </a:t>
            </a:r>
            <a:r>
              <a:rPr lang="en-US" sz="1600" dirty="0" err="1" smtClean="0">
                <a:solidFill>
                  <a:srgbClr val="5353A6"/>
                </a:solidFill>
              </a:rPr>
              <a:t>RegisterRoutes</a:t>
            </a:r>
            <a:r>
              <a:rPr lang="en-US" sz="1600" dirty="0" smtClean="0">
                <a:solidFill>
                  <a:srgbClr val="393124"/>
                </a:solidFill>
              </a:rPr>
              <a:t>(</a:t>
            </a:r>
            <a:r>
              <a:rPr lang="en-US" sz="1600" dirty="0" err="1" smtClean="0">
                <a:solidFill>
                  <a:srgbClr val="5353A6"/>
                </a:solidFill>
              </a:rPr>
              <a:t>RouteCollection</a:t>
            </a:r>
            <a:r>
              <a:rPr lang="en-US" sz="1600" dirty="0" smtClean="0">
                <a:solidFill>
                  <a:srgbClr val="393124"/>
                </a:solidFill>
              </a:rPr>
              <a:t> routes)</a:t>
            </a:r>
            <a:endParaRPr lang="en-US" sz="1600" dirty="0" smtClean="0">
              <a:solidFill>
                <a:srgbClr val="3C3C3C"/>
              </a:solidFill>
            </a:endParaRPr>
          </a:p>
          <a:p>
            <a:pPr>
              <a:buFont typeface="+mj-lt"/>
              <a:buAutoNum type="arabicPeriod"/>
            </a:pPr>
            <a:r>
              <a:rPr lang="en-US" sz="1600" dirty="0" smtClean="0">
                <a:solidFill>
                  <a:srgbClr val="393124"/>
                </a:solidFill>
              </a:rPr>
              <a:t>{</a:t>
            </a:r>
            <a:endParaRPr lang="en-US" sz="1600" dirty="0" smtClean="0">
              <a:solidFill>
                <a:srgbClr val="3C3C3C"/>
              </a:solidFill>
            </a:endParaRPr>
          </a:p>
          <a:p>
            <a:pPr>
              <a:buFont typeface="+mj-lt"/>
              <a:buAutoNum type="arabicPeriod"/>
            </a:pPr>
            <a:r>
              <a:rPr lang="en-US" sz="1600" dirty="0" err="1" smtClean="0">
                <a:solidFill>
                  <a:srgbClr val="393124"/>
                </a:solidFill>
              </a:rPr>
              <a:t>routes.</a:t>
            </a:r>
            <a:r>
              <a:rPr lang="en-US" sz="1600" dirty="0" err="1" smtClean="0">
                <a:solidFill>
                  <a:srgbClr val="5353A6"/>
                </a:solidFill>
              </a:rPr>
              <a:t>IgnoreRoute</a:t>
            </a:r>
            <a:r>
              <a:rPr lang="en-US" sz="1600" dirty="0" smtClean="0">
                <a:solidFill>
                  <a:srgbClr val="393124"/>
                </a:solidFill>
              </a:rPr>
              <a:t>(</a:t>
            </a:r>
            <a:r>
              <a:rPr lang="en-US" sz="1600" dirty="0" smtClean="0">
                <a:solidFill>
                  <a:srgbClr val="FF6820"/>
                </a:solidFill>
              </a:rPr>
              <a:t>"{resource}.</a:t>
            </a:r>
            <a:r>
              <a:rPr lang="en-US" sz="1600" dirty="0" err="1" smtClean="0">
                <a:solidFill>
                  <a:srgbClr val="FF6820"/>
                </a:solidFill>
              </a:rPr>
              <a:t>axd</a:t>
            </a:r>
            <a:r>
              <a:rPr lang="en-US" sz="1600" dirty="0" smtClean="0">
                <a:solidFill>
                  <a:srgbClr val="FF6820"/>
                </a:solidFill>
              </a:rPr>
              <a:t>/{*</a:t>
            </a:r>
            <a:r>
              <a:rPr lang="en-US" sz="1600" dirty="0" err="1" smtClean="0">
                <a:solidFill>
                  <a:srgbClr val="FF6820"/>
                </a:solidFill>
              </a:rPr>
              <a:t>pathInfo</a:t>
            </a:r>
            <a:r>
              <a:rPr lang="en-US" sz="1600" dirty="0" smtClean="0">
                <a:solidFill>
                  <a:srgbClr val="FF6820"/>
                </a:solidFill>
              </a:rPr>
              <a:t>}"</a:t>
            </a:r>
            <a:r>
              <a:rPr lang="en-US" sz="1600" dirty="0" smtClean="0">
                <a:solidFill>
                  <a:srgbClr val="393124"/>
                </a:solidFill>
              </a:rPr>
              <a:t>);</a:t>
            </a:r>
            <a:endParaRPr lang="en-US" sz="1600" dirty="0" smtClean="0">
              <a:solidFill>
                <a:srgbClr val="3C3C3C"/>
              </a:solidFill>
            </a:endParaRPr>
          </a:p>
          <a:p>
            <a:pPr>
              <a:buFont typeface="+mj-lt"/>
              <a:buAutoNum type="arabicPeriod"/>
            </a:pPr>
            <a:r>
              <a:rPr lang="en-US" sz="1600" i="1" dirty="0" smtClean="0">
                <a:solidFill>
                  <a:srgbClr val="4E9B00"/>
                </a:solidFill>
              </a:rPr>
              <a:t>//enabling attribute routing</a:t>
            </a:r>
            <a:endParaRPr lang="en-US" sz="1600" dirty="0" smtClean="0">
              <a:solidFill>
                <a:srgbClr val="3C3C3C"/>
              </a:solidFill>
            </a:endParaRPr>
          </a:p>
          <a:p>
            <a:pPr>
              <a:buFont typeface="+mj-lt"/>
              <a:buAutoNum type="arabicPeriod"/>
            </a:pPr>
            <a:r>
              <a:rPr lang="en-US" sz="1600" dirty="0" err="1" smtClean="0">
                <a:solidFill>
                  <a:srgbClr val="393124"/>
                </a:solidFill>
              </a:rPr>
              <a:t>routes.</a:t>
            </a:r>
            <a:r>
              <a:rPr lang="en-US" sz="1600" dirty="0" err="1" smtClean="0">
                <a:solidFill>
                  <a:srgbClr val="5353A6"/>
                </a:solidFill>
              </a:rPr>
              <a:t>MapMvcAttributeRoutes</a:t>
            </a:r>
            <a:r>
              <a:rPr lang="en-US" sz="1600" dirty="0" smtClean="0">
                <a:solidFill>
                  <a:srgbClr val="393124"/>
                </a:solidFill>
              </a:rPr>
              <a:t>();</a:t>
            </a:r>
            <a:endParaRPr lang="en-US" sz="1600" dirty="0" smtClean="0">
              <a:solidFill>
                <a:srgbClr val="3C3C3C"/>
              </a:solidFill>
            </a:endParaRPr>
          </a:p>
          <a:p>
            <a:pPr>
              <a:buFont typeface="+mj-lt"/>
              <a:buAutoNum type="arabicPeriod"/>
            </a:pPr>
            <a:r>
              <a:rPr lang="en-US" sz="1600" i="1" dirty="0" smtClean="0">
                <a:solidFill>
                  <a:srgbClr val="4E9B00"/>
                </a:solidFill>
              </a:rPr>
              <a:t>//convention-based routing</a:t>
            </a:r>
            <a:endParaRPr lang="en-US" sz="1600" dirty="0" smtClean="0">
              <a:solidFill>
                <a:srgbClr val="3C3C3C"/>
              </a:solidFill>
            </a:endParaRPr>
          </a:p>
          <a:p>
            <a:pPr>
              <a:buFont typeface="+mj-lt"/>
              <a:buAutoNum type="arabicPeriod"/>
            </a:pPr>
            <a:r>
              <a:rPr lang="en-US" sz="1600" dirty="0" smtClean="0">
                <a:solidFill>
                  <a:srgbClr val="393124"/>
                </a:solidFill>
              </a:rPr>
              <a:t>/</a:t>
            </a:r>
            <a:r>
              <a:rPr lang="en-US" sz="1600" dirty="0" err="1" smtClean="0">
                <a:solidFill>
                  <a:srgbClr val="393124"/>
                </a:solidFill>
              </a:rPr>
              <a:t>routes.</a:t>
            </a:r>
            <a:r>
              <a:rPr lang="en-US" sz="1600" dirty="0" err="1" smtClean="0">
                <a:solidFill>
                  <a:srgbClr val="5353A6"/>
                </a:solidFill>
              </a:rPr>
              <a:t>MapRoute</a:t>
            </a:r>
            <a:r>
              <a:rPr lang="en-US" sz="1600" dirty="0" smtClean="0">
                <a:solidFill>
                  <a:srgbClr val="393124"/>
                </a:solidFill>
              </a:rPr>
              <a:t>(</a:t>
            </a:r>
            <a:endParaRPr lang="en-US" sz="1600" dirty="0" smtClean="0">
              <a:solidFill>
                <a:srgbClr val="3C3C3C"/>
              </a:solidFill>
            </a:endParaRPr>
          </a:p>
          <a:p>
            <a:pPr>
              <a:buFont typeface="+mj-lt"/>
              <a:buAutoNum type="arabicPeriod"/>
            </a:pPr>
            <a:r>
              <a:rPr lang="en-US" sz="1600" dirty="0" smtClean="0">
                <a:solidFill>
                  <a:srgbClr val="393124"/>
                </a:solidFill>
              </a:rPr>
              <a:t>name: </a:t>
            </a:r>
            <a:r>
              <a:rPr lang="en-US" sz="1600" dirty="0" smtClean="0">
                <a:solidFill>
                  <a:srgbClr val="FF6820"/>
                </a:solidFill>
              </a:rPr>
              <a:t>"Default"</a:t>
            </a:r>
            <a:r>
              <a:rPr lang="en-US" sz="1600" dirty="0" smtClean="0">
                <a:solidFill>
                  <a:srgbClr val="393124"/>
                </a:solidFill>
              </a:rPr>
              <a:t>,</a:t>
            </a:r>
            <a:endParaRPr lang="en-US" sz="1600" dirty="0" smtClean="0">
              <a:solidFill>
                <a:srgbClr val="3C3C3C"/>
              </a:solidFill>
            </a:endParaRPr>
          </a:p>
          <a:p>
            <a:pPr>
              <a:buFont typeface="+mj-lt"/>
              <a:buAutoNum type="arabicPeriod"/>
            </a:pPr>
            <a:r>
              <a:rPr lang="en-US" sz="1600" dirty="0" err="1" smtClean="0">
                <a:solidFill>
                  <a:srgbClr val="393124"/>
                </a:solidFill>
              </a:rPr>
              <a:t>url</a:t>
            </a:r>
            <a:r>
              <a:rPr lang="en-US" sz="1600" dirty="0" smtClean="0">
                <a:solidFill>
                  <a:srgbClr val="393124"/>
                </a:solidFill>
              </a:rPr>
              <a:t>: </a:t>
            </a:r>
            <a:r>
              <a:rPr lang="en-US" sz="1600" dirty="0" smtClean="0">
                <a:solidFill>
                  <a:srgbClr val="FF6820"/>
                </a:solidFill>
              </a:rPr>
              <a:t>"{controller}/{action}/{id}"</a:t>
            </a:r>
            <a:r>
              <a:rPr lang="en-US" sz="1600" dirty="0" smtClean="0">
                <a:solidFill>
                  <a:srgbClr val="393124"/>
                </a:solidFill>
              </a:rPr>
              <a:t>,</a:t>
            </a:r>
            <a:endParaRPr lang="en-US" sz="1600" dirty="0" smtClean="0">
              <a:solidFill>
                <a:srgbClr val="3C3C3C"/>
              </a:solidFill>
            </a:endParaRPr>
          </a:p>
          <a:p>
            <a:pPr>
              <a:buFont typeface="+mj-lt"/>
              <a:buAutoNum type="arabicPeriod"/>
            </a:pPr>
            <a:r>
              <a:rPr lang="en-US" sz="1600" dirty="0" smtClean="0">
                <a:solidFill>
                  <a:srgbClr val="393124"/>
                </a:solidFill>
              </a:rPr>
              <a:t>defaults: </a:t>
            </a:r>
            <a:r>
              <a:rPr lang="en-US" sz="1600" dirty="0" smtClean="0">
                <a:solidFill>
                  <a:srgbClr val="FF0080"/>
                </a:solidFill>
              </a:rPr>
              <a:t>new</a:t>
            </a:r>
            <a:r>
              <a:rPr lang="en-US" sz="1600" dirty="0" smtClean="0">
                <a:solidFill>
                  <a:srgbClr val="393124"/>
                </a:solidFill>
              </a:rPr>
              <a:t> { controller = </a:t>
            </a:r>
            <a:r>
              <a:rPr lang="en-US" sz="1600" dirty="0" smtClean="0">
                <a:solidFill>
                  <a:srgbClr val="FF6820"/>
                </a:solidFill>
              </a:rPr>
              <a:t>"Home"</a:t>
            </a:r>
            <a:r>
              <a:rPr lang="en-US" sz="1600" dirty="0" smtClean="0">
                <a:solidFill>
                  <a:srgbClr val="393124"/>
                </a:solidFill>
              </a:rPr>
              <a:t>, action = </a:t>
            </a:r>
            <a:r>
              <a:rPr lang="en-US" sz="1600" dirty="0" smtClean="0">
                <a:solidFill>
                  <a:srgbClr val="FF6820"/>
                </a:solidFill>
              </a:rPr>
              <a:t>"Index"</a:t>
            </a:r>
            <a:r>
              <a:rPr lang="en-US" sz="1600" dirty="0" smtClean="0">
                <a:solidFill>
                  <a:srgbClr val="393124"/>
                </a:solidFill>
              </a:rPr>
              <a:t>, id = </a:t>
            </a:r>
            <a:r>
              <a:rPr lang="en-US" sz="1600" dirty="0" err="1" smtClean="0">
                <a:solidFill>
                  <a:srgbClr val="5353A6"/>
                </a:solidFill>
              </a:rPr>
              <a:t>UrlParameter</a:t>
            </a:r>
            <a:r>
              <a:rPr lang="en-US" sz="1600" dirty="0" err="1" smtClean="0">
                <a:solidFill>
                  <a:srgbClr val="393124"/>
                </a:solidFill>
              </a:rPr>
              <a:t>.</a:t>
            </a:r>
            <a:r>
              <a:rPr lang="en-US" sz="1600" dirty="0" err="1" smtClean="0">
                <a:solidFill>
                  <a:srgbClr val="5353A6"/>
                </a:solidFill>
              </a:rPr>
              <a:t>Optional</a:t>
            </a:r>
            <a:r>
              <a:rPr lang="en-US" sz="1600" dirty="0" smtClean="0">
                <a:solidFill>
                  <a:srgbClr val="393124"/>
                </a:solidFill>
              </a:rPr>
              <a:t> });</a:t>
            </a:r>
            <a:endParaRPr lang="en-US" sz="1600" dirty="0" smtClean="0">
              <a:solidFill>
                <a:srgbClr val="3C3C3C"/>
              </a:solidFill>
            </a:endParaRPr>
          </a:p>
          <a:p>
            <a:pPr>
              <a:buFont typeface="+mj-lt"/>
              <a:buAutoNum type="arabicPeriod"/>
            </a:pPr>
            <a:r>
              <a:rPr lang="en-US" sz="1600" dirty="0" smtClean="0">
                <a:solidFill>
                  <a:srgbClr val="393124"/>
                </a:solidFill>
              </a:rPr>
              <a:t>}</a:t>
            </a:r>
            <a:endParaRPr lang="en-US" sz="1600" dirty="0" smtClean="0">
              <a:solidFill>
                <a:srgbClr val="3C3C3C"/>
              </a:solidFill>
            </a:endParaRPr>
          </a:p>
          <a:p>
            <a:pPr>
              <a:buFont typeface="+mj-lt"/>
              <a:buAutoNum type="arabicPeriod"/>
            </a:pPr>
            <a:r>
              <a:rPr lang="en-US" sz="1600" dirty="0" smtClean="0">
                <a:solidFill>
                  <a:srgbClr val="393124"/>
                </a:solidFill>
              </a:rPr>
              <a:t>}</a:t>
            </a:r>
            <a:endParaRPr lang="en-US" sz="1600" dirty="0" smtClean="0">
              <a:solidFill>
                <a:srgbClr val="3C3C3C"/>
              </a:solidFill>
            </a:endParaRPr>
          </a:p>
          <a:p>
            <a:pPr fontAlgn="t"/>
            <a:endParaRPr lang="en-US" sz="2000"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Attribute Routing in ASP.NET MVC</a:t>
            </a:r>
            <a:endParaRPr lang="en-US" dirty="0"/>
          </a:p>
        </p:txBody>
      </p:sp>
      <p:sp>
        <p:nvSpPr>
          <p:cNvPr id="5" name="Content Placeholder 4"/>
          <p:cNvSpPr>
            <a:spLocks noGrp="1"/>
          </p:cNvSpPr>
          <p:nvPr>
            <p:ph sz="quarter" idx="1"/>
          </p:nvPr>
        </p:nvSpPr>
        <p:spPr/>
        <p:txBody>
          <a:bodyPr>
            <a:normAutofit fontScale="85000" lnSpcReduction="20000"/>
          </a:bodyPr>
          <a:lstStyle/>
          <a:p>
            <a:pPr fontAlgn="t"/>
            <a:r>
              <a:rPr lang="en-US" sz="2400" b="1" dirty="0" smtClean="0"/>
              <a:t>When to use Attribute Routing</a:t>
            </a:r>
          </a:p>
          <a:p>
            <a:pPr fontAlgn="t"/>
            <a:r>
              <a:rPr lang="en-US" sz="2000" dirty="0" smtClean="0"/>
              <a:t>The convention-based routing is complex to support certain URI patterns that are common in </a:t>
            </a:r>
            <a:r>
              <a:rPr lang="en-US" sz="2000" dirty="0" err="1" smtClean="0"/>
              <a:t>RESTful</a:t>
            </a:r>
            <a:r>
              <a:rPr lang="en-US" sz="2000" dirty="0" smtClean="0"/>
              <a:t> APIs. But by using attribute routing you can define these URI patterns very easily.</a:t>
            </a:r>
          </a:p>
          <a:p>
            <a:pPr fontAlgn="t"/>
            <a:r>
              <a:rPr lang="en-US" sz="2000" dirty="0" smtClean="0"/>
              <a:t>For example, resources often contain child resources like Clients have orders, movies have actors, books have authors and so on. It’s natural to create URIs that reflects these relations like as: /clients/1/orders</a:t>
            </a:r>
          </a:p>
          <a:p>
            <a:pPr fontAlgn="t"/>
            <a:r>
              <a:rPr lang="en-US" sz="2000" dirty="0" smtClean="0"/>
              <a:t>This type of URI is difficult to create using convention-based routing. Although it can be done, the results don’t scale well if you have many controllers or resource types.</a:t>
            </a:r>
          </a:p>
          <a:p>
            <a:pPr fontAlgn="t"/>
            <a:r>
              <a:rPr lang="en-US" sz="2000" dirty="0" smtClean="0"/>
              <a:t>With attribute routing, it’s pretty much easy to define a route for this URI. You simply add an attribute to the controller action as:</a:t>
            </a:r>
          </a:p>
          <a:p>
            <a:pPr algn="just">
              <a:buFont typeface="+mj-lt"/>
              <a:buAutoNum type="arabicPeriod"/>
            </a:pPr>
            <a:r>
              <a:rPr lang="en-US" sz="1800" b="1" dirty="0" smtClean="0">
                <a:solidFill>
                  <a:srgbClr val="393124"/>
                </a:solidFill>
                <a:latin typeface="Monaco"/>
              </a:rPr>
              <a:t>[</a:t>
            </a:r>
            <a:r>
              <a:rPr lang="en-US" sz="1800" b="1" dirty="0" smtClean="0">
                <a:solidFill>
                  <a:srgbClr val="5353A6"/>
                </a:solidFill>
                <a:latin typeface="Monaco"/>
              </a:rPr>
              <a:t>Route</a:t>
            </a:r>
            <a:r>
              <a:rPr lang="en-US" sz="1800" b="1" dirty="0" smtClean="0">
                <a:solidFill>
                  <a:srgbClr val="393124"/>
                </a:solidFill>
                <a:latin typeface="Monaco"/>
              </a:rPr>
              <a:t>(</a:t>
            </a:r>
            <a:r>
              <a:rPr lang="en-US" sz="1800" b="1" dirty="0" smtClean="0">
                <a:solidFill>
                  <a:srgbClr val="FF6820"/>
                </a:solidFill>
                <a:latin typeface="Monaco"/>
              </a:rPr>
              <a:t>"clients/{</a:t>
            </a:r>
            <a:r>
              <a:rPr lang="en-US" sz="1800" b="1" dirty="0" err="1" smtClean="0">
                <a:solidFill>
                  <a:srgbClr val="FF6820"/>
                </a:solidFill>
                <a:latin typeface="Monaco"/>
              </a:rPr>
              <a:t>clientId</a:t>
            </a:r>
            <a:r>
              <a:rPr lang="en-US" sz="1800" b="1" dirty="0" smtClean="0">
                <a:solidFill>
                  <a:srgbClr val="FF6820"/>
                </a:solidFill>
                <a:latin typeface="Monaco"/>
              </a:rPr>
              <a:t>}/orders"</a:t>
            </a:r>
            <a:r>
              <a:rPr lang="en-US" sz="1800" b="1" dirty="0" smtClean="0">
                <a:solidFill>
                  <a:srgbClr val="393124"/>
                </a:solidFill>
                <a:latin typeface="Monaco"/>
              </a:rPr>
              <a:t>)] </a:t>
            </a:r>
            <a:endParaRPr lang="en-US" sz="1800" b="1" dirty="0" smtClean="0">
              <a:solidFill>
                <a:srgbClr val="3C3C3C"/>
              </a:solidFill>
              <a:latin typeface="Monaco"/>
            </a:endParaRPr>
          </a:p>
          <a:p>
            <a:pPr algn="just">
              <a:buFont typeface="+mj-lt"/>
              <a:buAutoNum type="arabicPeriod"/>
            </a:pPr>
            <a:r>
              <a:rPr lang="en-US" sz="1800" b="1" dirty="0" smtClean="0">
                <a:solidFill>
                  <a:srgbClr val="FF0080"/>
                </a:solidFill>
                <a:latin typeface="Monaco"/>
              </a:rPr>
              <a:t>public</a:t>
            </a:r>
            <a:r>
              <a:rPr lang="en-US" sz="1800" b="1" dirty="0" smtClean="0">
                <a:solidFill>
                  <a:srgbClr val="393124"/>
                </a:solidFill>
                <a:latin typeface="Monaco"/>
              </a:rPr>
              <a:t> </a:t>
            </a:r>
            <a:r>
              <a:rPr lang="en-US" sz="1800" b="1" dirty="0" err="1" smtClean="0">
                <a:solidFill>
                  <a:srgbClr val="5353A6"/>
                </a:solidFill>
                <a:latin typeface="Monaco"/>
              </a:rPr>
              <a:t>IEnumerable</a:t>
            </a:r>
            <a:r>
              <a:rPr lang="en-US" sz="1800" b="1" dirty="0" smtClean="0">
                <a:solidFill>
                  <a:srgbClr val="393124"/>
                </a:solidFill>
                <a:latin typeface="Monaco"/>
              </a:rPr>
              <a:t> </a:t>
            </a:r>
            <a:r>
              <a:rPr lang="en-US" sz="1800" b="1" dirty="0" err="1" smtClean="0">
                <a:solidFill>
                  <a:srgbClr val="5353A6"/>
                </a:solidFill>
                <a:latin typeface="Monaco"/>
              </a:rPr>
              <a:t>GetOrdersByClient</a:t>
            </a:r>
            <a:r>
              <a:rPr lang="en-US" sz="1800" b="1" dirty="0" smtClean="0">
                <a:solidFill>
                  <a:srgbClr val="393124"/>
                </a:solidFill>
                <a:latin typeface="Monaco"/>
              </a:rPr>
              <a:t>(</a:t>
            </a:r>
            <a:r>
              <a:rPr lang="en-US" sz="1800" b="1" dirty="0" err="1" smtClean="0">
                <a:solidFill>
                  <a:srgbClr val="5353A6"/>
                </a:solidFill>
                <a:latin typeface="Monaco"/>
              </a:rPr>
              <a:t>int</a:t>
            </a:r>
            <a:r>
              <a:rPr lang="en-US" sz="1800" b="1" dirty="0" smtClean="0">
                <a:solidFill>
                  <a:srgbClr val="393124"/>
                </a:solidFill>
                <a:latin typeface="Monaco"/>
              </a:rPr>
              <a:t> </a:t>
            </a:r>
            <a:r>
              <a:rPr lang="en-US" sz="1800" b="1" dirty="0" err="1" smtClean="0">
                <a:solidFill>
                  <a:srgbClr val="393124"/>
                </a:solidFill>
                <a:latin typeface="Monaco"/>
              </a:rPr>
              <a:t>clientId</a:t>
            </a:r>
            <a:r>
              <a:rPr lang="en-US" sz="1800" b="1" dirty="0" smtClean="0">
                <a:solidFill>
                  <a:srgbClr val="393124"/>
                </a:solidFill>
                <a:latin typeface="Monaco"/>
              </a:rPr>
              <a:t>) </a:t>
            </a:r>
            <a:endParaRPr lang="en-US" sz="1800" b="1" dirty="0" smtClean="0">
              <a:solidFill>
                <a:srgbClr val="3C3C3C"/>
              </a:solidFill>
              <a:latin typeface="Monaco"/>
            </a:endParaRPr>
          </a:p>
          <a:p>
            <a:pPr algn="just">
              <a:buFont typeface="+mj-lt"/>
              <a:buAutoNum type="arabicPeriod"/>
            </a:pPr>
            <a:r>
              <a:rPr lang="en-US" sz="1800" b="1" dirty="0" smtClean="0">
                <a:solidFill>
                  <a:srgbClr val="393124"/>
                </a:solidFill>
                <a:latin typeface="Monaco"/>
              </a:rPr>
              <a:t>{ </a:t>
            </a:r>
            <a:endParaRPr lang="en-US" sz="1800" b="1" dirty="0" smtClean="0">
              <a:solidFill>
                <a:srgbClr val="3C3C3C"/>
              </a:solidFill>
              <a:latin typeface="Monaco"/>
            </a:endParaRPr>
          </a:p>
          <a:p>
            <a:pPr algn="just">
              <a:buFont typeface="+mj-lt"/>
              <a:buAutoNum type="arabicPeriod"/>
            </a:pPr>
            <a:r>
              <a:rPr lang="en-US" sz="1800" b="1" i="1" dirty="0" smtClean="0">
                <a:solidFill>
                  <a:srgbClr val="4E9B00"/>
                </a:solidFill>
                <a:latin typeface="Monaco"/>
              </a:rPr>
              <a:t>//TO DO </a:t>
            </a:r>
            <a:endParaRPr lang="en-US" sz="1800" b="1" dirty="0" smtClean="0">
              <a:solidFill>
                <a:srgbClr val="3C3C3C"/>
              </a:solidFill>
              <a:latin typeface="Monaco"/>
            </a:endParaRPr>
          </a:p>
          <a:p>
            <a:pPr algn="just">
              <a:buFont typeface="+mj-lt"/>
              <a:buAutoNum type="arabicPeriod"/>
            </a:pPr>
            <a:r>
              <a:rPr lang="en-US" sz="1800" b="1" dirty="0" smtClean="0">
                <a:solidFill>
                  <a:srgbClr val="393124"/>
                </a:solidFill>
                <a:latin typeface="Monaco"/>
              </a:rPr>
              <a:t>}</a:t>
            </a:r>
            <a:endParaRPr lang="en-US" sz="1800" b="1" dirty="0" smtClean="0">
              <a:solidFill>
                <a:srgbClr val="3C3C3C"/>
              </a:solidFill>
              <a:latin typeface="Monaco"/>
            </a:endParaRPr>
          </a:p>
          <a:p>
            <a:pPr fontAlgn="t"/>
            <a:endParaRPr lang="en-US" sz="2000" dirty="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Attribute Routing in ASP.NET MVC</a:t>
            </a:r>
            <a:endParaRPr lang="en-US" dirty="0"/>
          </a:p>
        </p:txBody>
      </p:sp>
      <p:sp>
        <p:nvSpPr>
          <p:cNvPr id="5" name="Content Placeholder 4"/>
          <p:cNvSpPr>
            <a:spLocks noGrp="1"/>
          </p:cNvSpPr>
          <p:nvPr>
            <p:ph sz="quarter" idx="1"/>
          </p:nvPr>
        </p:nvSpPr>
        <p:spPr/>
        <p:txBody>
          <a:bodyPr>
            <a:normAutofit/>
          </a:bodyPr>
          <a:lstStyle/>
          <a:p>
            <a:pPr algn="just" fontAlgn="t"/>
            <a:r>
              <a:rPr lang="en-US" sz="2000" smtClean="0"/>
              <a:t>Area:</a:t>
            </a:r>
          </a:p>
          <a:p>
            <a:pPr algn="just" fontAlgn="t"/>
            <a:r>
              <a:rPr lang="en-US" sz="2000" dirty="0" smtClean="0"/>
              <a:t>Areas are logical grouping of Controller, Models and Views and other related folders for a module in MVC applications.</a:t>
            </a:r>
          </a:p>
          <a:p>
            <a:pPr algn="just" fontAlgn="t"/>
            <a:r>
              <a:rPr lang="en-US" sz="2000" dirty="0" smtClean="0"/>
              <a:t>Using areas, we can write more maintainable code for an application cleanly separated according to the modules.</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Attribute Routing in ASP.NET MVC</a:t>
            </a:r>
            <a:endParaRPr lang="en-US" dirty="0"/>
          </a:p>
        </p:txBody>
      </p:sp>
      <p:pic>
        <p:nvPicPr>
          <p:cNvPr id="1026" name="Picture 2" descr="C:\Users\Santu\Desktop\Capture.PNG"/>
          <p:cNvPicPr>
            <a:picLocks noChangeAspect="1" noChangeArrowheads="1"/>
          </p:cNvPicPr>
          <p:nvPr/>
        </p:nvPicPr>
        <p:blipFill>
          <a:blip r:embed="rId2"/>
          <a:srcRect/>
          <a:stretch>
            <a:fillRect/>
          </a:stretch>
        </p:blipFill>
        <p:spPr bwMode="auto">
          <a:xfrm>
            <a:off x="304800" y="1600200"/>
            <a:ext cx="8458200" cy="5120462"/>
          </a:xfrm>
          <a:prstGeom prst="rect">
            <a:avLst/>
          </a:prstGeom>
          <a:noFill/>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1212</TotalTime>
  <Words>309</Words>
  <Application>Microsoft Office PowerPoint</Application>
  <PresentationFormat>On-screen Show (4:3)</PresentationFormat>
  <Paragraphs>51</Paragraphs>
  <Slides>6</Slides>
  <Notes>0</Notes>
  <HiddenSlides>0</HiddenSlides>
  <MMClips>0</MMClips>
  <ScaleCrop>false</ScaleCrop>
  <HeadingPairs>
    <vt:vector size="4" baseType="variant">
      <vt:variant>
        <vt:lpstr>Theme</vt:lpstr>
      </vt:variant>
      <vt:variant>
        <vt:i4>2</vt:i4>
      </vt:variant>
      <vt:variant>
        <vt:lpstr>Slide Titles</vt:lpstr>
      </vt:variant>
      <vt:variant>
        <vt:i4>6</vt:i4>
      </vt:variant>
    </vt:vector>
  </HeadingPairs>
  <TitlesOfParts>
    <vt:vector size="8" baseType="lpstr">
      <vt:lpstr>Median</vt:lpstr>
      <vt:lpstr>Custom Design</vt:lpstr>
      <vt:lpstr>Attribute Routing in ASP.NET MVC</vt:lpstr>
      <vt:lpstr>Attribute Routing in ASP.NET MVC</vt:lpstr>
      <vt:lpstr>Attribute Routing in ASP.NET MVC</vt:lpstr>
      <vt:lpstr>Attribute Routing in ASP.NET MVC</vt:lpstr>
      <vt:lpstr>Attribute Routing in ASP.NET MVC</vt:lpstr>
      <vt:lpstr>Attribute Routing in ASP.NET MVC</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Overview</dc:title>
  <dc:creator>santuparsi</dc:creator>
  <cp:lastModifiedBy>Santu</cp:lastModifiedBy>
  <cp:revision>59</cp:revision>
  <dcterms:created xsi:type="dcterms:W3CDTF">2006-08-16T00:00:00Z</dcterms:created>
  <dcterms:modified xsi:type="dcterms:W3CDTF">2017-05-04T06:40:27Z</dcterms:modified>
</cp:coreProperties>
</file>