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5"/>
  </p:notesMasterIdLst>
  <p:sldIdLst>
    <p:sldId id="361" r:id="rId3"/>
    <p:sldId id="350" r:id="rId4"/>
    <p:sldId id="351" r:id="rId5"/>
    <p:sldId id="352" r:id="rId6"/>
    <p:sldId id="353" r:id="rId7"/>
    <p:sldId id="354" r:id="rId8"/>
    <p:sldId id="355" r:id="rId9"/>
    <p:sldId id="356" r:id="rId10"/>
    <p:sldId id="357" r:id="rId11"/>
    <p:sldId id="358" r:id="rId12"/>
    <p:sldId id="359" r:id="rId13"/>
    <p:sldId id="36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918" autoAdjust="0"/>
  </p:normalViewPr>
  <p:slideViewPr>
    <p:cSldViewPr>
      <p:cViewPr varScale="1">
        <p:scale>
          <a:sx n="63" d="100"/>
          <a:sy n="63" d="100"/>
        </p:scale>
        <p:origin x="-1596"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6E9330-9392-43C4-950A-D5CED98CCE45}" type="datetimeFigureOut">
              <a:rPr lang="en-US" smtClean="0"/>
              <a:pPr/>
              <a:t>1/23/2018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A3CD1D-C9AF-4900-92F4-C32D639F7F04}" type="slidenum">
              <a:rPr lang="en-US" smtClean="0"/>
              <a:pPr/>
              <a:t>‹#›</a:t>
            </a:fld>
            <a:endParaRPr lang="en-US"/>
          </a:p>
        </p:txBody>
      </p:sp>
    </p:spTree>
    <p:extLst>
      <p:ext uri="{BB962C8B-B14F-4D97-AF65-F5344CB8AC3E}">
        <p14:creationId xmlns:p14="http://schemas.microsoft.com/office/powerpoint/2010/main" val="2012087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A3CD1D-C9AF-4900-92F4-C32D639F7F04}"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1/23/2018</a:t>
            </a:fld>
            <a:endParaRPr lang="en-US"/>
          </a:p>
        </p:txBody>
      </p:sp>
      <p:sp>
        <p:nvSpPr>
          <p:cNvPr id="17" name="Footer Placeholder 16"/>
          <p:cNvSpPr>
            <a:spLocks noGrp="1"/>
          </p:cNvSpPr>
          <p:nvPr>
            <p:ph type="ftr" sz="quarter" idx="11"/>
          </p:nvPr>
        </p:nvSpPr>
        <p:spPr>
          <a:xfrm>
            <a:off x="2085393" y="236539"/>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1"/>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1"/>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3"/>
            <a:ext cx="2209800" cy="365125"/>
          </a:xfrm>
        </p:spPr>
        <p:txBody>
          <a:bodyPr/>
          <a:lstStyle/>
          <a:p>
            <a:fld id="{1D8BD707-D9CF-40AE-B4C6-C98DA3205C09}" type="datetimeFigureOut">
              <a:rPr lang="en-US" smtClean="0"/>
              <a:pPr/>
              <a:t>1/23/2018</a:t>
            </a:fld>
            <a:endParaRPr lang="en-US"/>
          </a:p>
        </p:txBody>
      </p:sp>
      <p:sp>
        <p:nvSpPr>
          <p:cNvPr id="5" name="Footer Placeholder 4"/>
          <p:cNvSpPr>
            <a:spLocks noGrp="1"/>
          </p:cNvSpPr>
          <p:nvPr>
            <p:ph type="ftr" sz="quarter" idx="11"/>
          </p:nvPr>
        </p:nvSpPr>
        <p:spPr>
          <a:xfrm>
            <a:off x="457201" y="6248208"/>
            <a:ext cx="5573483" cy="365125"/>
          </a:xfrm>
        </p:spPr>
        <p:txBody>
          <a:bodyPr/>
          <a:lstStyle/>
          <a:p>
            <a:endParaRPr lang="en-US"/>
          </a:p>
        </p:txBody>
      </p:sp>
      <p:sp>
        <p:nvSpPr>
          <p:cNvPr id="7" name="Rectangle 6"/>
          <p:cNvSpPr/>
          <p:nvPr/>
        </p:nvSpPr>
        <p:spPr bwMode="white">
          <a:xfrm>
            <a:off x="6096319"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9"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9"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9" y="144463"/>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357189" y="6215064"/>
            <a:ext cx="1643063" cy="5000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fontAlgn="base">
              <a:spcBef>
                <a:spcPct val="0"/>
              </a:spcBef>
              <a:spcAft>
                <a:spcPct val="0"/>
              </a:spcAft>
              <a:defRPr/>
            </a:pPr>
            <a:endParaRPr lang="he-IL">
              <a:solidFill>
                <a:prstClr val="white"/>
              </a:solidFill>
            </a:endParaRPr>
          </a:p>
        </p:txBody>
      </p:sp>
      <p:pic>
        <p:nvPicPr>
          <p:cNvPr id="5" name="Picture 5" descr="DevAcademy3.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5751" y="214314"/>
            <a:ext cx="2590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285984" y="2928935"/>
            <a:ext cx="6500859" cy="1643074"/>
          </a:xfrm>
        </p:spPr>
        <p:txBody>
          <a:bodyPr anchor="t"/>
          <a:lstStyle>
            <a:lvl1pPr>
              <a:defRPr sz="4800">
                <a:solidFill>
                  <a:schemeClr val="tx1">
                    <a:lumMod val="95000"/>
                    <a:lumOff val="5000"/>
                  </a:schemeClr>
                </a:solidFill>
              </a:defRPr>
            </a:lvl1pPr>
          </a:lstStyle>
          <a:p>
            <a:r>
              <a:rPr lang="en-US" smtClean="0"/>
              <a:t>Click to edit Master title style</a:t>
            </a:r>
            <a:endParaRPr lang="he-IL" dirty="0"/>
          </a:p>
        </p:txBody>
      </p:sp>
      <p:sp>
        <p:nvSpPr>
          <p:cNvPr id="3" name="Subtitle 2"/>
          <p:cNvSpPr>
            <a:spLocks noGrp="1"/>
          </p:cNvSpPr>
          <p:nvPr>
            <p:ph type="subTitle" idx="1"/>
          </p:nvPr>
        </p:nvSpPr>
        <p:spPr>
          <a:xfrm>
            <a:off x="428596" y="5072075"/>
            <a:ext cx="6400800" cy="1643050"/>
          </a:xfrm>
        </p:spPr>
        <p:txBody>
          <a:bodyPr/>
          <a:lstStyle>
            <a:lvl1pPr marL="0" indent="0" algn="l">
              <a:buNone/>
              <a:defRPr sz="2800" b="1">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e-IL" dirty="0"/>
          </a:p>
        </p:txBody>
      </p:sp>
    </p:spTree>
    <p:extLst>
      <p:ext uri="{BB962C8B-B14F-4D97-AF65-F5344CB8AC3E}">
        <p14:creationId xmlns:p14="http://schemas.microsoft.com/office/powerpoint/2010/main" val="3630287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4283" y="71414"/>
            <a:ext cx="8715436" cy="857256"/>
          </a:xfrm>
        </p:spPr>
        <p:txBody>
          <a:bodyPr/>
          <a:lstStyle/>
          <a:p>
            <a:r>
              <a:rPr lang="en-US" dirty="0" smtClean="0"/>
              <a:t>Click to edit Master title style</a:t>
            </a:r>
            <a:endParaRPr lang="he-IL" dirty="0"/>
          </a:p>
        </p:txBody>
      </p:sp>
      <p:sp>
        <p:nvSpPr>
          <p:cNvPr id="3" name="Content Placeholder 2"/>
          <p:cNvSpPr>
            <a:spLocks noGrp="1"/>
          </p:cNvSpPr>
          <p:nvPr>
            <p:ph idx="1"/>
          </p:nvPr>
        </p:nvSpPr>
        <p:spPr>
          <a:xfrm>
            <a:off x="214283" y="1142985"/>
            <a:ext cx="8715436" cy="52864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he-IL" dirty="0"/>
          </a:p>
        </p:txBody>
      </p:sp>
    </p:spTree>
    <p:extLst>
      <p:ext uri="{BB962C8B-B14F-4D97-AF65-F5344CB8AC3E}">
        <p14:creationId xmlns:p14="http://schemas.microsoft.com/office/powerpoint/2010/main" val="1104838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4" descr="DevAcademy3.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00813" y="5416551"/>
            <a:ext cx="2590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00035" y="2143117"/>
            <a:ext cx="7772400" cy="1143008"/>
          </a:xfrm>
        </p:spPr>
        <p:txBody>
          <a:bodyPr anchor="t">
            <a:noAutofit/>
          </a:bodyPr>
          <a:lstStyle>
            <a:lvl1pPr algn="l" rtl="0">
              <a:defRPr sz="88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500035" y="3357563"/>
            <a:ext cx="7772400" cy="879477"/>
          </a:xfrm>
        </p:spPr>
        <p:txBody>
          <a:bodyPr anchor="b">
            <a:normAutofit/>
          </a:bodyPr>
          <a:lstStyle>
            <a:lvl1pPr marL="0" indent="0">
              <a:buNone/>
              <a:defRPr sz="3600" b="1"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488885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Tree>
    <p:extLst>
      <p:ext uri="{BB962C8B-B14F-4D97-AF65-F5344CB8AC3E}">
        <p14:creationId xmlns:p14="http://schemas.microsoft.com/office/powerpoint/2010/main" val="83285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6586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743201"/>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1/23/2018</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1/23/2018</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1"/>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1/23/2018</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1"/>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1"/>
            <a:ext cx="2667000" cy="365125"/>
          </a:xfrm>
        </p:spPr>
        <p:txBody>
          <a:bodyPr rtlCol="0"/>
          <a:lstStyle/>
          <a:p>
            <a:fld id="{1D8BD707-D9CF-40AE-B4C6-C98DA3205C09}" type="datetimeFigureOut">
              <a:rPr lang="en-US" smtClean="0"/>
              <a:pPr/>
              <a:t>1/23/2018</a:t>
            </a:fld>
            <a:endParaRPr lang="en-US"/>
          </a:p>
        </p:txBody>
      </p:sp>
      <p:sp>
        <p:nvSpPr>
          <p:cNvPr id="13" name="Slide Number Placeholder 12"/>
          <p:cNvSpPr>
            <a:spLocks noGrp="1"/>
          </p:cNvSpPr>
          <p:nvPr>
            <p:ph type="sldNum" sz="quarter" idx="11"/>
          </p:nvPr>
        </p:nvSpPr>
        <p:spPr>
          <a:xfrm>
            <a:off x="0" y="4667250"/>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7"/>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1"/>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1/23/2018</a:t>
            </a:fld>
            <a:endParaRPr lang="en-US"/>
          </a:p>
        </p:txBody>
      </p:sp>
      <p:sp>
        <p:nvSpPr>
          <p:cNvPr id="3" name="Footer Placeholder 2"/>
          <p:cNvSpPr>
            <a:spLocks noGrp="1"/>
          </p:cNvSpPr>
          <p:nvPr>
            <p:ph type="ftr" sz="quarter" idx="3"/>
          </p:nvPr>
        </p:nvSpPr>
        <p:spPr>
          <a:xfrm>
            <a:off x="609601" y="6248207"/>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49" y="1280160"/>
            <a:ext cx="8553451"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7" descr="image1.jpeg"/>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396876"/>
            <a:ext cx="9144000" cy="646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214314" y="71438"/>
            <a:ext cx="8715375" cy="725487"/>
          </a:xfrm>
          <a:prstGeom prst="rect">
            <a:avLst/>
          </a:prstGeom>
        </p:spPr>
        <p:txBody>
          <a:bodyPr vert="horz" wrap="square" lIns="91440" tIns="45720" rIns="91440" bIns="45720" numCol="1" anchor="ctr" anchorCtr="0" compatLnSpc="1">
            <a:prstTxWarp prst="textNoShape">
              <a:avLst/>
            </a:prstTxWarp>
            <a:normAutofit/>
          </a:bodyPr>
          <a:lstStyle/>
          <a:p>
            <a:pPr lvl="0"/>
            <a:r>
              <a:rPr lang="en-US" smtClean="0"/>
              <a:t>Click to edit Master title style</a:t>
            </a:r>
          </a:p>
        </p:txBody>
      </p:sp>
      <p:sp>
        <p:nvSpPr>
          <p:cNvPr id="1028" name="Text Placeholder 2"/>
          <p:cNvSpPr>
            <a:spLocks noGrp="1"/>
          </p:cNvSpPr>
          <p:nvPr>
            <p:ph type="body" idx="1"/>
          </p:nvPr>
        </p:nvSpPr>
        <p:spPr bwMode="auto">
          <a:xfrm>
            <a:off x="214314" y="1000125"/>
            <a:ext cx="8715375"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2786232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lgn="l" rtl="0" fontAlgn="base">
        <a:spcBef>
          <a:spcPct val="0"/>
        </a:spcBef>
        <a:spcAft>
          <a:spcPct val="0"/>
        </a:spcAft>
        <a:defRPr sz="4400" b="1" kern="1200">
          <a:solidFill>
            <a:srgbClr val="FF9900"/>
          </a:solidFill>
          <a:effectLst>
            <a:outerShdw blurRad="38100" dist="38100" dir="2700000" algn="tl">
              <a:srgbClr val="000000">
                <a:alpha val="43137"/>
              </a:srgbClr>
            </a:outerShdw>
          </a:effectLst>
          <a:latin typeface="+mj-lt"/>
          <a:ea typeface="+mj-ea"/>
          <a:cs typeface="+mj-cs"/>
        </a:defRPr>
      </a:lvl1pPr>
      <a:lvl2pPr algn="l" rtl="0" fontAlgn="base">
        <a:spcBef>
          <a:spcPct val="0"/>
        </a:spcBef>
        <a:spcAft>
          <a:spcPct val="0"/>
        </a:spcAft>
        <a:defRPr sz="4400" b="1">
          <a:solidFill>
            <a:srgbClr val="FF9900"/>
          </a:solidFill>
          <a:latin typeface="Calibri" pitchFamily="34" charset="0"/>
          <a:cs typeface="Times New Roman" pitchFamily="18" charset="0"/>
        </a:defRPr>
      </a:lvl2pPr>
      <a:lvl3pPr algn="l" rtl="0" fontAlgn="base">
        <a:spcBef>
          <a:spcPct val="0"/>
        </a:spcBef>
        <a:spcAft>
          <a:spcPct val="0"/>
        </a:spcAft>
        <a:defRPr sz="4400" b="1">
          <a:solidFill>
            <a:srgbClr val="FF9900"/>
          </a:solidFill>
          <a:latin typeface="Calibri" pitchFamily="34" charset="0"/>
          <a:cs typeface="Times New Roman" pitchFamily="18" charset="0"/>
        </a:defRPr>
      </a:lvl3pPr>
      <a:lvl4pPr algn="l" rtl="0" fontAlgn="base">
        <a:spcBef>
          <a:spcPct val="0"/>
        </a:spcBef>
        <a:spcAft>
          <a:spcPct val="0"/>
        </a:spcAft>
        <a:defRPr sz="4400" b="1">
          <a:solidFill>
            <a:srgbClr val="FF9900"/>
          </a:solidFill>
          <a:latin typeface="Calibri" pitchFamily="34" charset="0"/>
          <a:cs typeface="Times New Roman" pitchFamily="18" charset="0"/>
        </a:defRPr>
      </a:lvl4pPr>
      <a:lvl5pPr algn="l" rtl="0" fontAlgn="base">
        <a:spcBef>
          <a:spcPct val="0"/>
        </a:spcBef>
        <a:spcAft>
          <a:spcPct val="0"/>
        </a:spcAft>
        <a:defRPr sz="4400" b="1">
          <a:solidFill>
            <a:srgbClr val="FF9900"/>
          </a:solidFill>
          <a:latin typeface="Calibri" pitchFamily="34" charset="0"/>
          <a:cs typeface="Times New Roman" pitchFamily="18" charset="0"/>
        </a:defRPr>
      </a:lvl5pPr>
      <a:lvl6pPr marL="457200" algn="l" rtl="0" fontAlgn="base">
        <a:spcBef>
          <a:spcPct val="0"/>
        </a:spcBef>
        <a:spcAft>
          <a:spcPct val="0"/>
        </a:spcAft>
        <a:defRPr sz="4400" b="1">
          <a:solidFill>
            <a:srgbClr val="FF9900"/>
          </a:solidFill>
          <a:latin typeface="Calibri" pitchFamily="34" charset="0"/>
          <a:cs typeface="Times New Roman" pitchFamily="18" charset="0"/>
        </a:defRPr>
      </a:lvl6pPr>
      <a:lvl7pPr marL="914400" algn="l" rtl="0" fontAlgn="base">
        <a:spcBef>
          <a:spcPct val="0"/>
        </a:spcBef>
        <a:spcAft>
          <a:spcPct val="0"/>
        </a:spcAft>
        <a:defRPr sz="4400" b="1">
          <a:solidFill>
            <a:srgbClr val="FF9900"/>
          </a:solidFill>
          <a:latin typeface="Calibri" pitchFamily="34" charset="0"/>
          <a:cs typeface="Times New Roman" pitchFamily="18" charset="0"/>
        </a:defRPr>
      </a:lvl7pPr>
      <a:lvl8pPr marL="1371600" algn="l" rtl="0" fontAlgn="base">
        <a:spcBef>
          <a:spcPct val="0"/>
        </a:spcBef>
        <a:spcAft>
          <a:spcPct val="0"/>
        </a:spcAft>
        <a:defRPr sz="4400" b="1">
          <a:solidFill>
            <a:srgbClr val="FF9900"/>
          </a:solidFill>
          <a:latin typeface="Calibri" pitchFamily="34" charset="0"/>
          <a:cs typeface="Times New Roman" pitchFamily="18" charset="0"/>
        </a:defRPr>
      </a:lvl8pPr>
      <a:lvl9pPr marL="1828800" algn="l" rtl="0" fontAlgn="base">
        <a:spcBef>
          <a:spcPct val="0"/>
        </a:spcBef>
        <a:spcAft>
          <a:spcPct val="0"/>
        </a:spcAft>
        <a:defRPr sz="4400" b="1">
          <a:solidFill>
            <a:srgbClr val="FF9900"/>
          </a:solidFill>
          <a:latin typeface="Calibri" pitchFamily="34" charset="0"/>
          <a:cs typeface="Times New Roman" pitchFamily="18" charset="0"/>
        </a:defRPr>
      </a:lvl9pPr>
    </p:titleStyle>
    <p:bodyStyle>
      <a:lvl1pPr marL="342900" indent="-342900" algn="l" rtl="0" fontAlgn="base">
        <a:spcBef>
          <a:spcPct val="20000"/>
        </a:spcBef>
        <a:spcAft>
          <a:spcPct val="0"/>
        </a:spcAft>
        <a:buFont typeface="Arial" pitchFamily="34" charset="0"/>
        <a:buChar char="•"/>
        <a:defRPr sz="36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32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8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msdn.microsoft.com/en-us/library/system.web.routing.routetable(v=vs.110).asp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i="1" dirty="0" smtClean="0"/>
              <a:t>MVC Routing</a:t>
            </a:r>
            <a:endParaRPr lang="en-US" dirty="0"/>
          </a:p>
        </p:txBody>
      </p:sp>
      <p:sp>
        <p:nvSpPr>
          <p:cNvPr id="5" name="Content Placeholder 4"/>
          <p:cNvSpPr>
            <a:spLocks noGrp="1"/>
          </p:cNvSpPr>
          <p:nvPr>
            <p:ph sz="quarter" idx="1"/>
          </p:nvPr>
        </p:nvSpPr>
        <p:spPr/>
        <p:txBody>
          <a:bodyPr>
            <a:normAutofit/>
          </a:bodyPr>
          <a:lstStyle/>
          <a:p>
            <a:r>
              <a:rPr lang="en-US" sz="1800" dirty="0" smtClean="0"/>
              <a:t>Configure Route</a:t>
            </a:r>
          </a:p>
          <a:p>
            <a:r>
              <a:rPr lang="en-US" sz="1800" dirty="0" smtClean="0"/>
              <a:t>Every MVC application must configure (register) at least one route, which is configured by MVC framework by default.</a:t>
            </a:r>
          </a:p>
          <a:p>
            <a:r>
              <a:rPr lang="en-US" sz="1800" dirty="0" smtClean="0"/>
              <a:t>You can register a route in </a:t>
            </a:r>
            <a:r>
              <a:rPr lang="en-US" sz="1800" b="1" dirty="0" err="1" smtClean="0"/>
              <a:t>RouteConfig</a:t>
            </a:r>
            <a:r>
              <a:rPr lang="en-US" sz="1800" dirty="0" smtClean="0"/>
              <a:t> class, which is in </a:t>
            </a:r>
            <a:r>
              <a:rPr lang="en-US" sz="1800" dirty="0" err="1" smtClean="0"/>
              <a:t>RouteConfig.cs</a:t>
            </a:r>
            <a:r>
              <a:rPr lang="en-US" sz="1800" dirty="0" smtClean="0"/>
              <a:t> under </a:t>
            </a:r>
            <a:r>
              <a:rPr lang="en-US" sz="1800" b="1" dirty="0" err="1" smtClean="0"/>
              <a:t>App_Start</a:t>
            </a:r>
            <a:r>
              <a:rPr lang="en-US" sz="1800" dirty="0" smtClean="0"/>
              <a:t> folder. </a:t>
            </a:r>
            <a:endParaRPr lang="en-US" sz="1800" dirty="0" smtClean="0">
              <a:solidFill>
                <a:schemeClr val="tx1">
                  <a:lumMod val="65000"/>
                  <a:lumOff val="35000"/>
                </a:schemeClr>
              </a:solidFill>
            </a:endParaRPr>
          </a:p>
        </p:txBody>
      </p:sp>
      <p:pic>
        <p:nvPicPr>
          <p:cNvPr id="2050" name="Picture 2" descr="C:\Users\Santu\Desktop\routeconfig.png"/>
          <p:cNvPicPr>
            <a:picLocks noChangeAspect="1" noChangeArrowheads="1"/>
          </p:cNvPicPr>
          <p:nvPr/>
        </p:nvPicPr>
        <p:blipFill>
          <a:blip r:embed="rId2"/>
          <a:srcRect/>
          <a:stretch>
            <a:fillRect/>
          </a:stretch>
        </p:blipFill>
        <p:spPr bwMode="auto">
          <a:xfrm>
            <a:off x="914400" y="3352800"/>
            <a:ext cx="7467600" cy="287655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i="1" dirty="0" smtClean="0"/>
              <a:t>MVC Routing</a:t>
            </a:r>
            <a:endParaRPr lang="en-US" dirty="0"/>
          </a:p>
        </p:txBody>
      </p:sp>
      <p:sp>
        <p:nvSpPr>
          <p:cNvPr id="5" name="Content Placeholder 4"/>
          <p:cNvSpPr>
            <a:spLocks noGrp="1"/>
          </p:cNvSpPr>
          <p:nvPr>
            <p:ph sz="quarter" idx="1"/>
          </p:nvPr>
        </p:nvSpPr>
        <p:spPr>
          <a:ln>
            <a:solidFill>
              <a:schemeClr val="accent1"/>
            </a:solidFill>
          </a:ln>
        </p:spPr>
        <p:txBody>
          <a:bodyPr>
            <a:normAutofit/>
          </a:bodyPr>
          <a:lstStyle/>
          <a:p>
            <a:r>
              <a:rPr lang="en-US" sz="1800" dirty="0" smtClean="0"/>
              <a:t>Register Routes</a:t>
            </a:r>
          </a:p>
          <a:p>
            <a:r>
              <a:rPr lang="en-US" sz="1800" dirty="0" smtClean="0"/>
              <a:t>configuring all the routes in </a:t>
            </a:r>
            <a:r>
              <a:rPr lang="en-US" sz="1800" dirty="0" err="1" smtClean="0"/>
              <a:t>RouteConfig</a:t>
            </a:r>
            <a:r>
              <a:rPr lang="en-US" sz="1800" dirty="0" smtClean="0"/>
              <a:t> class, you need to register it in the </a:t>
            </a:r>
            <a:r>
              <a:rPr lang="en-US" sz="1800" dirty="0" err="1" smtClean="0"/>
              <a:t>Application_Start</a:t>
            </a:r>
            <a:r>
              <a:rPr lang="en-US" sz="1800" dirty="0" smtClean="0"/>
              <a:t>() event in the </a:t>
            </a:r>
            <a:r>
              <a:rPr lang="en-US" sz="1800" dirty="0" err="1" smtClean="0"/>
              <a:t>Global.asax</a:t>
            </a:r>
            <a:r>
              <a:rPr lang="en-US" sz="1800" dirty="0" smtClean="0"/>
              <a:t>. So that it includes all your routes into </a:t>
            </a:r>
            <a:r>
              <a:rPr lang="en-US" sz="1800" dirty="0" err="1" smtClean="0"/>
              <a:t>RouteTable</a:t>
            </a:r>
            <a:r>
              <a:rPr lang="en-US" sz="1800" dirty="0" smtClean="0"/>
              <a:t>.</a:t>
            </a:r>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p:txBody>
      </p:sp>
      <p:pic>
        <p:nvPicPr>
          <p:cNvPr id="4099" name="Picture 3" descr="C:\Users\Santu\Desktop\az11.PNG"/>
          <p:cNvPicPr>
            <a:picLocks noChangeAspect="1" noChangeArrowheads="1"/>
          </p:cNvPicPr>
          <p:nvPr/>
        </p:nvPicPr>
        <p:blipFill>
          <a:blip r:embed="rId2"/>
          <a:srcRect/>
          <a:stretch>
            <a:fillRect/>
          </a:stretch>
        </p:blipFill>
        <p:spPr bwMode="auto">
          <a:xfrm>
            <a:off x="914401" y="3343274"/>
            <a:ext cx="7772400" cy="2295525"/>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i="1" dirty="0" smtClean="0"/>
              <a:t>MVC Routing</a:t>
            </a:r>
            <a:endParaRPr lang="en-US" dirty="0"/>
          </a:p>
        </p:txBody>
      </p:sp>
      <p:pic>
        <p:nvPicPr>
          <p:cNvPr id="4098" name="Picture 2" descr="C:\Users\Santu\Desktop\Route-configuration-process.png"/>
          <p:cNvPicPr>
            <a:picLocks noChangeAspect="1" noChangeArrowheads="1"/>
          </p:cNvPicPr>
          <p:nvPr/>
        </p:nvPicPr>
        <p:blipFill>
          <a:blip r:embed="rId3"/>
          <a:srcRect/>
          <a:stretch>
            <a:fillRect/>
          </a:stretch>
        </p:blipFill>
        <p:spPr bwMode="auto">
          <a:xfrm>
            <a:off x="457200" y="1600200"/>
            <a:ext cx="8458200" cy="51054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i="1" dirty="0" smtClean="0"/>
              <a:t>MVC Routing</a:t>
            </a:r>
            <a:endParaRPr lang="en-US" dirty="0"/>
          </a:p>
        </p:txBody>
      </p:sp>
      <p:sp>
        <p:nvSpPr>
          <p:cNvPr id="5" name="Content Placeholder 4"/>
          <p:cNvSpPr>
            <a:spLocks noGrp="1"/>
          </p:cNvSpPr>
          <p:nvPr>
            <p:ph sz="quarter" idx="1"/>
          </p:nvPr>
        </p:nvSpPr>
        <p:spPr>
          <a:ln>
            <a:solidFill>
              <a:schemeClr val="accent1"/>
            </a:solidFill>
          </a:ln>
        </p:spPr>
        <p:txBody>
          <a:bodyPr>
            <a:normAutofit/>
          </a:bodyPr>
          <a:lstStyle/>
          <a:p>
            <a:r>
              <a:rPr lang="en-US" sz="1800" dirty="0" smtClean="0"/>
              <a:t>Points to Remember :</a:t>
            </a:r>
          </a:p>
          <a:p>
            <a:r>
              <a:rPr lang="en-US" sz="1800" dirty="0" smtClean="0"/>
              <a:t>Routing plays important role in MVC framework. Routing maps URL to physical file or class (controller class in MVC).</a:t>
            </a:r>
          </a:p>
          <a:p>
            <a:r>
              <a:rPr lang="en-US" sz="1800" dirty="0" smtClean="0"/>
              <a:t>Route contains URL pattern and handler information. URL pattern starts after domain name.</a:t>
            </a:r>
          </a:p>
          <a:p>
            <a:r>
              <a:rPr lang="en-US" sz="1800" dirty="0" smtClean="0"/>
              <a:t>Routes can be configured in </a:t>
            </a:r>
            <a:r>
              <a:rPr lang="en-US" sz="1800" dirty="0" err="1" smtClean="0"/>
              <a:t>RouteConfig</a:t>
            </a:r>
            <a:r>
              <a:rPr lang="en-US" sz="1800" dirty="0" smtClean="0"/>
              <a:t> class. Multiple custom routes can also be configured.</a:t>
            </a:r>
          </a:p>
          <a:p>
            <a:r>
              <a:rPr lang="en-US" sz="1800" dirty="0" smtClean="0"/>
              <a:t>Route constraints applies restrictions on the value of parameters.</a:t>
            </a:r>
          </a:p>
          <a:p>
            <a:r>
              <a:rPr lang="en-US" sz="1800" dirty="0" smtClean="0"/>
              <a:t>Route must be registered in </a:t>
            </a:r>
            <a:r>
              <a:rPr lang="en-US" sz="1800" dirty="0" err="1" smtClean="0"/>
              <a:t>Application_Start</a:t>
            </a:r>
            <a:r>
              <a:rPr lang="en-US" sz="1800" dirty="0" smtClean="0"/>
              <a:t> event in </a:t>
            </a:r>
            <a:r>
              <a:rPr lang="en-US" sz="1800" dirty="0" err="1" smtClean="0"/>
              <a:t>Global.ascx.cs</a:t>
            </a:r>
            <a:r>
              <a:rPr lang="en-US" sz="1800" dirty="0" smtClean="0"/>
              <a:t> file.</a:t>
            </a:r>
          </a:p>
          <a:p>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i="1" dirty="0" smtClean="0"/>
              <a:t>MVC Routing</a:t>
            </a:r>
            <a:endParaRPr lang="en-US" dirty="0"/>
          </a:p>
        </p:txBody>
      </p:sp>
      <p:sp>
        <p:nvSpPr>
          <p:cNvPr id="5" name="Content Placeholder 4"/>
          <p:cNvSpPr>
            <a:spLocks noGrp="1"/>
          </p:cNvSpPr>
          <p:nvPr>
            <p:ph sz="quarter" idx="1"/>
          </p:nvPr>
        </p:nvSpPr>
        <p:spPr/>
        <p:txBody>
          <a:bodyPr>
            <a:normAutofit/>
          </a:bodyPr>
          <a:lstStyle/>
          <a:p>
            <a:r>
              <a:rPr lang="en-US" sz="1800" dirty="0" smtClean="0"/>
              <a:t>In the ASP.NET Web Forms application, every URL must match with a specific .aspx file. For example, a URL http://domain/studentsinfo.aspx must match with the file studentsinfo.aspx that contains code and markup for rendering a response to the browser.</a:t>
            </a:r>
          </a:p>
          <a:p>
            <a:r>
              <a:rPr lang="en-US" sz="1800" dirty="0" smtClean="0"/>
              <a:t>ASP.NET MVC introduced Routing to eliminate needs of mapping each URL with a physical file.</a:t>
            </a:r>
            <a:endParaRPr lang="en-US" sz="1800" dirty="0" smtClean="0">
              <a:solidFill>
                <a:schemeClr val="tx1">
                  <a:lumMod val="65000"/>
                  <a:lumOff val="35000"/>
                </a:schemeClr>
              </a:solidFill>
            </a:endParaRPr>
          </a:p>
          <a:p>
            <a:r>
              <a:rPr lang="en-US" sz="1800" dirty="0" smtClean="0"/>
              <a:t>Routing enable us to define URL pattern that maps to the request handler. This request handler can be a file or class.</a:t>
            </a:r>
          </a:p>
          <a:p>
            <a:r>
              <a:rPr lang="en-US" sz="1800" dirty="0" smtClean="0"/>
              <a:t> In ASP.NET </a:t>
            </a:r>
            <a:r>
              <a:rPr lang="en-US" sz="1800" dirty="0" err="1" smtClean="0"/>
              <a:t>Webform</a:t>
            </a:r>
            <a:r>
              <a:rPr lang="en-US" sz="1800" dirty="0" smtClean="0"/>
              <a:t> application, request handler is .aspx file and in MVC, it is Controller class and Action method.</a:t>
            </a:r>
          </a:p>
          <a:p>
            <a:r>
              <a:rPr lang="en-US" sz="1800" dirty="0" smtClean="0"/>
              <a:t>http://domain/students can be mapped to http</a:t>
            </a:r>
            <a:r>
              <a:rPr lang="en-US" sz="1800" smtClean="0"/>
              <a:t>://</a:t>
            </a:r>
            <a:r>
              <a:rPr lang="en-US" sz="1800" smtClean="0"/>
              <a:t>domain/students/info.aspx </a:t>
            </a:r>
            <a:r>
              <a:rPr lang="en-US" sz="1800" dirty="0" smtClean="0"/>
              <a:t>in ASP.NET </a:t>
            </a:r>
            <a:r>
              <a:rPr lang="en-US" sz="1800" dirty="0" err="1" smtClean="0"/>
              <a:t>Webforms</a:t>
            </a:r>
            <a:r>
              <a:rPr lang="en-US" sz="1800" dirty="0" smtClean="0"/>
              <a:t> and the same URL can be mapped to Student Controller and Index action method in MVC.</a:t>
            </a:r>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i="1" dirty="0" smtClean="0"/>
              <a:t>MVC Routing</a:t>
            </a:r>
            <a:endParaRPr lang="en-US" dirty="0"/>
          </a:p>
        </p:txBody>
      </p:sp>
      <p:sp>
        <p:nvSpPr>
          <p:cNvPr id="5" name="Content Placeholder 4"/>
          <p:cNvSpPr>
            <a:spLocks noGrp="1"/>
          </p:cNvSpPr>
          <p:nvPr>
            <p:ph sz="quarter" idx="1"/>
          </p:nvPr>
        </p:nvSpPr>
        <p:spPr/>
        <p:txBody>
          <a:bodyPr>
            <a:normAutofit/>
          </a:bodyPr>
          <a:lstStyle/>
          <a:p>
            <a:r>
              <a:rPr lang="en-US" sz="1800" dirty="0" smtClean="0"/>
              <a:t>Route</a:t>
            </a:r>
          </a:p>
          <a:p>
            <a:r>
              <a:rPr lang="en-US" sz="1800" dirty="0" smtClean="0"/>
              <a:t>Route defines the URL pattern and handler information. All the configured routes of an application stored in </a:t>
            </a:r>
            <a:r>
              <a:rPr lang="en-US" sz="1800" dirty="0" err="1" smtClean="0"/>
              <a:t>RouteTable</a:t>
            </a:r>
            <a:r>
              <a:rPr lang="en-US" sz="1800" dirty="0" smtClean="0"/>
              <a:t> and will be used by Routing engine to determine appropriate handler class or file for an incoming request.</a:t>
            </a:r>
          </a:p>
          <a:p>
            <a:endParaRPr lang="en-US" sz="1800" dirty="0" smtClean="0">
              <a:solidFill>
                <a:schemeClr val="tx1">
                  <a:lumMod val="65000"/>
                  <a:lumOff val="35000"/>
                </a:schemeClr>
              </a:solidFill>
            </a:endParaRPr>
          </a:p>
        </p:txBody>
      </p:sp>
      <p:pic>
        <p:nvPicPr>
          <p:cNvPr id="6" name="Picture 2" descr="C:\Users\Santu\Desktop\routing.png"/>
          <p:cNvPicPr>
            <a:picLocks noChangeAspect="1" noChangeArrowheads="1"/>
          </p:cNvPicPr>
          <p:nvPr/>
        </p:nvPicPr>
        <p:blipFill>
          <a:blip r:embed="rId2"/>
          <a:srcRect/>
          <a:stretch>
            <a:fillRect/>
          </a:stretch>
        </p:blipFill>
        <p:spPr bwMode="auto">
          <a:xfrm>
            <a:off x="1981200" y="2864911"/>
            <a:ext cx="3519176" cy="3688289"/>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i="1" dirty="0" smtClean="0"/>
              <a:t>MVC Routing</a:t>
            </a:r>
            <a:endParaRPr lang="en-US" dirty="0"/>
          </a:p>
        </p:txBody>
      </p:sp>
      <p:sp>
        <p:nvSpPr>
          <p:cNvPr id="5" name="Content Placeholder 4"/>
          <p:cNvSpPr>
            <a:spLocks noGrp="1"/>
          </p:cNvSpPr>
          <p:nvPr>
            <p:ph sz="quarter" idx="1"/>
          </p:nvPr>
        </p:nvSpPr>
        <p:spPr/>
        <p:txBody>
          <a:bodyPr>
            <a:normAutofit/>
          </a:bodyPr>
          <a:lstStyle/>
          <a:p>
            <a:endParaRPr lang="en-US" sz="1800" dirty="0" smtClean="0">
              <a:solidFill>
                <a:schemeClr val="tx1">
                  <a:lumMod val="65000"/>
                  <a:lumOff val="35000"/>
                </a:schemeClr>
              </a:solidFill>
            </a:endParaRPr>
          </a:p>
        </p:txBody>
      </p:sp>
      <p:pic>
        <p:nvPicPr>
          <p:cNvPr id="1026" name="Picture 2" descr="C:\Users\Santu\Desktop\routing-process.png"/>
          <p:cNvPicPr>
            <a:picLocks noChangeAspect="1" noChangeArrowheads="1"/>
          </p:cNvPicPr>
          <p:nvPr/>
        </p:nvPicPr>
        <p:blipFill>
          <a:blip r:embed="rId2"/>
          <a:srcRect/>
          <a:stretch>
            <a:fillRect/>
          </a:stretch>
        </p:blipFill>
        <p:spPr bwMode="auto">
          <a:xfrm>
            <a:off x="609600" y="1600200"/>
            <a:ext cx="8153400" cy="46482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i="1" dirty="0" smtClean="0"/>
              <a:t>MVC Routing</a:t>
            </a:r>
            <a:endParaRPr lang="en-US" dirty="0"/>
          </a:p>
        </p:txBody>
      </p:sp>
      <p:sp>
        <p:nvSpPr>
          <p:cNvPr id="5" name="Content Placeholder 4"/>
          <p:cNvSpPr>
            <a:spLocks noGrp="1"/>
          </p:cNvSpPr>
          <p:nvPr>
            <p:ph sz="quarter" idx="1"/>
          </p:nvPr>
        </p:nvSpPr>
        <p:spPr/>
        <p:txBody>
          <a:bodyPr>
            <a:normAutofit fontScale="92500" lnSpcReduction="20000"/>
          </a:bodyPr>
          <a:lstStyle/>
          <a:p>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a:p>
            <a:r>
              <a:rPr lang="en-US" sz="1800" dirty="0" smtClean="0"/>
              <a:t>As you can see in the above figure, the route is configured using the </a:t>
            </a:r>
            <a:r>
              <a:rPr lang="en-US" sz="1800" dirty="0" err="1" smtClean="0"/>
              <a:t>MapRoute</a:t>
            </a:r>
            <a:r>
              <a:rPr lang="en-US" sz="1800" dirty="0" smtClean="0"/>
              <a:t>() extension method of </a:t>
            </a:r>
            <a:r>
              <a:rPr lang="en-US" sz="1800" dirty="0" err="1" smtClean="0"/>
              <a:t>RouteCollection</a:t>
            </a:r>
            <a:r>
              <a:rPr lang="en-US" sz="1800" dirty="0" smtClean="0"/>
              <a:t>, where name is "Default", </a:t>
            </a:r>
            <a:r>
              <a:rPr lang="en-US" sz="1800" dirty="0" err="1" smtClean="0"/>
              <a:t>url</a:t>
            </a:r>
            <a:r>
              <a:rPr lang="en-US" sz="1800" dirty="0" smtClean="0"/>
              <a:t> pattern is </a:t>
            </a:r>
            <a:r>
              <a:rPr lang="en-US" sz="1800" i="1" dirty="0" smtClean="0"/>
              <a:t>"{controller}/{action}/{id}"</a:t>
            </a:r>
            <a:r>
              <a:rPr lang="en-US" sz="1800" dirty="0" smtClean="0"/>
              <a:t> and defaults parameter for controller, action method and id parameter. Defaults specifies which controller, action method or value of id parameter should be used if they do not exist in the incoming request URL.</a:t>
            </a:r>
          </a:p>
          <a:p>
            <a:r>
              <a:rPr lang="en-US" sz="1800" dirty="0" smtClean="0"/>
              <a:t>The same way, you can configure other routes using </a:t>
            </a:r>
            <a:r>
              <a:rPr lang="en-US" sz="1800" dirty="0" err="1" smtClean="0"/>
              <a:t>MapRoute</a:t>
            </a:r>
            <a:r>
              <a:rPr lang="en-US" sz="1800" dirty="0" smtClean="0"/>
              <a:t> method of </a:t>
            </a:r>
            <a:r>
              <a:rPr lang="en-US" sz="1800" dirty="0" err="1" smtClean="0"/>
              <a:t>RouteCollection</a:t>
            </a:r>
            <a:r>
              <a:rPr lang="en-US" sz="1800" dirty="0" smtClean="0"/>
              <a:t>. This </a:t>
            </a:r>
            <a:r>
              <a:rPr lang="en-US" sz="1800" dirty="0" err="1" smtClean="0"/>
              <a:t>RouteCollection</a:t>
            </a:r>
            <a:r>
              <a:rPr lang="en-US" sz="1800" dirty="0" smtClean="0"/>
              <a:t> is actually a property of </a:t>
            </a:r>
            <a:r>
              <a:rPr lang="en-US" sz="1800" dirty="0" err="1" smtClean="0">
                <a:hlinkClick r:id="rId2"/>
              </a:rPr>
              <a:t>RouteTable</a:t>
            </a:r>
            <a:r>
              <a:rPr lang="en-US" sz="1800" dirty="0" smtClean="0"/>
              <a:t> class.</a:t>
            </a:r>
          </a:p>
          <a:p>
            <a:endParaRPr lang="en-US" sz="1800" dirty="0" smtClean="0">
              <a:solidFill>
                <a:schemeClr val="tx1">
                  <a:lumMod val="65000"/>
                  <a:lumOff val="35000"/>
                </a:schemeClr>
              </a:solidFill>
            </a:endParaRPr>
          </a:p>
        </p:txBody>
      </p:sp>
      <p:pic>
        <p:nvPicPr>
          <p:cNvPr id="2050" name="Picture 2" descr="C:\Users\Santu\Desktop\routeconfig.png"/>
          <p:cNvPicPr>
            <a:picLocks noChangeAspect="1" noChangeArrowheads="1"/>
          </p:cNvPicPr>
          <p:nvPr/>
        </p:nvPicPr>
        <p:blipFill>
          <a:blip r:embed="rId3"/>
          <a:srcRect/>
          <a:stretch>
            <a:fillRect/>
          </a:stretch>
        </p:blipFill>
        <p:spPr bwMode="auto">
          <a:xfrm>
            <a:off x="838200" y="1676400"/>
            <a:ext cx="7086600" cy="2514599"/>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i="1" dirty="0" smtClean="0"/>
              <a:t>MVC Routing</a:t>
            </a:r>
            <a:endParaRPr lang="en-US" dirty="0"/>
          </a:p>
        </p:txBody>
      </p:sp>
      <p:sp>
        <p:nvSpPr>
          <p:cNvPr id="5" name="Content Placeholder 4"/>
          <p:cNvSpPr>
            <a:spLocks noGrp="1"/>
          </p:cNvSpPr>
          <p:nvPr>
            <p:ph sz="quarter" idx="1"/>
          </p:nvPr>
        </p:nvSpPr>
        <p:spPr/>
        <p:txBody>
          <a:bodyPr>
            <a:normAutofit/>
          </a:bodyPr>
          <a:lstStyle/>
          <a:p>
            <a:r>
              <a:rPr lang="en-US" sz="1800" dirty="0" smtClean="0"/>
              <a:t>Multiple Routes</a:t>
            </a:r>
          </a:p>
          <a:p>
            <a:r>
              <a:rPr lang="en-US" sz="1800" dirty="0" smtClean="0"/>
              <a:t>You can also configure a custom route using </a:t>
            </a:r>
            <a:r>
              <a:rPr lang="en-US" sz="1800" dirty="0" err="1" smtClean="0"/>
              <a:t>MapRoute</a:t>
            </a:r>
            <a:r>
              <a:rPr lang="en-US" sz="1800" dirty="0" smtClean="0"/>
              <a:t> extension method. You need to provide at least two parameters in </a:t>
            </a:r>
            <a:r>
              <a:rPr lang="en-US" sz="1800" dirty="0" err="1" smtClean="0"/>
              <a:t>MapRoute</a:t>
            </a:r>
            <a:r>
              <a:rPr lang="en-US" sz="1800" dirty="0" smtClean="0"/>
              <a:t>, route name and </a:t>
            </a:r>
            <a:r>
              <a:rPr lang="en-US" sz="1800" dirty="0" err="1" smtClean="0"/>
              <a:t>url</a:t>
            </a:r>
            <a:r>
              <a:rPr lang="en-US" sz="1800" dirty="0" smtClean="0"/>
              <a:t> pattern. The Defaults parameter is optional.</a:t>
            </a:r>
          </a:p>
          <a:p>
            <a:r>
              <a:rPr lang="en-US" sz="1800" dirty="0" smtClean="0"/>
              <a:t>You can register multiple custom routes with different names.</a:t>
            </a:r>
          </a:p>
          <a:p>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p:txBody>
      </p:sp>
      <p:pic>
        <p:nvPicPr>
          <p:cNvPr id="3074" name="Picture 2" descr="C:\Users\Santu\Desktop\a11.PNG"/>
          <p:cNvPicPr>
            <a:picLocks noChangeAspect="1" noChangeArrowheads="1"/>
          </p:cNvPicPr>
          <p:nvPr/>
        </p:nvPicPr>
        <p:blipFill>
          <a:blip r:embed="rId2"/>
          <a:srcRect/>
          <a:stretch>
            <a:fillRect/>
          </a:stretch>
        </p:blipFill>
        <p:spPr bwMode="auto">
          <a:xfrm>
            <a:off x="990600" y="3200400"/>
            <a:ext cx="6934200" cy="3278842"/>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i="1" dirty="0" smtClean="0"/>
              <a:t>MVC Routing</a:t>
            </a:r>
            <a:endParaRPr lang="en-US" dirty="0"/>
          </a:p>
        </p:txBody>
      </p:sp>
      <p:sp>
        <p:nvSpPr>
          <p:cNvPr id="5" name="Content Placeholder 4"/>
          <p:cNvSpPr>
            <a:spLocks noGrp="1"/>
          </p:cNvSpPr>
          <p:nvPr>
            <p:ph sz="quarter" idx="1"/>
          </p:nvPr>
        </p:nvSpPr>
        <p:spPr/>
        <p:txBody>
          <a:bodyPr>
            <a:normAutofit/>
          </a:bodyPr>
          <a:lstStyle/>
          <a:p>
            <a:r>
              <a:rPr lang="en-US" sz="1800" dirty="0" smtClean="0"/>
              <a:t>Multiple Routes</a:t>
            </a:r>
          </a:p>
          <a:p>
            <a:r>
              <a:rPr lang="en-US" sz="1800" dirty="0" smtClean="0"/>
              <a:t>You can also configure a custom route using </a:t>
            </a:r>
            <a:r>
              <a:rPr lang="en-US" sz="1800" dirty="0" err="1" smtClean="0"/>
              <a:t>MapRoute</a:t>
            </a:r>
            <a:r>
              <a:rPr lang="en-US" sz="1800" dirty="0" smtClean="0"/>
              <a:t> extension method. You need to provide at least two parameters in </a:t>
            </a:r>
            <a:r>
              <a:rPr lang="en-US" sz="1800" dirty="0" err="1" smtClean="0"/>
              <a:t>MapRoute</a:t>
            </a:r>
            <a:r>
              <a:rPr lang="en-US" sz="1800" dirty="0" smtClean="0"/>
              <a:t>, route name and </a:t>
            </a:r>
            <a:r>
              <a:rPr lang="en-US" sz="1800" dirty="0" err="1" smtClean="0"/>
              <a:t>url</a:t>
            </a:r>
            <a:r>
              <a:rPr lang="en-US" sz="1800" dirty="0" smtClean="0"/>
              <a:t> pattern. The Defaults parameter is optional.</a:t>
            </a:r>
          </a:p>
          <a:p>
            <a:r>
              <a:rPr lang="en-US" sz="1800" dirty="0" smtClean="0"/>
              <a:t>You can register multiple custom routes with different names.</a:t>
            </a:r>
          </a:p>
          <a:p>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p:txBody>
      </p:sp>
      <p:pic>
        <p:nvPicPr>
          <p:cNvPr id="3074" name="Picture 2" descr="C:\Users\Santu\Desktop\a11.PNG"/>
          <p:cNvPicPr>
            <a:picLocks noChangeAspect="1" noChangeArrowheads="1"/>
          </p:cNvPicPr>
          <p:nvPr/>
        </p:nvPicPr>
        <p:blipFill>
          <a:blip r:embed="rId2"/>
          <a:srcRect/>
          <a:stretch>
            <a:fillRect/>
          </a:stretch>
        </p:blipFill>
        <p:spPr bwMode="auto">
          <a:xfrm>
            <a:off x="990600" y="3200400"/>
            <a:ext cx="6934200" cy="3278842"/>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i="1" dirty="0" smtClean="0"/>
              <a:t>MVC Routing</a:t>
            </a:r>
            <a:endParaRPr lang="en-US" dirty="0"/>
          </a:p>
        </p:txBody>
      </p:sp>
      <p:graphicFrame>
        <p:nvGraphicFramePr>
          <p:cNvPr id="6" name="Content Placeholder 5"/>
          <p:cNvGraphicFramePr>
            <a:graphicFrameLocks noGrp="1"/>
          </p:cNvGraphicFramePr>
          <p:nvPr>
            <p:ph sz="quarter" idx="1"/>
          </p:nvPr>
        </p:nvGraphicFramePr>
        <p:xfrm>
          <a:off x="381000" y="1676401"/>
          <a:ext cx="8534400" cy="4673563"/>
        </p:xfrm>
        <a:graphic>
          <a:graphicData uri="http://schemas.openxmlformats.org/drawingml/2006/table">
            <a:tbl>
              <a:tblPr firstRow="1" bandRow="1">
                <a:tableStyleId>{5C22544A-7EE6-4342-B048-85BDC9FD1C3A}</a:tableStyleId>
              </a:tblPr>
              <a:tblGrid>
                <a:gridCol w="4114800"/>
                <a:gridCol w="4419600"/>
              </a:tblGrid>
              <a:tr h="418244">
                <a:tc>
                  <a:txBody>
                    <a:bodyPr/>
                    <a:lstStyle/>
                    <a:p>
                      <a:pPr fontAlgn="t"/>
                      <a:r>
                        <a:rPr kumimoji="0" lang="en-US" b="0" i="0" kern="1200" dirty="0" smtClean="0">
                          <a:solidFill>
                            <a:schemeClr val="lt1"/>
                          </a:solidFill>
                          <a:latin typeface="+mn-lt"/>
                          <a:ea typeface="+mn-ea"/>
                          <a:cs typeface="+mn-cs"/>
                        </a:rPr>
                        <a:t>Request URL</a:t>
                      </a:r>
                    </a:p>
                  </a:txBody>
                  <a:tcPr/>
                </a:tc>
                <a:tc>
                  <a:txBody>
                    <a:bodyPr/>
                    <a:lstStyle/>
                    <a:p>
                      <a:r>
                        <a:rPr kumimoji="0" lang="en-US" b="0" i="0" kern="1200" dirty="0" smtClean="0">
                          <a:solidFill>
                            <a:schemeClr val="lt1"/>
                          </a:solidFill>
                          <a:latin typeface="+mn-lt"/>
                          <a:ea typeface="+mn-ea"/>
                          <a:cs typeface="+mn-cs"/>
                        </a:rPr>
                        <a:t>Parameters</a:t>
                      </a:r>
                      <a:endParaRPr lang="en-US" dirty="0"/>
                    </a:p>
                  </a:txBody>
                  <a:tcPr/>
                </a:tc>
              </a:tr>
              <a:tr h="1031289">
                <a:tc>
                  <a:txBody>
                    <a:bodyPr/>
                    <a:lstStyle/>
                    <a:p>
                      <a:r>
                        <a:rPr kumimoji="0" lang="en-US" b="0" i="0" kern="1200" dirty="0" smtClean="0">
                          <a:solidFill>
                            <a:schemeClr val="dk1"/>
                          </a:solidFill>
                          <a:latin typeface="+mn-lt"/>
                          <a:ea typeface="+mn-ea"/>
                          <a:cs typeface="+mn-cs"/>
                        </a:rPr>
                        <a:t>http://example.com/</a:t>
                      </a:r>
                      <a:endParaRPr lang="en-US" dirty="0"/>
                    </a:p>
                  </a:txBody>
                  <a:tcPr/>
                </a:tc>
                <a:tc>
                  <a:txBody>
                    <a:bodyPr/>
                    <a:lstStyle/>
                    <a:p>
                      <a:r>
                        <a:rPr kumimoji="0" lang="en-US" b="0" i="0" kern="1200" dirty="0" smtClean="0">
                          <a:solidFill>
                            <a:schemeClr val="dk1"/>
                          </a:solidFill>
                          <a:latin typeface="+mn-lt"/>
                          <a:ea typeface="+mn-ea"/>
                          <a:cs typeface="+mn-cs"/>
                        </a:rPr>
                        <a:t>controller=Home, action=Index, id=none, Since default value of controller and action are Home and Index respectively.</a:t>
                      </a:r>
                      <a:endParaRPr lang="en-US" dirty="0"/>
                    </a:p>
                  </a:txBody>
                  <a:tcPr/>
                </a:tc>
              </a:tr>
              <a:tr h="721902">
                <a:tc>
                  <a:txBody>
                    <a:bodyPr/>
                    <a:lstStyle/>
                    <a:p>
                      <a:r>
                        <a:rPr kumimoji="0" lang="en-US" b="0" i="0" kern="1200" dirty="0" smtClean="0">
                          <a:solidFill>
                            <a:schemeClr val="dk1"/>
                          </a:solidFill>
                          <a:latin typeface="+mn-lt"/>
                          <a:ea typeface="+mn-ea"/>
                          <a:cs typeface="+mn-cs"/>
                        </a:rPr>
                        <a:t>http://example.com/Admin</a:t>
                      </a:r>
                      <a:endParaRPr lang="en-US" dirty="0"/>
                    </a:p>
                  </a:txBody>
                  <a:tcPr/>
                </a:tc>
                <a:tc>
                  <a:txBody>
                    <a:bodyPr/>
                    <a:lstStyle/>
                    <a:p>
                      <a:r>
                        <a:rPr kumimoji="0" lang="en-US" b="0" i="0" kern="1200" dirty="0" smtClean="0">
                          <a:solidFill>
                            <a:schemeClr val="dk1"/>
                          </a:solidFill>
                          <a:latin typeface="+mn-lt"/>
                          <a:ea typeface="+mn-ea"/>
                          <a:cs typeface="+mn-cs"/>
                        </a:rPr>
                        <a:t>controller=Admin, action=Index, id=none, Since default value of action is Index</a:t>
                      </a:r>
                      <a:endParaRPr lang="en-US" dirty="0"/>
                    </a:p>
                  </a:txBody>
                  <a:tcPr/>
                </a:tc>
              </a:tr>
              <a:tr h="462317">
                <a:tc>
                  <a:txBody>
                    <a:bodyPr/>
                    <a:lstStyle/>
                    <a:p>
                      <a:r>
                        <a:rPr kumimoji="0" lang="en-US" b="0" i="0" kern="1200" dirty="0" smtClean="0">
                          <a:solidFill>
                            <a:schemeClr val="dk1"/>
                          </a:solidFill>
                          <a:latin typeface="+mn-lt"/>
                          <a:ea typeface="+mn-ea"/>
                          <a:cs typeface="+mn-cs"/>
                        </a:rPr>
                        <a:t>http://example.com/Admin/Product</a:t>
                      </a:r>
                      <a:endParaRPr lang="en-US" dirty="0"/>
                    </a:p>
                  </a:txBody>
                  <a:tcPr/>
                </a:tc>
                <a:tc>
                  <a:txBody>
                    <a:bodyPr/>
                    <a:lstStyle/>
                    <a:p>
                      <a:r>
                        <a:rPr kumimoji="0" lang="en-US" b="0" i="0" kern="1200" dirty="0" smtClean="0">
                          <a:solidFill>
                            <a:schemeClr val="dk1"/>
                          </a:solidFill>
                          <a:latin typeface="+mn-lt"/>
                          <a:ea typeface="+mn-ea"/>
                          <a:cs typeface="+mn-cs"/>
                        </a:rPr>
                        <a:t>controller=Admin, action=Product, id=none</a:t>
                      </a:r>
                      <a:endParaRPr lang="en-US" dirty="0"/>
                    </a:p>
                  </a:txBody>
                  <a:tcPr/>
                </a:tc>
              </a:tr>
              <a:tr h="418244">
                <a:tc>
                  <a:txBody>
                    <a:bodyPr/>
                    <a:lstStyle/>
                    <a:p>
                      <a:r>
                        <a:rPr kumimoji="0" lang="en-US" b="0" i="0" kern="1200" dirty="0" smtClean="0">
                          <a:solidFill>
                            <a:schemeClr val="dk1"/>
                          </a:solidFill>
                          <a:latin typeface="+mn-lt"/>
                          <a:ea typeface="+mn-ea"/>
                          <a:cs typeface="+mn-cs"/>
                        </a:rPr>
                        <a:t>http://example.com/Admin/Product/1</a:t>
                      </a:r>
                      <a:endParaRPr lang="en-US" dirty="0"/>
                    </a:p>
                  </a:txBody>
                  <a:tcPr/>
                </a:tc>
                <a:tc>
                  <a:txBody>
                    <a:bodyPr/>
                    <a:lstStyle/>
                    <a:p>
                      <a:r>
                        <a:rPr kumimoji="0" lang="en-US" b="0" i="0" kern="1200" dirty="0" smtClean="0">
                          <a:solidFill>
                            <a:schemeClr val="dk1"/>
                          </a:solidFill>
                          <a:latin typeface="+mn-lt"/>
                          <a:ea typeface="+mn-ea"/>
                          <a:cs typeface="+mn-cs"/>
                        </a:rPr>
                        <a:t>controller=Admin, action=Product, id=1</a:t>
                      </a:r>
                      <a:endParaRPr lang="en-US" dirty="0"/>
                    </a:p>
                  </a:txBody>
                  <a:tcPr/>
                </a:tc>
              </a:tr>
              <a:tr h="721902">
                <a:tc>
                  <a:txBody>
                    <a:bodyPr/>
                    <a:lstStyle/>
                    <a:p>
                      <a:r>
                        <a:rPr kumimoji="0" lang="en-US" b="0" i="0" kern="1200" dirty="0" smtClean="0">
                          <a:solidFill>
                            <a:schemeClr val="dk1"/>
                          </a:solidFill>
                          <a:latin typeface="+mn-lt"/>
                          <a:ea typeface="+mn-ea"/>
                          <a:cs typeface="+mn-cs"/>
                        </a:rPr>
                        <a:t>http://example.com/Admin/Product/SubAdmin/1</a:t>
                      </a:r>
                      <a:endParaRPr lang="en-US" dirty="0"/>
                    </a:p>
                  </a:txBody>
                  <a:tcPr/>
                </a:tc>
                <a:tc>
                  <a:txBody>
                    <a:bodyPr/>
                    <a:lstStyle/>
                    <a:p>
                      <a:r>
                        <a:rPr kumimoji="0" lang="en-US" b="0" i="0" kern="1200" dirty="0" smtClean="0">
                          <a:solidFill>
                            <a:schemeClr val="dk1"/>
                          </a:solidFill>
                          <a:latin typeface="+mn-lt"/>
                          <a:ea typeface="+mn-ea"/>
                          <a:cs typeface="+mn-cs"/>
                        </a:rPr>
                        <a:t>No Match Found</a:t>
                      </a:r>
                      <a:endParaRPr lang="en-US" dirty="0"/>
                    </a:p>
                  </a:txBody>
                  <a:tcPr/>
                </a:tc>
              </a:tr>
              <a:tr h="721902">
                <a:tc>
                  <a:txBody>
                    <a:bodyPr/>
                    <a:lstStyle/>
                    <a:p>
                      <a:r>
                        <a:rPr kumimoji="0" lang="en-US" b="0" i="0" kern="1200" dirty="0" smtClean="0">
                          <a:solidFill>
                            <a:schemeClr val="dk1"/>
                          </a:solidFill>
                          <a:latin typeface="+mn-lt"/>
                          <a:ea typeface="+mn-ea"/>
                          <a:cs typeface="+mn-cs"/>
                        </a:rPr>
                        <a:t>http://example.com/Admin/Product/SubAdmin/Add/1</a:t>
                      </a:r>
                      <a:endParaRPr lang="en-US" dirty="0"/>
                    </a:p>
                  </a:txBody>
                  <a:tcPr/>
                </a:tc>
                <a:tc>
                  <a:txBody>
                    <a:bodyPr/>
                    <a:lstStyle/>
                    <a:p>
                      <a:r>
                        <a:rPr kumimoji="0" lang="en-US" b="0" i="0" kern="1200" dirty="0" smtClean="0">
                          <a:solidFill>
                            <a:schemeClr val="dk1"/>
                          </a:solidFill>
                          <a:latin typeface="+mn-lt"/>
                          <a:ea typeface="+mn-ea"/>
                          <a:cs typeface="+mn-cs"/>
                        </a:rPr>
                        <a:t>No Match Found</a:t>
                      </a:r>
                      <a:endParaRPr lang="en-US"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i="1" dirty="0" smtClean="0"/>
              <a:t>MVC Routing</a:t>
            </a:r>
            <a:endParaRPr lang="en-US" dirty="0"/>
          </a:p>
        </p:txBody>
      </p:sp>
      <p:sp>
        <p:nvSpPr>
          <p:cNvPr id="5" name="Content Placeholder 4"/>
          <p:cNvSpPr>
            <a:spLocks noGrp="1"/>
          </p:cNvSpPr>
          <p:nvPr>
            <p:ph sz="quarter" idx="1"/>
          </p:nvPr>
        </p:nvSpPr>
        <p:spPr>
          <a:ln>
            <a:solidFill>
              <a:schemeClr val="accent1"/>
            </a:solidFill>
          </a:ln>
        </p:spPr>
        <p:txBody>
          <a:bodyPr>
            <a:normAutofit lnSpcReduction="10000"/>
          </a:bodyPr>
          <a:lstStyle/>
          <a:p>
            <a:r>
              <a:rPr lang="en-US" sz="1800" dirty="0" smtClean="0"/>
              <a:t>Route Constraints</a:t>
            </a:r>
          </a:p>
          <a:p>
            <a:r>
              <a:rPr lang="en-US" sz="1800" dirty="0" smtClean="0"/>
              <a:t>You can also apply restrictions on the value of parameter by configuring route constraints. For example, the following route applies a restriction on id parameter that the value of an id must be numeric.</a:t>
            </a:r>
          </a:p>
          <a:p>
            <a:r>
              <a:rPr lang="en-US" sz="1800" dirty="0" err="1" smtClean="0"/>
              <a:t>routes.MapRoute</a:t>
            </a:r>
            <a:r>
              <a:rPr lang="en-US" sz="1800" dirty="0" smtClean="0"/>
              <a:t>( </a:t>
            </a:r>
          </a:p>
          <a:p>
            <a:pPr lvl="1">
              <a:buNone/>
            </a:pPr>
            <a:r>
              <a:rPr lang="en-US" sz="1800" dirty="0" smtClean="0"/>
              <a:t>name: </a:t>
            </a:r>
            <a:r>
              <a:rPr lang="en-US" sz="1800" dirty="0" smtClean="0">
                <a:solidFill>
                  <a:srgbClr val="A31515"/>
                </a:solidFill>
              </a:rPr>
              <a:t>"Student"</a:t>
            </a:r>
            <a:r>
              <a:rPr lang="en-US" sz="1800" dirty="0" smtClean="0"/>
              <a:t>, </a:t>
            </a:r>
          </a:p>
          <a:p>
            <a:pPr lvl="1">
              <a:buNone/>
            </a:pPr>
            <a:r>
              <a:rPr lang="en-US" sz="1800" dirty="0" err="1" smtClean="0"/>
              <a:t>url</a:t>
            </a:r>
            <a:r>
              <a:rPr lang="en-US" sz="1800" dirty="0" smtClean="0"/>
              <a:t>: </a:t>
            </a:r>
            <a:r>
              <a:rPr lang="en-US" sz="1800" dirty="0" smtClean="0">
                <a:solidFill>
                  <a:srgbClr val="A31515"/>
                </a:solidFill>
              </a:rPr>
              <a:t>"student/{id}/{name}/{</a:t>
            </a:r>
            <a:r>
              <a:rPr lang="en-US" sz="1800" dirty="0" err="1" smtClean="0">
                <a:solidFill>
                  <a:srgbClr val="A31515"/>
                </a:solidFill>
              </a:rPr>
              <a:t>standardId</a:t>
            </a:r>
            <a:r>
              <a:rPr lang="en-US" sz="1800" dirty="0" smtClean="0">
                <a:solidFill>
                  <a:srgbClr val="A31515"/>
                </a:solidFill>
              </a:rPr>
              <a:t>}"</a:t>
            </a:r>
            <a:r>
              <a:rPr lang="en-US" sz="1800" dirty="0" smtClean="0"/>
              <a:t>, </a:t>
            </a:r>
          </a:p>
          <a:p>
            <a:pPr lvl="1">
              <a:buNone/>
            </a:pPr>
            <a:r>
              <a:rPr lang="en-US" sz="1800" dirty="0" smtClean="0"/>
              <a:t>defaults: </a:t>
            </a:r>
            <a:r>
              <a:rPr lang="en-US" sz="1800" dirty="0" smtClean="0">
                <a:solidFill>
                  <a:srgbClr val="0000FF"/>
                </a:solidFill>
              </a:rPr>
              <a:t>new</a:t>
            </a:r>
            <a:r>
              <a:rPr lang="en-US" sz="1800" dirty="0" smtClean="0"/>
              <a:t> { controller = </a:t>
            </a:r>
            <a:r>
              <a:rPr lang="en-US" sz="1800" dirty="0" smtClean="0">
                <a:solidFill>
                  <a:srgbClr val="A31515"/>
                </a:solidFill>
              </a:rPr>
              <a:t>"Student"</a:t>
            </a:r>
            <a:r>
              <a:rPr lang="en-US" sz="1800" dirty="0" smtClean="0"/>
              <a:t>, action = </a:t>
            </a:r>
            <a:r>
              <a:rPr lang="en-US" sz="1800" dirty="0" smtClean="0">
                <a:solidFill>
                  <a:srgbClr val="A31515"/>
                </a:solidFill>
              </a:rPr>
              <a:t>"Index"</a:t>
            </a:r>
            <a:r>
              <a:rPr lang="en-US" sz="1800" dirty="0" smtClean="0"/>
              <a:t>, id = </a:t>
            </a:r>
            <a:r>
              <a:rPr lang="en-US" sz="1800" dirty="0" err="1" smtClean="0"/>
              <a:t>UrlParameter.Optional</a:t>
            </a:r>
            <a:r>
              <a:rPr lang="en-US" sz="1800" dirty="0" smtClean="0"/>
              <a:t>, name = </a:t>
            </a:r>
            <a:r>
              <a:rPr lang="en-US" sz="1800" dirty="0" err="1" smtClean="0"/>
              <a:t>UrlParameter.Optional</a:t>
            </a:r>
            <a:r>
              <a:rPr lang="en-US" sz="1800" dirty="0" smtClean="0"/>
              <a:t>, </a:t>
            </a:r>
            <a:r>
              <a:rPr lang="en-US" sz="1800" dirty="0" err="1" smtClean="0"/>
              <a:t>standardId</a:t>
            </a:r>
            <a:r>
              <a:rPr lang="en-US" sz="1800" dirty="0" smtClean="0"/>
              <a:t> = </a:t>
            </a:r>
            <a:r>
              <a:rPr lang="en-US" sz="1800" dirty="0" err="1" smtClean="0"/>
              <a:t>UrlParameter.Optional</a:t>
            </a:r>
            <a:r>
              <a:rPr lang="en-US" sz="1800" dirty="0" smtClean="0"/>
              <a:t> }, </a:t>
            </a:r>
          </a:p>
          <a:p>
            <a:pPr lvl="1">
              <a:buNone/>
            </a:pPr>
            <a:r>
              <a:rPr lang="en-US" sz="1800" dirty="0" smtClean="0"/>
              <a:t>constraints: </a:t>
            </a:r>
            <a:r>
              <a:rPr lang="en-US" sz="1800" dirty="0" smtClean="0">
                <a:solidFill>
                  <a:srgbClr val="0000FF"/>
                </a:solidFill>
              </a:rPr>
              <a:t>new</a:t>
            </a:r>
            <a:r>
              <a:rPr lang="en-US" sz="1800" dirty="0" smtClean="0"/>
              <a:t> { id = </a:t>
            </a:r>
            <a:r>
              <a:rPr lang="en-US" sz="1800" dirty="0" smtClean="0">
                <a:solidFill>
                  <a:srgbClr val="A31515"/>
                </a:solidFill>
              </a:rPr>
              <a:t>@"\d+"</a:t>
            </a:r>
            <a:r>
              <a:rPr lang="en-US" sz="1800" dirty="0" smtClean="0"/>
              <a:t> } );</a:t>
            </a:r>
            <a:endParaRPr lang="en-US" sz="1800" dirty="0" smtClean="0">
              <a:solidFill>
                <a:schemeClr val="tx1">
                  <a:lumMod val="65000"/>
                  <a:lumOff val="35000"/>
                </a:schemeClr>
              </a:solidFill>
            </a:endParaRPr>
          </a:p>
          <a:p>
            <a:r>
              <a:rPr lang="en-US" sz="1800" dirty="0" smtClean="0">
                <a:solidFill>
                  <a:schemeClr val="tx1">
                    <a:lumMod val="65000"/>
                    <a:lumOff val="35000"/>
                  </a:schemeClr>
                </a:solidFill>
              </a:rPr>
              <a:t>Note:</a:t>
            </a:r>
            <a:r>
              <a:rPr lang="en-US" sz="1800" dirty="0" smtClean="0"/>
              <a:t>  if you give non-numeric value for id parameter then that request will be handled by another route or, if there are no matching routes then </a:t>
            </a:r>
            <a:r>
              <a:rPr lang="en-US" sz="1800" i="1" dirty="0" smtClean="0"/>
              <a:t>"The resource could not be found"</a:t>
            </a:r>
            <a:r>
              <a:rPr lang="en-US" sz="1800" dirty="0" smtClean="0"/>
              <a:t> error will be thrown.</a:t>
            </a:r>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2257</TotalTime>
  <Words>636</Words>
  <Application>Microsoft Office PowerPoint</Application>
  <PresentationFormat>On-screen Show (4:3)</PresentationFormat>
  <Paragraphs>96</Paragraphs>
  <Slides>12</Slides>
  <Notes>1</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Median</vt:lpstr>
      <vt:lpstr>Custom Design</vt:lpstr>
      <vt:lpstr>MVC Routing</vt:lpstr>
      <vt:lpstr>MVC Routing</vt:lpstr>
      <vt:lpstr>MVC Routing</vt:lpstr>
      <vt:lpstr>MVC Routing</vt:lpstr>
      <vt:lpstr>MVC Routing</vt:lpstr>
      <vt:lpstr>MVC Routing</vt:lpstr>
      <vt:lpstr>MVC Routing</vt:lpstr>
      <vt:lpstr>MVC Routing</vt:lpstr>
      <vt:lpstr>MVC Routing</vt:lpstr>
      <vt:lpstr>MVC Routing</vt:lpstr>
      <vt:lpstr>MVC Routing</vt:lpstr>
      <vt:lpstr>MVC Routing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santuparsi</dc:creator>
  <cp:lastModifiedBy>SANTHOSH</cp:lastModifiedBy>
  <cp:revision>66</cp:revision>
  <dcterms:created xsi:type="dcterms:W3CDTF">2006-08-16T00:00:00Z</dcterms:created>
  <dcterms:modified xsi:type="dcterms:W3CDTF">2018-01-23T06:32:11Z</dcterms:modified>
</cp:coreProperties>
</file>