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10"/>
  </p:notesMasterIdLst>
  <p:sldIdLst>
    <p:sldId id="298" r:id="rId3"/>
    <p:sldId id="299" r:id="rId4"/>
    <p:sldId id="300" r:id="rId5"/>
    <p:sldId id="301" r:id="rId6"/>
    <p:sldId id="302" r:id="rId7"/>
    <p:sldId id="303" r:id="rId8"/>
    <p:sldId id="304"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918" autoAdjust="0"/>
  </p:normalViewPr>
  <p:slideViewPr>
    <p:cSldViewPr>
      <p:cViewPr varScale="1">
        <p:scale>
          <a:sx n="63" d="100"/>
          <a:sy n="63" d="100"/>
        </p:scale>
        <p:origin x="-1596" y="-11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6E9330-9392-43C4-950A-D5CED98CCE45}" type="datetimeFigureOut">
              <a:rPr lang="en-US" smtClean="0"/>
              <a:pPr/>
              <a:t>3/14/2018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A3CD1D-C9AF-4900-92F4-C32D639F7F04}" type="slidenum">
              <a:rPr lang="en-US" smtClean="0"/>
              <a:pPr/>
              <a:t>‹#›</a:t>
            </a:fld>
            <a:endParaRPr lang="en-US"/>
          </a:p>
        </p:txBody>
      </p:sp>
    </p:spTree>
    <p:extLst>
      <p:ext uri="{BB962C8B-B14F-4D97-AF65-F5344CB8AC3E}">
        <p14:creationId xmlns:p14="http://schemas.microsoft.com/office/powerpoint/2010/main" val="2012087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3/14/2018</a:t>
            </a:fld>
            <a:endParaRPr lang="en-US"/>
          </a:p>
        </p:txBody>
      </p:sp>
      <p:sp>
        <p:nvSpPr>
          <p:cNvPr id="17" name="Footer Placeholder 16"/>
          <p:cNvSpPr>
            <a:spLocks noGrp="1"/>
          </p:cNvSpPr>
          <p:nvPr>
            <p:ph type="ftr" sz="quarter" idx="11"/>
          </p:nvPr>
        </p:nvSpPr>
        <p:spPr>
          <a:xfrm>
            <a:off x="2085393" y="236539"/>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1"/>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1"/>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3"/>
            <a:ext cx="2209800" cy="365125"/>
          </a:xfrm>
        </p:spPr>
        <p:txBody>
          <a:bodyPr/>
          <a:lstStyle/>
          <a:p>
            <a:fld id="{1D8BD707-D9CF-40AE-B4C6-C98DA3205C09}" type="datetimeFigureOut">
              <a:rPr lang="en-US" smtClean="0"/>
              <a:pPr/>
              <a:t>3/14/2018</a:t>
            </a:fld>
            <a:endParaRPr lang="en-US"/>
          </a:p>
        </p:txBody>
      </p:sp>
      <p:sp>
        <p:nvSpPr>
          <p:cNvPr id="5" name="Footer Placeholder 4"/>
          <p:cNvSpPr>
            <a:spLocks noGrp="1"/>
          </p:cNvSpPr>
          <p:nvPr>
            <p:ph type="ftr" sz="quarter" idx="11"/>
          </p:nvPr>
        </p:nvSpPr>
        <p:spPr>
          <a:xfrm>
            <a:off x="457201" y="6248208"/>
            <a:ext cx="5573483" cy="365125"/>
          </a:xfrm>
        </p:spPr>
        <p:txBody>
          <a:bodyPr/>
          <a:lstStyle/>
          <a:p>
            <a:endParaRPr lang="en-US"/>
          </a:p>
        </p:txBody>
      </p:sp>
      <p:sp>
        <p:nvSpPr>
          <p:cNvPr id="7" name="Rectangle 6"/>
          <p:cNvSpPr/>
          <p:nvPr/>
        </p:nvSpPr>
        <p:spPr bwMode="white">
          <a:xfrm>
            <a:off x="6096319"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9"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9"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9" y="144463"/>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357189" y="6215064"/>
            <a:ext cx="1643063" cy="50006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fontAlgn="base">
              <a:spcBef>
                <a:spcPct val="0"/>
              </a:spcBef>
              <a:spcAft>
                <a:spcPct val="0"/>
              </a:spcAft>
              <a:defRPr/>
            </a:pPr>
            <a:endParaRPr lang="he-IL">
              <a:solidFill>
                <a:prstClr val="white"/>
              </a:solidFill>
            </a:endParaRPr>
          </a:p>
        </p:txBody>
      </p:sp>
      <p:pic>
        <p:nvPicPr>
          <p:cNvPr id="5" name="Picture 5" descr="DevAcademy3.jp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85751" y="214314"/>
            <a:ext cx="2590800"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2285984" y="2928935"/>
            <a:ext cx="6500859" cy="1643074"/>
          </a:xfrm>
        </p:spPr>
        <p:txBody>
          <a:bodyPr anchor="t"/>
          <a:lstStyle>
            <a:lvl1pPr>
              <a:defRPr sz="4800">
                <a:solidFill>
                  <a:schemeClr val="tx1">
                    <a:lumMod val="95000"/>
                    <a:lumOff val="5000"/>
                  </a:schemeClr>
                </a:solidFill>
              </a:defRPr>
            </a:lvl1pPr>
          </a:lstStyle>
          <a:p>
            <a:r>
              <a:rPr lang="en-US" smtClean="0"/>
              <a:t>Click to edit Master title style</a:t>
            </a:r>
            <a:endParaRPr lang="he-IL" dirty="0"/>
          </a:p>
        </p:txBody>
      </p:sp>
      <p:sp>
        <p:nvSpPr>
          <p:cNvPr id="3" name="Subtitle 2"/>
          <p:cNvSpPr>
            <a:spLocks noGrp="1"/>
          </p:cNvSpPr>
          <p:nvPr>
            <p:ph type="subTitle" idx="1"/>
          </p:nvPr>
        </p:nvSpPr>
        <p:spPr>
          <a:xfrm>
            <a:off x="428596" y="5072075"/>
            <a:ext cx="6400800" cy="1643050"/>
          </a:xfrm>
        </p:spPr>
        <p:txBody>
          <a:bodyPr/>
          <a:lstStyle>
            <a:lvl1pPr marL="0" indent="0" algn="l">
              <a:buNone/>
              <a:defRPr sz="2800" b="1">
                <a:solidFill>
                  <a:schemeClr val="tx1">
                    <a:lumMod val="95000"/>
                    <a:lumOff val="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he-IL" dirty="0"/>
          </a:p>
        </p:txBody>
      </p:sp>
    </p:spTree>
    <p:extLst>
      <p:ext uri="{BB962C8B-B14F-4D97-AF65-F5344CB8AC3E}">
        <p14:creationId xmlns:p14="http://schemas.microsoft.com/office/powerpoint/2010/main" val="36302872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4283" y="71414"/>
            <a:ext cx="8715436" cy="857256"/>
          </a:xfrm>
        </p:spPr>
        <p:txBody>
          <a:bodyPr/>
          <a:lstStyle/>
          <a:p>
            <a:r>
              <a:rPr lang="en-US" dirty="0" smtClean="0"/>
              <a:t>Click to edit Master title style</a:t>
            </a:r>
            <a:endParaRPr lang="he-IL" dirty="0"/>
          </a:p>
        </p:txBody>
      </p:sp>
      <p:sp>
        <p:nvSpPr>
          <p:cNvPr id="3" name="Content Placeholder 2"/>
          <p:cNvSpPr>
            <a:spLocks noGrp="1"/>
          </p:cNvSpPr>
          <p:nvPr>
            <p:ph idx="1"/>
          </p:nvPr>
        </p:nvSpPr>
        <p:spPr>
          <a:xfrm>
            <a:off x="214283" y="1142985"/>
            <a:ext cx="8715436" cy="528641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he-IL" dirty="0"/>
          </a:p>
        </p:txBody>
      </p:sp>
    </p:spTree>
    <p:extLst>
      <p:ext uri="{BB962C8B-B14F-4D97-AF65-F5344CB8AC3E}">
        <p14:creationId xmlns:p14="http://schemas.microsoft.com/office/powerpoint/2010/main" val="11048381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4" descr="DevAcademy3.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500813" y="5416551"/>
            <a:ext cx="2590800"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500035" y="2143117"/>
            <a:ext cx="7772400" cy="1143008"/>
          </a:xfrm>
        </p:spPr>
        <p:txBody>
          <a:bodyPr anchor="t">
            <a:noAutofit/>
          </a:bodyPr>
          <a:lstStyle>
            <a:lvl1pPr algn="l" rtl="0">
              <a:defRPr sz="8800" b="1" cap="all"/>
            </a:lvl1pPr>
          </a:lstStyle>
          <a:p>
            <a:r>
              <a:rPr lang="en-US" smtClean="0"/>
              <a:t>Click to edit Master title style</a:t>
            </a:r>
            <a:endParaRPr lang="he-IL" dirty="0"/>
          </a:p>
        </p:txBody>
      </p:sp>
      <p:sp>
        <p:nvSpPr>
          <p:cNvPr id="3" name="Text Placeholder 2"/>
          <p:cNvSpPr>
            <a:spLocks noGrp="1"/>
          </p:cNvSpPr>
          <p:nvPr>
            <p:ph type="body" idx="1"/>
          </p:nvPr>
        </p:nvSpPr>
        <p:spPr>
          <a:xfrm>
            <a:off x="500035" y="3357563"/>
            <a:ext cx="7772400" cy="879477"/>
          </a:xfrm>
        </p:spPr>
        <p:txBody>
          <a:bodyPr anchor="b">
            <a:normAutofit/>
          </a:bodyPr>
          <a:lstStyle>
            <a:lvl1pPr marL="0" indent="0">
              <a:buNone/>
              <a:defRPr sz="3600" b="1" baseline="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4888856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Tree>
    <p:extLst>
      <p:ext uri="{BB962C8B-B14F-4D97-AF65-F5344CB8AC3E}">
        <p14:creationId xmlns:p14="http://schemas.microsoft.com/office/powerpoint/2010/main" val="832858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6586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1" y="2743201"/>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3/14/2018</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3/14/2018</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1"/>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3/14/2018</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3/14/2018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1"/>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1"/>
            <a:ext cx="2667000" cy="365125"/>
          </a:xfrm>
        </p:spPr>
        <p:txBody>
          <a:bodyPr rtlCol="0"/>
          <a:lstStyle/>
          <a:p>
            <a:fld id="{1D8BD707-D9CF-40AE-B4C6-C98DA3205C09}" type="datetimeFigureOut">
              <a:rPr lang="en-US" smtClean="0"/>
              <a:pPr/>
              <a:t>3/14/2018</a:t>
            </a:fld>
            <a:endParaRPr lang="en-US"/>
          </a:p>
        </p:txBody>
      </p:sp>
      <p:sp>
        <p:nvSpPr>
          <p:cNvPr id="13" name="Slide Number Placeholder 12"/>
          <p:cNvSpPr>
            <a:spLocks noGrp="1"/>
          </p:cNvSpPr>
          <p:nvPr>
            <p:ph type="sldNum" sz="quarter" idx="11"/>
          </p:nvPr>
        </p:nvSpPr>
        <p:spPr>
          <a:xfrm>
            <a:off x="0" y="4667250"/>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7"/>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image" Target="../media/image3.jpe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1"/>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3/14/2018</a:t>
            </a:fld>
            <a:endParaRPr lang="en-US"/>
          </a:p>
        </p:txBody>
      </p:sp>
      <p:sp>
        <p:nvSpPr>
          <p:cNvPr id="3" name="Footer Placeholder 2"/>
          <p:cNvSpPr>
            <a:spLocks noGrp="1"/>
          </p:cNvSpPr>
          <p:nvPr>
            <p:ph type="ftr" sz="quarter" idx="3"/>
          </p:nvPr>
        </p:nvSpPr>
        <p:spPr>
          <a:xfrm>
            <a:off x="609601" y="6248207"/>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49" y="1280160"/>
            <a:ext cx="8553451"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7" descr="image1.jpeg"/>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0" y="396876"/>
            <a:ext cx="9144000" cy="646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Placeholder 1"/>
          <p:cNvSpPr>
            <a:spLocks noGrp="1"/>
          </p:cNvSpPr>
          <p:nvPr>
            <p:ph type="title"/>
          </p:nvPr>
        </p:nvSpPr>
        <p:spPr>
          <a:xfrm>
            <a:off x="214314" y="71438"/>
            <a:ext cx="8715375" cy="725487"/>
          </a:xfrm>
          <a:prstGeom prst="rect">
            <a:avLst/>
          </a:prstGeom>
        </p:spPr>
        <p:txBody>
          <a:bodyPr vert="horz" wrap="square" lIns="91440" tIns="45720" rIns="91440" bIns="45720" numCol="1" anchor="ctr" anchorCtr="0" compatLnSpc="1">
            <a:prstTxWarp prst="textNoShape">
              <a:avLst/>
            </a:prstTxWarp>
            <a:normAutofit/>
          </a:bodyPr>
          <a:lstStyle/>
          <a:p>
            <a:pPr lvl="0"/>
            <a:r>
              <a:rPr lang="en-US" smtClean="0"/>
              <a:t>Click to edit Master title style</a:t>
            </a:r>
          </a:p>
        </p:txBody>
      </p:sp>
      <p:sp>
        <p:nvSpPr>
          <p:cNvPr id="1028" name="Text Placeholder 2"/>
          <p:cNvSpPr>
            <a:spLocks noGrp="1"/>
          </p:cNvSpPr>
          <p:nvPr>
            <p:ph type="body" idx="1"/>
          </p:nvPr>
        </p:nvSpPr>
        <p:spPr bwMode="auto">
          <a:xfrm>
            <a:off x="214314" y="1000125"/>
            <a:ext cx="8715375" cy="542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extLst>
      <p:ext uri="{BB962C8B-B14F-4D97-AF65-F5344CB8AC3E}">
        <p14:creationId xmlns:p14="http://schemas.microsoft.com/office/powerpoint/2010/main" val="227862320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txStyles>
    <p:titleStyle>
      <a:lvl1pPr algn="l" rtl="0" fontAlgn="base">
        <a:spcBef>
          <a:spcPct val="0"/>
        </a:spcBef>
        <a:spcAft>
          <a:spcPct val="0"/>
        </a:spcAft>
        <a:defRPr sz="4400" b="1" kern="1200">
          <a:solidFill>
            <a:srgbClr val="FF9900"/>
          </a:solidFill>
          <a:effectLst>
            <a:outerShdw blurRad="38100" dist="38100" dir="2700000" algn="tl">
              <a:srgbClr val="000000">
                <a:alpha val="43137"/>
              </a:srgbClr>
            </a:outerShdw>
          </a:effectLst>
          <a:latin typeface="+mj-lt"/>
          <a:ea typeface="+mj-ea"/>
          <a:cs typeface="+mj-cs"/>
        </a:defRPr>
      </a:lvl1pPr>
      <a:lvl2pPr algn="l" rtl="0" fontAlgn="base">
        <a:spcBef>
          <a:spcPct val="0"/>
        </a:spcBef>
        <a:spcAft>
          <a:spcPct val="0"/>
        </a:spcAft>
        <a:defRPr sz="4400" b="1">
          <a:solidFill>
            <a:srgbClr val="FF9900"/>
          </a:solidFill>
          <a:latin typeface="Calibri" pitchFamily="34" charset="0"/>
          <a:cs typeface="Times New Roman" pitchFamily="18" charset="0"/>
        </a:defRPr>
      </a:lvl2pPr>
      <a:lvl3pPr algn="l" rtl="0" fontAlgn="base">
        <a:spcBef>
          <a:spcPct val="0"/>
        </a:spcBef>
        <a:spcAft>
          <a:spcPct val="0"/>
        </a:spcAft>
        <a:defRPr sz="4400" b="1">
          <a:solidFill>
            <a:srgbClr val="FF9900"/>
          </a:solidFill>
          <a:latin typeface="Calibri" pitchFamily="34" charset="0"/>
          <a:cs typeface="Times New Roman" pitchFamily="18" charset="0"/>
        </a:defRPr>
      </a:lvl3pPr>
      <a:lvl4pPr algn="l" rtl="0" fontAlgn="base">
        <a:spcBef>
          <a:spcPct val="0"/>
        </a:spcBef>
        <a:spcAft>
          <a:spcPct val="0"/>
        </a:spcAft>
        <a:defRPr sz="4400" b="1">
          <a:solidFill>
            <a:srgbClr val="FF9900"/>
          </a:solidFill>
          <a:latin typeface="Calibri" pitchFamily="34" charset="0"/>
          <a:cs typeface="Times New Roman" pitchFamily="18" charset="0"/>
        </a:defRPr>
      </a:lvl4pPr>
      <a:lvl5pPr algn="l" rtl="0" fontAlgn="base">
        <a:spcBef>
          <a:spcPct val="0"/>
        </a:spcBef>
        <a:spcAft>
          <a:spcPct val="0"/>
        </a:spcAft>
        <a:defRPr sz="4400" b="1">
          <a:solidFill>
            <a:srgbClr val="FF9900"/>
          </a:solidFill>
          <a:latin typeface="Calibri" pitchFamily="34" charset="0"/>
          <a:cs typeface="Times New Roman" pitchFamily="18" charset="0"/>
        </a:defRPr>
      </a:lvl5pPr>
      <a:lvl6pPr marL="457200" algn="l" rtl="0" fontAlgn="base">
        <a:spcBef>
          <a:spcPct val="0"/>
        </a:spcBef>
        <a:spcAft>
          <a:spcPct val="0"/>
        </a:spcAft>
        <a:defRPr sz="4400" b="1">
          <a:solidFill>
            <a:srgbClr val="FF9900"/>
          </a:solidFill>
          <a:latin typeface="Calibri" pitchFamily="34" charset="0"/>
          <a:cs typeface="Times New Roman" pitchFamily="18" charset="0"/>
        </a:defRPr>
      </a:lvl6pPr>
      <a:lvl7pPr marL="914400" algn="l" rtl="0" fontAlgn="base">
        <a:spcBef>
          <a:spcPct val="0"/>
        </a:spcBef>
        <a:spcAft>
          <a:spcPct val="0"/>
        </a:spcAft>
        <a:defRPr sz="4400" b="1">
          <a:solidFill>
            <a:srgbClr val="FF9900"/>
          </a:solidFill>
          <a:latin typeface="Calibri" pitchFamily="34" charset="0"/>
          <a:cs typeface="Times New Roman" pitchFamily="18" charset="0"/>
        </a:defRPr>
      </a:lvl7pPr>
      <a:lvl8pPr marL="1371600" algn="l" rtl="0" fontAlgn="base">
        <a:spcBef>
          <a:spcPct val="0"/>
        </a:spcBef>
        <a:spcAft>
          <a:spcPct val="0"/>
        </a:spcAft>
        <a:defRPr sz="4400" b="1">
          <a:solidFill>
            <a:srgbClr val="FF9900"/>
          </a:solidFill>
          <a:latin typeface="Calibri" pitchFamily="34" charset="0"/>
          <a:cs typeface="Times New Roman" pitchFamily="18" charset="0"/>
        </a:defRPr>
      </a:lvl8pPr>
      <a:lvl9pPr marL="1828800" algn="l" rtl="0" fontAlgn="base">
        <a:spcBef>
          <a:spcPct val="0"/>
        </a:spcBef>
        <a:spcAft>
          <a:spcPct val="0"/>
        </a:spcAft>
        <a:defRPr sz="4400" b="1">
          <a:solidFill>
            <a:srgbClr val="FF9900"/>
          </a:solidFill>
          <a:latin typeface="Calibri" pitchFamily="34" charset="0"/>
          <a:cs typeface="Times New Roman" pitchFamily="18" charset="0"/>
        </a:defRPr>
      </a:lvl9pPr>
    </p:titleStyle>
    <p:bodyStyle>
      <a:lvl1pPr marL="342900" indent="-342900" algn="l" rtl="0" fontAlgn="base">
        <a:spcBef>
          <a:spcPct val="20000"/>
        </a:spcBef>
        <a:spcAft>
          <a:spcPct val="0"/>
        </a:spcAft>
        <a:buFont typeface="Arial" pitchFamily="34" charset="0"/>
        <a:buChar char="•"/>
        <a:defRPr sz="36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32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8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Binding</a:t>
            </a:r>
            <a:endParaRPr lang="en-US" dirty="0"/>
          </a:p>
        </p:txBody>
      </p:sp>
      <p:sp>
        <p:nvSpPr>
          <p:cNvPr id="4" name="Content Placeholder 3"/>
          <p:cNvSpPr>
            <a:spLocks noGrp="1"/>
          </p:cNvSpPr>
          <p:nvPr>
            <p:ph sz="quarter" idx="1"/>
          </p:nvPr>
        </p:nvSpPr>
        <p:spPr/>
        <p:txBody>
          <a:bodyPr>
            <a:normAutofit/>
          </a:bodyPr>
          <a:lstStyle/>
          <a:p>
            <a:r>
              <a:rPr lang="en-US" sz="1600" dirty="0" smtClean="0"/>
              <a:t>To understand the model binding in MVC, first let's see how you can get the http request values in the action method using traditional ASP.NET style. The following figure shows how you can get the values from </a:t>
            </a:r>
            <a:r>
              <a:rPr lang="en-US" sz="1600" dirty="0" err="1" smtClean="0"/>
              <a:t>HttpGET</a:t>
            </a:r>
            <a:r>
              <a:rPr lang="en-US" sz="1600" dirty="0" smtClean="0"/>
              <a:t> and </a:t>
            </a:r>
            <a:r>
              <a:rPr lang="en-US" sz="1600" dirty="0" err="1" smtClean="0"/>
              <a:t>HttpPOST</a:t>
            </a:r>
            <a:r>
              <a:rPr lang="en-US" sz="1600" dirty="0" smtClean="0"/>
              <a:t> request by using the Request object directly in the action method.</a:t>
            </a:r>
          </a:p>
          <a:p>
            <a:endParaRPr lang="en-US" sz="1600" dirty="0" smtClean="0"/>
          </a:p>
        </p:txBody>
      </p:sp>
      <p:pic>
        <p:nvPicPr>
          <p:cNvPr id="1026" name="Picture 2" descr="C:\Users\Santu\Desktop\request-data.png"/>
          <p:cNvPicPr>
            <a:picLocks noChangeAspect="1" noChangeArrowheads="1"/>
          </p:cNvPicPr>
          <p:nvPr/>
        </p:nvPicPr>
        <p:blipFill>
          <a:blip r:embed="rId2"/>
          <a:srcRect/>
          <a:stretch>
            <a:fillRect/>
          </a:stretch>
        </p:blipFill>
        <p:spPr bwMode="auto">
          <a:xfrm>
            <a:off x="762000" y="2667000"/>
            <a:ext cx="7467600" cy="361950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Binding</a:t>
            </a:r>
            <a:endParaRPr lang="en-US" dirty="0"/>
          </a:p>
        </p:txBody>
      </p:sp>
      <p:sp>
        <p:nvSpPr>
          <p:cNvPr id="4" name="Content Placeholder 3"/>
          <p:cNvSpPr>
            <a:spLocks noGrp="1"/>
          </p:cNvSpPr>
          <p:nvPr>
            <p:ph sz="quarter" idx="1"/>
          </p:nvPr>
        </p:nvSpPr>
        <p:spPr/>
        <p:txBody>
          <a:bodyPr>
            <a:normAutofit fontScale="92500" lnSpcReduction="20000"/>
          </a:bodyPr>
          <a:lstStyle/>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r>
              <a:rPr lang="en-US" sz="1600" dirty="0" smtClean="0"/>
              <a:t>in the above figure, we use the </a:t>
            </a:r>
            <a:r>
              <a:rPr lang="en-US" sz="1600" dirty="0" err="1" smtClean="0"/>
              <a:t>Request.QueryString</a:t>
            </a:r>
            <a:r>
              <a:rPr lang="en-US" sz="1600" dirty="0" smtClean="0"/>
              <a:t> and Request (</a:t>
            </a:r>
            <a:r>
              <a:rPr lang="en-US" sz="1600" dirty="0" err="1" smtClean="0"/>
              <a:t>Request.Form</a:t>
            </a:r>
            <a:r>
              <a:rPr lang="en-US" sz="1600" dirty="0" smtClean="0"/>
              <a:t>) object to get the value from </a:t>
            </a:r>
            <a:r>
              <a:rPr lang="en-US" sz="1600" dirty="0" err="1" smtClean="0"/>
              <a:t>HttpGet</a:t>
            </a:r>
            <a:r>
              <a:rPr lang="en-US" sz="1600" dirty="0" smtClean="0"/>
              <a:t> and </a:t>
            </a:r>
            <a:r>
              <a:rPr lang="en-US" sz="1600" dirty="0" err="1" smtClean="0"/>
              <a:t>HttpPOST</a:t>
            </a:r>
            <a:r>
              <a:rPr lang="en-US" sz="1600" dirty="0" smtClean="0"/>
              <a:t> request. Accessing request values using the Request object is a cumbersome and time wasting activity.</a:t>
            </a:r>
          </a:p>
          <a:p>
            <a:r>
              <a:rPr lang="en-US" sz="1600" dirty="0" smtClean="0"/>
              <a:t>With model binding, MVC framework converts the http request values (from query string or form collection) to action method parameters. These parameters can be of primitive type or complex type.</a:t>
            </a:r>
          </a:p>
          <a:p>
            <a:endParaRPr lang="en-US" sz="1600" dirty="0" smtClean="0"/>
          </a:p>
        </p:txBody>
      </p:sp>
      <p:pic>
        <p:nvPicPr>
          <p:cNvPr id="1026" name="Picture 2" descr="C:\Users\Santu\Desktop\request-data.png"/>
          <p:cNvPicPr>
            <a:picLocks noChangeAspect="1" noChangeArrowheads="1"/>
          </p:cNvPicPr>
          <p:nvPr/>
        </p:nvPicPr>
        <p:blipFill>
          <a:blip r:embed="rId2"/>
          <a:srcRect/>
          <a:stretch>
            <a:fillRect/>
          </a:stretch>
        </p:blipFill>
        <p:spPr bwMode="auto">
          <a:xfrm>
            <a:off x="914400" y="1676400"/>
            <a:ext cx="7467600" cy="291776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Binding</a:t>
            </a:r>
            <a:endParaRPr lang="en-US" dirty="0"/>
          </a:p>
        </p:txBody>
      </p:sp>
      <p:sp>
        <p:nvSpPr>
          <p:cNvPr id="4" name="Content Placeholder 3"/>
          <p:cNvSpPr>
            <a:spLocks noGrp="1"/>
          </p:cNvSpPr>
          <p:nvPr>
            <p:ph sz="quarter" idx="1"/>
          </p:nvPr>
        </p:nvSpPr>
        <p:spPr/>
        <p:txBody>
          <a:bodyPr>
            <a:normAutofit lnSpcReduction="10000"/>
          </a:bodyPr>
          <a:lstStyle/>
          <a:p>
            <a:r>
              <a:rPr lang="en-US" sz="1400" dirty="0" smtClean="0">
                <a:solidFill>
                  <a:srgbClr val="486A80"/>
                </a:solidFill>
                <a:latin typeface="Helvetica Neue"/>
              </a:rPr>
              <a:t>Binding to Primitive type</a:t>
            </a:r>
          </a:p>
          <a:p>
            <a:r>
              <a:rPr lang="en-US" sz="1400" dirty="0" err="1" smtClean="0"/>
              <a:t>HttpGET</a:t>
            </a:r>
            <a:r>
              <a:rPr lang="en-US" sz="1400" dirty="0" smtClean="0"/>
              <a:t> request embeds data into a query string. MVC framework automatically converts a query string to the action method parameters. For example, the query string "id" in the following GET request would automatically be mapped to the id parameter of the Edit() action method.</a:t>
            </a:r>
            <a:endParaRPr lang="en-US" sz="1600" dirty="0" smtClean="0"/>
          </a:p>
          <a:p>
            <a:endParaRPr lang="en-US" sz="1600" dirty="0" smtClean="0"/>
          </a:p>
          <a:p>
            <a:endParaRPr lang="en-US" sz="1600" dirty="0" smtClean="0"/>
          </a:p>
          <a:p>
            <a:endParaRPr lang="en-US" sz="1600" dirty="0" smtClean="0"/>
          </a:p>
          <a:p>
            <a:endParaRPr lang="en-US" sz="1600" dirty="0" smtClean="0"/>
          </a:p>
          <a:p>
            <a:pPr>
              <a:buNone/>
            </a:pPr>
            <a:endParaRPr lang="en-US" sz="1600" dirty="0" smtClean="0"/>
          </a:p>
          <a:p>
            <a:endParaRPr lang="en-US" sz="1400" dirty="0" smtClean="0"/>
          </a:p>
          <a:p>
            <a:endParaRPr lang="en-US" sz="1400" dirty="0" smtClean="0"/>
          </a:p>
          <a:p>
            <a:r>
              <a:rPr lang="en-US" sz="1400" dirty="0" smtClean="0"/>
              <a:t>You can also have multiple parameters in the action method with different data types. Query string values will be converted into </a:t>
            </a:r>
            <a:r>
              <a:rPr lang="en-US" sz="1400" dirty="0" err="1" smtClean="0"/>
              <a:t>paramters</a:t>
            </a:r>
            <a:r>
              <a:rPr lang="en-US" sz="1400" dirty="0" smtClean="0"/>
              <a:t> based on matching name.</a:t>
            </a:r>
          </a:p>
          <a:p>
            <a:r>
              <a:rPr lang="en-US" sz="1400" dirty="0" smtClean="0"/>
              <a:t>For example,</a:t>
            </a:r>
            <a:r>
              <a:rPr lang="en-US" sz="1400" i="1" dirty="0" smtClean="0"/>
              <a:t> http://localhost/Student/Edit?id=1&amp;name=John </a:t>
            </a:r>
            <a:r>
              <a:rPr lang="en-US" sz="1400" dirty="0" smtClean="0"/>
              <a:t>would map to id and name parameter of the following Edit action method.</a:t>
            </a:r>
          </a:p>
          <a:p>
            <a:pPr lvl="1"/>
            <a:r>
              <a:rPr lang="en-US" sz="1100" dirty="0" smtClean="0"/>
              <a:t>public </a:t>
            </a:r>
            <a:r>
              <a:rPr lang="en-US" sz="1100" dirty="0" err="1" smtClean="0"/>
              <a:t>ActionResult</a:t>
            </a:r>
            <a:r>
              <a:rPr lang="en-US" sz="1100" dirty="0" smtClean="0"/>
              <a:t> Edit(</a:t>
            </a:r>
            <a:r>
              <a:rPr lang="en-US" sz="1100" dirty="0" err="1" smtClean="0"/>
              <a:t>int</a:t>
            </a:r>
            <a:r>
              <a:rPr lang="en-US" sz="1100" dirty="0" smtClean="0"/>
              <a:t> id, string name) { // do something here return View(); } </a:t>
            </a:r>
            <a:br>
              <a:rPr lang="en-US" sz="1100" dirty="0" smtClean="0"/>
            </a:br>
            <a:endParaRPr lang="en-US" sz="1100" dirty="0" smtClean="0"/>
          </a:p>
          <a:p>
            <a:endParaRPr lang="en-US" sz="1600" dirty="0" smtClean="0"/>
          </a:p>
          <a:p>
            <a:endParaRPr lang="en-US" sz="1600" dirty="0" smtClean="0"/>
          </a:p>
        </p:txBody>
      </p:sp>
      <p:pic>
        <p:nvPicPr>
          <p:cNvPr id="2050" name="Picture 2" descr="C:\Users\Santu\Desktop\model-binding-1.png"/>
          <p:cNvPicPr>
            <a:picLocks noChangeAspect="1" noChangeArrowheads="1"/>
          </p:cNvPicPr>
          <p:nvPr/>
        </p:nvPicPr>
        <p:blipFill>
          <a:blip r:embed="rId2"/>
          <a:srcRect/>
          <a:stretch>
            <a:fillRect/>
          </a:stretch>
        </p:blipFill>
        <p:spPr bwMode="auto">
          <a:xfrm>
            <a:off x="1447800" y="2514600"/>
            <a:ext cx="5105400" cy="2038350"/>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Binding</a:t>
            </a:r>
            <a:endParaRPr lang="en-US" dirty="0"/>
          </a:p>
        </p:txBody>
      </p:sp>
      <p:sp>
        <p:nvSpPr>
          <p:cNvPr id="4" name="Content Placeholder 3"/>
          <p:cNvSpPr>
            <a:spLocks noGrp="1"/>
          </p:cNvSpPr>
          <p:nvPr>
            <p:ph sz="quarter" idx="1"/>
          </p:nvPr>
        </p:nvSpPr>
        <p:spPr/>
        <p:txBody>
          <a:bodyPr>
            <a:normAutofit/>
          </a:bodyPr>
          <a:lstStyle/>
          <a:p>
            <a:r>
              <a:rPr lang="en-US" sz="1600" dirty="0" smtClean="0"/>
              <a:t>Binding to Complex type</a:t>
            </a:r>
          </a:p>
          <a:p>
            <a:r>
              <a:rPr lang="en-US" sz="1600" dirty="0" smtClean="0"/>
              <a:t>Model binding also works on complex types. Model binding in MVC framework automatically converts form field data of </a:t>
            </a:r>
            <a:r>
              <a:rPr lang="en-US" sz="1600" dirty="0" err="1" smtClean="0"/>
              <a:t>HttpPOST</a:t>
            </a:r>
            <a:r>
              <a:rPr lang="en-US" sz="1600" dirty="0" smtClean="0"/>
              <a:t> request to the properties of a complex type parameter of an action method.</a:t>
            </a:r>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r>
              <a:rPr lang="en-US" sz="1600" dirty="0" smtClean="0"/>
              <a:t>MVC framework will automatically maps Form collection values to Student type parameter when the form submits http POST request to Edit action method</a:t>
            </a:r>
          </a:p>
          <a:p>
            <a:endParaRPr lang="en-US" sz="1600" dirty="0" smtClean="0"/>
          </a:p>
          <a:p>
            <a:endParaRPr lang="en-US" sz="1600" dirty="0" smtClean="0"/>
          </a:p>
          <a:p>
            <a:endParaRPr lang="en-US" sz="1600" dirty="0" smtClean="0"/>
          </a:p>
          <a:p>
            <a:pPr>
              <a:buNone/>
            </a:pPr>
            <a:endParaRPr lang="en-US" sz="1600" dirty="0" smtClean="0"/>
          </a:p>
          <a:p>
            <a:endParaRPr lang="en-US" sz="1400" dirty="0" smtClean="0"/>
          </a:p>
          <a:p>
            <a:endParaRPr lang="en-US" sz="1400" dirty="0" smtClean="0"/>
          </a:p>
          <a:p>
            <a:endParaRPr lang="en-US" sz="1600" dirty="0" smtClean="0"/>
          </a:p>
          <a:p>
            <a:endParaRPr lang="en-US" sz="1600" dirty="0" smtClean="0"/>
          </a:p>
        </p:txBody>
      </p:sp>
      <p:pic>
        <p:nvPicPr>
          <p:cNvPr id="3074" name="Picture 2" descr="C:\Users\Santu\Desktop\model-class-binding.png"/>
          <p:cNvPicPr>
            <a:picLocks noChangeAspect="1" noChangeArrowheads="1"/>
          </p:cNvPicPr>
          <p:nvPr/>
        </p:nvPicPr>
        <p:blipFill>
          <a:blip r:embed="rId2"/>
          <a:srcRect/>
          <a:stretch>
            <a:fillRect/>
          </a:stretch>
        </p:blipFill>
        <p:spPr bwMode="auto">
          <a:xfrm>
            <a:off x="990600" y="2971800"/>
            <a:ext cx="6088062" cy="1819276"/>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Binding</a:t>
            </a:r>
            <a:endParaRPr lang="en-US" dirty="0"/>
          </a:p>
        </p:txBody>
      </p:sp>
      <p:sp>
        <p:nvSpPr>
          <p:cNvPr id="4" name="Content Placeholder 3"/>
          <p:cNvSpPr>
            <a:spLocks noGrp="1"/>
          </p:cNvSpPr>
          <p:nvPr>
            <p:ph sz="quarter" idx="1"/>
          </p:nvPr>
        </p:nvSpPr>
        <p:spPr/>
        <p:txBody>
          <a:bodyPr>
            <a:normAutofit/>
          </a:bodyPr>
          <a:lstStyle/>
          <a:p>
            <a:r>
              <a:rPr lang="en-US" sz="1600" dirty="0" err="1" smtClean="0"/>
              <a:t>FormCollection</a:t>
            </a:r>
            <a:endParaRPr lang="en-US" sz="1600" dirty="0" smtClean="0"/>
          </a:p>
          <a:p>
            <a:r>
              <a:rPr lang="en-US" sz="1600" dirty="0" smtClean="0"/>
              <a:t>You can also include </a:t>
            </a:r>
            <a:r>
              <a:rPr lang="en-US" sz="1600" dirty="0" err="1" smtClean="0"/>
              <a:t>FormCollection</a:t>
            </a:r>
            <a:r>
              <a:rPr lang="en-US" sz="1600" dirty="0" smtClean="0"/>
              <a:t> type parameter in the action method instead of complex type, to retrieve all the values from view form fields as shown below.</a:t>
            </a:r>
          </a:p>
          <a:p>
            <a:endParaRPr lang="en-US" sz="1600" dirty="0" smtClean="0"/>
          </a:p>
          <a:p>
            <a:endParaRPr lang="en-US" sz="1600" dirty="0" smtClean="0"/>
          </a:p>
          <a:p>
            <a:endParaRPr lang="en-US" sz="1600" dirty="0" smtClean="0"/>
          </a:p>
          <a:p>
            <a:endParaRPr lang="en-US" sz="1600" dirty="0" smtClean="0"/>
          </a:p>
          <a:p>
            <a:endParaRPr lang="en-US" sz="1600" dirty="0" smtClean="0"/>
          </a:p>
          <a:p>
            <a:pPr>
              <a:buNone/>
            </a:pPr>
            <a:endParaRPr lang="en-US" sz="1600" dirty="0" smtClean="0"/>
          </a:p>
          <a:p>
            <a:endParaRPr lang="en-US" sz="1400" dirty="0" smtClean="0"/>
          </a:p>
          <a:p>
            <a:endParaRPr lang="en-US" sz="1400" dirty="0" smtClean="0"/>
          </a:p>
          <a:p>
            <a:endParaRPr lang="en-US" sz="1600" dirty="0" smtClean="0"/>
          </a:p>
          <a:p>
            <a:endParaRPr lang="en-US" sz="1600" dirty="0" smtClean="0"/>
          </a:p>
        </p:txBody>
      </p:sp>
      <p:pic>
        <p:nvPicPr>
          <p:cNvPr id="4098" name="Picture 2" descr="C:\Users\Santu\Desktop\formcollection.png"/>
          <p:cNvPicPr>
            <a:picLocks noChangeAspect="1" noChangeArrowheads="1"/>
          </p:cNvPicPr>
          <p:nvPr/>
        </p:nvPicPr>
        <p:blipFill>
          <a:blip r:embed="rId2"/>
          <a:srcRect/>
          <a:stretch>
            <a:fillRect/>
          </a:stretch>
        </p:blipFill>
        <p:spPr bwMode="auto">
          <a:xfrm>
            <a:off x="762000" y="2743200"/>
            <a:ext cx="7330756" cy="259080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Binding</a:t>
            </a:r>
            <a:endParaRPr lang="en-US" dirty="0"/>
          </a:p>
        </p:txBody>
      </p:sp>
      <p:sp>
        <p:nvSpPr>
          <p:cNvPr id="4" name="Content Placeholder 3"/>
          <p:cNvSpPr>
            <a:spLocks noGrp="1"/>
          </p:cNvSpPr>
          <p:nvPr>
            <p:ph sz="quarter" idx="1"/>
          </p:nvPr>
        </p:nvSpPr>
        <p:spPr/>
        <p:txBody>
          <a:bodyPr>
            <a:normAutofit/>
          </a:bodyPr>
          <a:lstStyle/>
          <a:p>
            <a:r>
              <a:rPr lang="en-US" sz="1600" dirty="0" smtClean="0"/>
              <a:t>Bind </a:t>
            </a:r>
            <a:r>
              <a:rPr lang="en-US" sz="1600" dirty="0" smtClean="0"/>
              <a:t>Attribute</a:t>
            </a:r>
          </a:p>
          <a:p>
            <a:r>
              <a:rPr lang="en-IN" sz="1600" dirty="0"/>
              <a:t>ASP.NET MVC View that accepts user input and posts those inputs to a server we have the option to use the built-in Model-binding features to provide more control and security, we can restrict the properties that are allowed to be bound automatically.</a:t>
            </a:r>
            <a:endParaRPr lang="en-US" sz="1600" dirty="0" smtClean="0"/>
          </a:p>
          <a:p>
            <a:r>
              <a:rPr lang="en-US" sz="1600" dirty="0" smtClean="0"/>
              <a:t>ASP.NET MVC framework also enables you to specify which properties of a model class you want to bind. The [Bind] attribute will let you specify the exact properties a model binder should include or exclude in binding.</a:t>
            </a:r>
          </a:p>
          <a:p>
            <a:endParaRPr lang="en-US" sz="1600" dirty="0" smtClean="0"/>
          </a:p>
          <a:p>
            <a:endParaRPr lang="en-US" sz="1600" dirty="0" smtClean="0"/>
          </a:p>
          <a:p>
            <a:endParaRPr lang="en-US" sz="1600" dirty="0" smtClean="0"/>
          </a:p>
          <a:p>
            <a:endParaRPr lang="en-US" sz="1600" dirty="0" smtClean="0"/>
          </a:p>
          <a:p>
            <a:pPr>
              <a:buNone/>
            </a:pPr>
            <a:endParaRPr lang="en-US" sz="1600" dirty="0" smtClean="0"/>
          </a:p>
          <a:p>
            <a:endParaRPr lang="en-US" sz="1400" dirty="0" smtClean="0"/>
          </a:p>
          <a:p>
            <a:endParaRPr lang="en-US" sz="1400" dirty="0" smtClean="0"/>
          </a:p>
          <a:p>
            <a:endParaRPr lang="en-US" sz="1600" dirty="0" smtClean="0"/>
          </a:p>
          <a:p>
            <a:endParaRPr lang="en-US" sz="1600" dirty="0" smtClean="0"/>
          </a:p>
        </p:txBody>
      </p:sp>
      <p:pic>
        <p:nvPicPr>
          <p:cNvPr id="6" name="Picture 2" descr="C:\Users\Santu\Desktop\b1.PNG"/>
          <p:cNvPicPr>
            <a:picLocks noChangeAspect="1" noChangeArrowheads="1"/>
          </p:cNvPicPr>
          <p:nvPr/>
        </p:nvPicPr>
        <p:blipFill>
          <a:blip r:embed="rId2"/>
          <a:srcRect/>
          <a:stretch>
            <a:fillRect/>
          </a:stretch>
        </p:blipFill>
        <p:spPr bwMode="auto">
          <a:xfrm>
            <a:off x="990600" y="3581401"/>
            <a:ext cx="5283724" cy="1266402"/>
          </a:xfrm>
          <a:prstGeom prst="rect">
            <a:avLst/>
          </a:prstGeom>
          <a:noFill/>
        </p:spPr>
      </p:pic>
      <p:pic>
        <p:nvPicPr>
          <p:cNvPr id="7" name="Picture 3" descr="C:\Users\Santu\Desktop\b2.PNG"/>
          <p:cNvPicPr>
            <a:picLocks noChangeAspect="1" noChangeArrowheads="1"/>
          </p:cNvPicPr>
          <p:nvPr/>
        </p:nvPicPr>
        <p:blipFill>
          <a:blip r:embed="rId3"/>
          <a:srcRect/>
          <a:stretch>
            <a:fillRect/>
          </a:stretch>
        </p:blipFill>
        <p:spPr bwMode="auto">
          <a:xfrm>
            <a:off x="1005840" y="5029200"/>
            <a:ext cx="5268484" cy="1435514"/>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Binding</a:t>
            </a:r>
            <a:endParaRPr lang="en-US" dirty="0"/>
          </a:p>
        </p:txBody>
      </p:sp>
      <p:sp>
        <p:nvSpPr>
          <p:cNvPr id="4" name="Content Placeholder 3"/>
          <p:cNvSpPr>
            <a:spLocks noGrp="1"/>
          </p:cNvSpPr>
          <p:nvPr>
            <p:ph sz="quarter" idx="1"/>
          </p:nvPr>
        </p:nvSpPr>
        <p:spPr/>
        <p:txBody>
          <a:bodyPr>
            <a:normAutofit/>
          </a:bodyPr>
          <a:lstStyle/>
          <a:p>
            <a:endParaRPr lang="en-US" sz="1600" dirty="0" smtClean="0"/>
          </a:p>
          <a:p>
            <a:endParaRPr lang="en-US" sz="1600" dirty="0" smtClean="0"/>
          </a:p>
          <a:p>
            <a:endParaRPr lang="en-US" sz="1600" dirty="0" smtClean="0"/>
          </a:p>
          <a:p>
            <a:endParaRPr lang="en-US" sz="1600" dirty="0" smtClean="0"/>
          </a:p>
          <a:p>
            <a:pPr>
              <a:buNone/>
            </a:pPr>
            <a:endParaRPr lang="en-US" sz="1600" dirty="0" smtClean="0"/>
          </a:p>
          <a:p>
            <a:endParaRPr lang="en-US" sz="1400" dirty="0" smtClean="0"/>
          </a:p>
          <a:p>
            <a:endParaRPr lang="en-US" sz="1400" dirty="0" smtClean="0"/>
          </a:p>
          <a:p>
            <a:endParaRPr lang="en-US" sz="1600" dirty="0" smtClean="0"/>
          </a:p>
          <a:p>
            <a:endParaRPr lang="en-US" sz="1600" dirty="0" smtClean="0"/>
          </a:p>
        </p:txBody>
      </p:sp>
      <p:pic>
        <p:nvPicPr>
          <p:cNvPr id="1026" name="Picture 2" descr="C:\Users\SANTHOSH\Desktop\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600200"/>
            <a:ext cx="6781800" cy="46046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200234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2283</TotalTime>
  <Words>407</Words>
  <Application>Microsoft Office PowerPoint</Application>
  <PresentationFormat>On-screen Show (4:3)</PresentationFormat>
  <Paragraphs>76</Paragraphs>
  <Slides>7</Slides>
  <Notes>0</Notes>
  <HiddenSlides>0</HiddenSlides>
  <MMClips>0</MMClips>
  <ScaleCrop>false</ScaleCrop>
  <HeadingPairs>
    <vt:vector size="4" baseType="variant">
      <vt:variant>
        <vt:lpstr>Theme</vt:lpstr>
      </vt:variant>
      <vt:variant>
        <vt:i4>2</vt:i4>
      </vt:variant>
      <vt:variant>
        <vt:lpstr>Slide Titles</vt:lpstr>
      </vt:variant>
      <vt:variant>
        <vt:i4>7</vt:i4>
      </vt:variant>
    </vt:vector>
  </HeadingPairs>
  <TitlesOfParts>
    <vt:vector size="9" baseType="lpstr">
      <vt:lpstr>Median</vt:lpstr>
      <vt:lpstr>Custom Design</vt:lpstr>
      <vt:lpstr>Model Binding</vt:lpstr>
      <vt:lpstr>Model Binding</vt:lpstr>
      <vt:lpstr>Model Binding</vt:lpstr>
      <vt:lpstr>Model Binding</vt:lpstr>
      <vt:lpstr>Model Binding</vt:lpstr>
      <vt:lpstr>Model Binding</vt:lpstr>
      <vt:lpstr>Model Binding</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dc:title>
  <dc:creator>santuparsi</dc:creator>
  <cp:lastModifiedBy>SANTHOSH</cp:lastModifiedBy>
  <cp:revision>67</cp:revision>
  <dcterms:created xsi:type="dcterms:W3CDTF">2006-08-16T00:00:00Z</dcterms:created>
  <dcterms:modified xsi:type="dcterms:W3CDTF">2018-03-14T14:19:18Z</dcterms:modified>
</cp:coreProperties>
</file>